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5" r:id="rId4"/>
    <p:sldId id="276" r:id="rId5"/>
    <p:sldId id="272" r:id="rId6"/>
    <p:sldId id="277" r:id="rId7"/>
    <p:sldId id="257" r:id="rId8"/>
    <p:sldId id="259" r:id="rId9"/>
    <p:sldId id="270" r:id="rId10"/>
    <p:sldId id="261" r:id="rId11"/>
    <p:sldId id="263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B407-9F6D-4B7C-9E76-CCE7E1CFA87C}" type="datetimeFigureOut">
              <a:rPr kumimoji="1" lang="ja-JP" altLang="en-US" smtClean="0"/>
              <a:pPr/>
              <a:t>2012/5/9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60C1-9C2B-4CF7-BBD5-F414C9E47A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Channel List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/>
          <p:cNvGrpSpPr/>
          <p:nvPr/>
        </p:nvGrpSpPr>
        <p:grpSpPr>
          <a:xfrm>
            <a:off x="251520" y="508620"/>
            <a:ext cx="8355750" cy="4000500"/>
            <a:chOff x="251520" y="251356"/>
            <a:chExt cx="8355750" cy="40005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251356"/>
              <a:ext cx="6172200" cy="400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00192" y="1331476"/>
              <a:ext cx="2307078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IOO</a:t>
            </a:r>
            <a:r>
              <a:rPr kumimoji="1" lang="en-US" altLang="ja-JP" dirty="0" smtClean="0"/>
              <a:t>_PSL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11760" y="94996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87824" y="296618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76456" y="2534136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504" y="486916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91680" y="486916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63888" y="485986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975275" y="486916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95536" y="4870901"/>
            <a:ext cx="1133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PMC_DC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PMC_RF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979712" y="4892967"/>
            <a:ext cx="14777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RC_DC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RC_RF_Fast</a:t>
            </a:r>
            <a:endParaRPr lang="en-GB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RC_RF_Mid</a:t>
            </a:r>
            <a:endParaRPr lang="en-GB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RC_RF_Slow</a:t>
            </a:r>
            <a:endParaRPr lang="en-GB" altLang="ja-JP" b="1" dirty="0" smtClean="0"/>
          </a:p>
        </p:txBody>
      </p:sp>
      <p:sp>
        <p:nvSpPr>
          <p:cNvPr id="34" name="正方形/長方形 33"/>
          <p:cNvSpPr/>
          <p:nvPr/>
        </p:nvSpPr>
        <p:spPr>
          <a:xfrm>
            <a:off x="3861295" y="4859868"/>
            <a:ext cx="854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US" altLang="ja-JP" b="1" dirty="0" smtClean="0"/>
              <a:t>IS</a:t>
            </a:r>
            <a:r>
              <a:rPr lang="en-GB" altLang="ja-JP" b="1" dirty="0" smtClean="0"/>
              <a:t>_DC</a:t>
            </a:r>
            <a:endParaRPr lang="en-US" altLang="ja-JP" b="1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7504" y="292494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996952"/>
            <a:ext cx="2368751" cy="135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6660232" y="378904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263307" y="4869160"/>
            <a:ext cx="11088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US" altLang="ja-JP" b="1" dirty="0" smtClean="0"/>
              <a:t>FA</a:t>
            </a:r>
            <a:r>
              <a:rPr lang="en-GB" altLang="ja-JP" b="1" dirty="0" smtClean="0"/>
              <a:t>_Fast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FA_Mid</a:t>
            </a:r>
            <a:endParaRPr lang="en-GB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FA_Slow</a:t>
            </a:r>
            <a:endParaRPr lang="en-GB" altLang="ja-JP" b="1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04248" y="486916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101655" y="4869160"/>
            <a:ext cx="144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US" altLang="ja-JP" b="1" dirty="0" smtClean="0"/>
              <a:t>Wavelength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563888" y="5374957"/>
            <a:ext cx="1325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Intensity</a:t>
            </a:r>
          </a:p>
          <a:p>
            <a:r>
              <a:rPr lang="en-US" altLang="ja-JP" dirty="0" smtClean="0"/>
              <a:t>Stabilization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076056" y="5733256"/>
            <a:ext cx="1407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Feed-Around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6024"/>
            <a:ext cx="3281218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8314" y="692696"/>
            <a:ext cx="6460190" cy="3297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IOO</a:t>
            </a:r>
            <a:r>
              <a:rPr kumimoji="1" lang="en-US" altLang="ja-JP" dirty="0" err="1" smtClean="0"/>
              <a:t>_Green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07904" y="342900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30554" y="3851756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3528" y="4653136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84084" y="4653136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907704" y="162880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83568" y="4653136"/>
            <a:ext cx="1061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In_Mid</a:t>
            </a:r>
            <a:endParaRPr lang="en-GB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In_Slow</a:t>
            </a:r>
            <a:endParaRPr lang="en-GB" altLang="ja-JP" b="1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2472116" y="4653136"/>
            <a:ext cx="1235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Out_Mid</a:t>
            </a:r>
            <a:endParaRPr lang="en-GB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Out_Slow</a:t>
            </a:r>
            <a:endParaRPr lang="en-GB" altLang="ja-JP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VIS</a:t>
            </a:r>
            <a:endParaRPr kumimoji="1" lang="ja-JP" alt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619672" y="836712"/>
          <a:ext cx="6264696" cy="5915912"/>
        </p:xfrm>
        <a:graphic>
          <a:graphicData uri="http://schemas.openxmlformats.org/presentationml/2006/ole">
            <p:oleObj spid="_x0000_s3073" r:id="rId3" imgW="7508160" imgH="707940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VIS_(SAS-B)</a:t>
            </a:r>
            <a:endParaRPr kumimoji="1" lang="ja-JP" alt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4266" y="620688"/>
            <a:ext cx="4694238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97351" y="817503"/>
          <a:ext cx="4878705" cy="2323465"/>
        </p:xfrm>
        <a:graphic>
          <a:graphicData uri="http://schemas.openxmlformats.org/drawingml/2006/table">
            <a:tbl>
              <a:tblPr/>
              <a:tblGrid>
                <a:gridCol w="680085"/>
                <a:gridCol w="892175"/>
                <a:gridCol w="884555"/>
                <a:gridCol w="884555"/>
                <a:gridCol w="775970"/>
                <a:gridCol w="761365"/>
              </a:tblGrid>
              <a:tr h="288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 dirty="0"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Arial"/>
                          <a:ea typeface="ＭＳ 明朝"/>
                          <a:cs typeface="Times New Roman"/>
                        </a:rPr>
                        <a:t>Filter0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Arial"/>
                          <a:ea typeface="ＭＳ 明朝"/>
                          <a:cs typeface="Times New Roman"/>
                        </a:rPr>
                        <a:t>Filter1(-3)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Arial"/>
                          <a:ea typeface="ＭＳ 明朝"/>
                          <a:cs typeface="Times New Roman"/>
                        </a:rPr>
                        <a:t>BF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Arial"/>
                          <a:ea typeface="ＭＳ 明朝"/>
                          <a:cs typeface="Times New Roman"/>
                        </a:rPr>
                        <a:t>IM-IRM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Arial"/>
                          <a:ea typeface="ＭＳ 明朝"/>
                          <a:cs typeface="Times New Roman"/>
                        </a:rPr>
                        <a:t>TM-RM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CC"/>
                    </a:solidFill>
                  </a:tcPr>
                </a:tc>
              </a:tr>
              <a:tr h="7829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Arial"/>
                          <a:ea typeface="ＭＳ 明朝"/>
                          <a:cs typeface="Times New Roman"/>
                        </a:rPr>
                        <a:t>Sensor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ACC(H) x3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ACC(V) x1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LVDT(H) x3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LVDT(V) x1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LVDT(V) x1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LVDT(V) x1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PS(H) x3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PS(V) x3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PS(H) x2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PS(V) x2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Arial"/>
                          <a:ea typeface="ＭＳ 明朝"/>
                          <a:cs typeface="Times New Roman"/>
                        </a:rPr>
                        <a:t>OL x1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Arial"/>
                          <a:ea typeface="ＭＳ 明朝"/>
                          <a:cs typeface="Times New Roman"/>
                        </a:rPr>
                        <a:t>Actuator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MC(H) x3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MC(V) x1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MC(V) x1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MC(V) x1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MC(H) x3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MC(V) x3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MC(H) x2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MC(V) x2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Arial"/>
                          <a:ea typeface="ＭＳ 明朝"/>
                          <a:cs typeface="Times New Roman"/>
                        </a:rPr>
                        <a:t>Motor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STP(H) x3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STP(V) x1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PIC(Y) x1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PIC(H) x2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PIC(Y) x1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Arial"/>
                          <a:ea typeface="ＭＳ 明朝"/>
                          <a:cs typeface="Times New Roman"/>
                        </a:rPr>
                        <a:t>PIC(H) x2</a:t>
                      </a:r>
                      <a:endParaRPr lang="ja-JP" sz="105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133350" algn="just">
                        <a:spcAft>
                          <a:spcPts val="0"/>
                        </a:spcAft>
                      </a:pPr>
                      <a:endParaRPr lang="en-US" sz="1050" kern="100" dirty="0"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926498" y="90872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62602" y="220486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58546" y="2852936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78626" y="350100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7504" y="3830121"/>
            <a:ext cx="962123" cy="28392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</a:t>
            </a:r>
            <a:r>
              <a:rPr lang="pt-BR" altLang="ja-JP" sz="1050" b="1" dirty="0" smtClean="0"/>
              <a:t>ACC_H1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</a:t>
            </a:r>
            <a:r>
              <a:rPr lang="pt-BR" altLang="ja-JP" sz="1050" b="1" dirty="0" smtClean="0"/>
              <a:t>ACC_H2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</a:t>
            </a:r>
            <a:r>
              <a:rPr lang="pt-BR" altLang="ja-JP" sz="1050" b="1" dirty="0" smtClean="0"/>
              <a:t>ACC_H3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</a:t>
            </a:r>
            <a:r>
              <a:rPr lang="pt-BR" altLang="ja-JP" sz="1050" b="1" dirty="0" smtClean="0"/>
              <a:t>ACC_V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</a:t>
            </a:r>
            <a:r>
              <a:rPr lang="pt-BR" altLang="ja-JP" sz="1050" b="1" dirty="0" smtClean="0"/>
              <a:t>LVDT_H1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</a:t>
            </a:r>
            <a:r>
              <a:rPr lang="pt-BR" altLang="ja-JP" sz="1050" b="1" dirty="0" smtClean="0"/>
              <a:t>LVDT_H2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</a:t>
            </a:r>
            <a:r>
              <a:rPr lang="pt-BR" altLang="ja-JP" sz="1050" b="1" dirty="0" smtClean="0"/>
              <a:t>LVDT_H3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</a:t>
            </a:r>
            <a:r>
              <a:rPr lang="pt-BR" altLang="ja-JP" sz="1050" b="1" dirty="0" smtClean="0"/>
              <a:t>LVDT_V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F0_MC_H1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F0_MC_H2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F0_MC_H3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F0_MC_V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F0_STP_H1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F0_STP_H2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F0_STP_H3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F0_STP_V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F0_PIC_Y</a:t>
            </a:r>
            <a:endParaRPr lang="pt-BR" altLang="ja-JP" sz="1050" b="1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58546" y="4293096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15616" y="3861048"/>
            <a:ext cx="888385" cy="12234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F1_</a:t>
            </a:r>
            <a:r>
              <a:rPr lang="pt-BR" altLang="ja-JP" sz="1050" b="1" dirty="0" smtClean="0"/>
              <a:t>LVDT_V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F1_MC_V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F2_</a:t>
            </a:r>
            <a:r>
              <a:rPr lang="pt-BR" altLang="ja-JP" sz="1050" b="1" dirty="0" smtClean="0"/>
              <a:t>LVDT_V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F2_MC_V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F3_</a:t>
            </a:r>
            <a:r>
              <a:rPr lang="pt-BR" altLang="ja-JP" sz="1050" b="1" dirty="0" smtClean="0"/>
              <a:t>LVDT_V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F3_MC_V</a:t>
            </a:r>
          </a:p>
          <a:p>
            <a:endParaRPr lang="en-US" altLang="ja-JP" sz="1050" b="1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1115616" y="5807586"/>
            <a:ext cx="894797" cy="9002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BF_</a:t>
            </a:r>
            <a:r>
              <a:rPr lang="pt-BR" altLang="ja-JP" sz="1050" b="1" dirty="0" smtClean="0"/>
              <a:t>LVDT_V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BF_MC_V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BF_PIC_H1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BF_PIC_H2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BF_PIC_Y</a:t>
            </a:r>
            <a:endParaRPr lang="pt-BR" altLang="ja-JP" sz="1050" b="1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2123728" y="3861048"/>
            <a:ext cx="1149674" cy="23544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IM-IRM_PS_H1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IM-IRM_PS_H2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IM-IRM_PS_H3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IM-IRM_PS_V1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IM-IRM_PS_V2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IM-IRM_PS_V3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IM-IRM_MC_H1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IM-IRM_MC_H2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IM-IRM_MC_H3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IM-IRM_MC_V1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IM-IRM_MC_V2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IM-IRM_MC_V3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IM-IRM_PIC_H1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IM-IRM_PIC_H2</a:t>
            </a:r>
            <a:endParaRPr lang="pt-BR" altLang="ja-JP" sz="1050" b="1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335699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03648" y="334770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03648" y="5447546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55776" y="335699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47864" y="3861048"/>
            <a:ext cx="1146468" cy="1869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TM-RM_PS_H1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TM-RM_PS_H2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TM-RM_PS_V1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TM-RM_PS_V2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TM-RM_MC_H1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TM-RM_MC_H2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TM-RM_MC_V1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TM-RM_MC_V2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OL_X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smtClean="0"/>
              <a:t>OL_Y</a:t>
            </a:r>
          </a:p>
          <a:p>
            <a:r>
              <a:rPr lang="ja-JP" altLang="en-US" sz="1050" b="1" dirty="0" smtClean="0"/>
              <a:t>・</a:t>
            </a:r>
            <a:r>
              <a:rPr lang="en-US" altLang="ja-JP" sz="1050" b="1" dirty="0" err="1" smtClean="0"/>
              <a:t>OL_Total</a:t>
            </a:r>
            <a:endParaRPr lang="en-US" altLang="ja-JP" sz="1050" b="1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79912" y="335699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VIS_(SAS-Bp)</a:t>
            </a:r>
            <a:endParaRPr kumimoji="1" lang="ja-JP" alt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764704"/>
            <a:ext cx="617975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4139952" y="191683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39952" y="2492896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26298" y="299695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22097" y="1693257"/>
            <a:ext cx="98155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BF_</a:t>
            </a:r>
            <a:r>
              <a:rPr lang="pt-BR" altLang="ja-JP" sz="1200" b="1" dirty="0" smtClean="0"/>
              <a:t>LVDT_V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BF_MC_V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BF_PIC_H1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BF_PIC_H2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BF_PIC_Y</a:t>
            </a:r>
            <a:endParaRPr lang="pt-BR" altLang="ja-JP" sz="1200" b="1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325728" y="3919696"/>
            <a:ext cx="1293944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IM-IRM_PS_H1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IM-IRM_PS_H2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IM-IRM_PS_H3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IM-IRM_PS_V1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IM-IRM_PS_V2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IM-IRM_PS_V3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IM-IRM_MC_H1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IM-IRM_MC_H2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IM-IRM_MC_H3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IM-IRM_MC_V1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IM-IRM_MC_V2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IM-IRM_MC_V3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IM-IRM_PIC_H1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IM-IRM_PIC_H2</a:t>
            </a:r>
            <a:endParaRPr lang="pt-BR" altLang="ja-JP" sz="1200" b="1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2555776" y="4509120"/>
            <a:ext cx="1287532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TM-RM_PS_H1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TM-RM_PS_H2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TM-RM_PS_V1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TM-RM_PS_V2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TM-RM_MC_H1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TM-RM_MC_H2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TM-RM_MC_V1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TM-RM_MC_V2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OL_X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smtClean="0"/>
              <a:t>OL_Y</a:t>
            </a:r>
          </a:p>
          <a:p>
            <a:r>
              <a:rPr lang="ja-JP" altLang="en-US" sz="1200" b="1" dirty="0" smtClean="0"/>
              <a:t>・</a:t>
            </a:r>
            <a:r>
              <a:rPr lang="en-US" altLang="ja-JP" sz="1200" b="1" dirty="0" err="1" smtClean="0"/>
              <a:t>OL_Total</a:t>
            </a:r>
            <a:endParaRPr lang="en-US" altLang="ja-JP" sz="12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0129" y="1261209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57776" y="3502169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95736" y="450912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To make glitch-free interferometer</a:t>
            </a:r>
          </a:p>
          <a:p>
            <a:pPr>
              <a:buFont typeface="Symbol" pitchFamily="18" charset="2"/>
              <a:buChar char="Þ"/>
            </a:pPr>
            <a:r>
              <a:rPr lang="en-US" altLang="ja-JP" dirty="0" smtClean="0"/>
              <a:t> It is necessary to identify/remove glitch sources from each small system in the commissioning phase before becoming a complex system.</a:t>
            </a:r>
          </a:p>
          <a:p>
            <a:endParaRPr lang="en-US" altLang="ja-JP" dirty="0" smtClean="0"/>
          </a:p>
          <a:p>
            <a:r>
              <a:rPr lang="en-US" altLang="ja-JP" dirty="0" smtClean="0">
                <a:solidFill>
                  <a:srgbClr val="0000FF"/>
                </a:solidFill>
              </a:rPr>
              <a:t>To save commissioning time</a:t>
            </a:r>
          </a:p>
          <a:p>
            <a:pPr>
              <a:buFont typeface="Symbol" pitchFamily="18" charset="2"/>
              <a:buChar char="Þ"/>
            </a:pPr>
            <a:r>
              <a:rPr lang="en-US" altLang="ja-JP" dirty="0" smtClean="0"/>
              <a:t> </a:t>
            </a:r>
            <a:r>
              <a:rPr lang="en-US" altLang="ja-JP" dirty="0" err="1" smtClean="0"/>
              <a:t>DetChar</a:t>
            </a:r>
            <a:r>
              <a:rPr lang="en-US" altLang="ja-JP" dirty="0" smtClean="0"/>
              <a:t> system is useful to identify troublesome noise sources in the commissioning phase.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円/楕円 28"/>
          <p:cNvSpPr/>
          <p:nvPr/>
        </p:nvSpPr>
        <p:spPr>
          <a:xfrm>
            <a:off x="6444208" y="3645024"/>
            <a:ext cx="1440160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Channel</a:t>
            </a:r>
            <a:endParaRPr kumimoji="1" lang="ja-JP" altLang="en-US" dirty="0"/>
          </a:p>
        </p:txBody>
      </p:sp>
      <p:sp>
        <p:nvSpPr>
          <p:cNvPr id="20" name="コンテンツ プレースホルダ 19"/>
          <p:cNvSpPr>
            <a:spLocks noGrp="1"/>
          </p:cNvSpPr>
          <p:nvPr>
            <p:ph idx="1"/>
          </p:nvPr>
        </p:nvSpPr>
        <p:spPr>
          <a:xfrm>
            <a:off x="539552" y="4653136"/>
            <a:ext cx="8229600" cy="1152128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It is need to cover all channel without luck</a:t>
            </a:r>
          </a:p>
          <a:p>
            <a:pPr>
              <a:buFont typeface="Symbol" pitchFamily="18" charset="2"/>
              <a:buChar char="Þ"/>
            </a:pPr>
            <a:r>
              <a:rPr lang="en-US" altLang="ja-JP" dirty="0" smtClean="0"/>
              <a:t>To make consistency between channels that </a:t>
            </a:r>
            <a:r>
              <a:rPr lang="en-US" altLang="ja-JP" dirty="0" err="1" smtClean="0"/>
              <a:t>DetChar</a:t>
            </a:r>
            <a:r>
              <a:rPr lang="en-US" altLang="ja-JP" dirty="0" smtClean="0"/>
              <a:t> system need and experiment need.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851920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Test Point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851920" y="31626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DAQ</a:t>
            </a:r>
            <a:endParaRPr kumimoji="1" lang="ja-JP" altLang="en-US" dirty="0"/>
          </a:p>
        </p:txBody>
      </p:sp>
      <p:sp>
        <p:nvSpPr>
          <p:cNvPr id="6" name="右矢印 5"/>
          <p:cNvSpPr/>
          <p:nvPr/>
        </p:nvSpPr>
        <p:spPr>
          <a:xfrm>
            <a:off x="5076056" y="1700808"/>
            <a:ext cx="762384" cy="48463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084168" y="1484784"/>
            <a:ext cx="10801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Physical quantity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4048" y="1340768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Digital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4572000" y="2276872"/>
            <a:ext cx="1872208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6588224" y="2276872"/>
            <a:ext cx="72008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4644008" y="3645024"/>
            <a:ext cx="172819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516216" y="3717032"/>
            <a:ext cx="1208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DetChar</a:t>
            </a:r>
            <a:endParaRPr kumimoji="1" lang="ja-JP" altLang="en-US" sz="2400" dirty="0"/>
          </a:p>
        </p:txBody>
      </p:sp>
      <p:sp>
        <p:nvSpPr>
          <p:cNvPr id="21" name="角丸四角形 20"/>
          <p:cNvSpPr/>
          <p:nvPr/>
        </p:nvSpPr>
        <p:spPr>
          <a:xfrm>
            <a:off x="1403648" y="1988840"/>
            <a:ext cx="1008112" cy="15841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Signals from Sensors</a:t>
            </a:r>
            <a:endParaRPr kumimoji="1" lang="ja-JP" altLang="en-US" dirty="0"/>
          </a:p>
        </p:txBody>
      </p:sp>
      <p:cxnSp>
        <p:nvCxnSpPr>
          <p:cNvPr id="26" name="カギ線コネクタ 25"/>
          <p:cNvCxnSpPr>
            <a:stCxn id="21" idx="3"/>
            <a:endCxn id="4" idx="1"/>
          </p:cNvCxnSpPr>
          <p:nvPr/>
        </p:nvCxnSpPr>
        <p:spPr>
          <a:xfrm flipV="1">
            <a:off x="2411760" y="1941984"/>
            <a:ext cx="1440160" cy="8389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カギ線コネクタ 27"/>
          <p:cNvCxnSpPr>
            <a:stCxn id="21" idx="3"/>
            <a:endCxn id="5" idx="1"/>
          </p:cNvCxnSpPr>
          <p:nvPr/>
        </p:nvCxnSpPr>
        <p:spPr>
          <a:xfrm>
            <a:off x="2411760" y="2780928"/>
            <a:ext cx="1440160" cy="8389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Activity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19"/>
          </a:xfrm>
        </p:spPr>
        <p:txBody>
          <a:bodyPr/>
          <a:lstStyle/>
          <a:p>
            <a:r>
              <a:rPr lang="en-US" altLang="ja-JP" dirty="0" smtClean="0"/>
              <a:t>To make basis of cannel list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Plan</a:t>
            </a:r>
            <a:endParaRPr kumimoji="1" lang="en-US" altLang="ja-JP" dirty="0" smtClean="0"/>
          </a:p>
          <a:p>
            <a:r>
              <a:rPr kumimoji="1" lang="en-US" altLang="ja-JP" dirty="0" smtClean="0"/>
              <a:t>To make wiki page where subgroup member can add/revise channel list </a:t>
            </a:r>
            <a:r>
              <a:rPr lang="en-US" altLang="ja-JP" dirty="0" smtClean="0"/>
              <a:t>easily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Assignment of making channel list between DGS, Analog circuit and </a:t>
            </a:r>
            <a:r>
              <a:rPr kumimoji="1" lang="en-US" altLang="ja-JP" dirty="0" err="1" smtClean="0"/>
              <a:t>DetChar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Naming rule of channels</a:t>
            </a:r>
          </a:p>
          <a:p>
            <a:pPr>
              <a:buFont typeface="Symbol" pitchFamily="18" charset="2"/>
              <a:buChar char="Þ"/>
            </a:pPr>
            <a:r>
              <a:rPr lang="en-US" altLang="ja-JP" dirty="0" smtClean="0"/>
              <a:t> Along </a:t>
            </a:r>
            <a:r>
              <a:rPr lang="en-US" altLang="ja-JP" dirty="0" smtClean="0"/>
              <a:t>with </a:t>
            </a:r>
            <a:r>
              <a:rPr kumimoji="1" lang="en-US" altLang="ja-JP" dirty="0" smtClean="0"/>
              <a:t>LIGO</a:t>
            </a:r>
            <a:r>
              <a:rPr lang="en-US" altLang="ja-JP" dirty="0" smtClean="0"/>
              <a:t> and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Vilgo</a:t>
            </a:r>
            <a:r>
              <a:rPr kumimoji="1" lang="en-US" altLang="ja-JP" dirty="0" smtClean="0"/>
              <a:t>.</a:t>
            </a:r>
          </a:p>
          <a:p>
            <a:pPr>
              <a:buNone/>
            </a:pPr>
            <a:r>
              <a:rPr lang="en-US" altLang="ja-JP" dirty="0" smtClean="0"/>
              <a:t>(for example)</a:t>
            </a:r>
            <a:endParaRPr lang="en-US" altLang="ja-JP" dirty="0"/>
          </a:p>
          <a:p>
            <a:pPr>
              <a:buNone/>
            </a:pPr>
            <a:r>
              <a:rPr lang="en-US" altLang="ja-JP" dirty="0" smtClean="0"/>
              <a:t>L1:PEM-EX_SEISY_OUTPUT   (16)     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    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L1:PEM-EX_SEISY_OUT_DQ   (256)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539552" y="5229200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15381" y="5291916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Livingstone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1043608" y="5238492"/>
            <a:ext cx="720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39552" y="5517232"/>
            <a:ext cx="316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Physical Environmental Monitor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1907704" y="5229200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691680" y="521990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X-arm End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2555776" y="5229200"/>
            <a:ext cx="720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843808" y="5229200"/>
            <a:ext cx="2504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Seismometor</a:t>
            </a:r>
            <a:r>
              <a:rPr kumimoji="1" lang="en-US" altLang="ja-JP" dirty="0" smtClean="0"/>
              <a:t> Y-direction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1403648" y="5229200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059832" y="5229200"/>
            <a:ext cx="6480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5364088" y="5229200"/>
            <a:ext cx="4320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580112" y="5229200"/>
            <a:ext cx="6480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6228184" y="5157192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16Hz Sampling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Preliminary Image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MIF_LSC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283968" y="1484784"/>
            <a:ext cx="4697299" cy="4599979"/>
            <a:chOff x="107504" y="1556792"/>
            <a:chExt cx="4697299" cy="459997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56792"/>
              <a:ext cx="4409267" cy="45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正方形/長方形 5"/>
            <p:cNvSpPr/>
            <p:nvPr/>
          </p:nvSpPr>
          <p:spPr>
            <a:xfrm>
              <a:off x="179512" y="1556792"/>
              <a:ext cx="2016224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07504" y="3717032"/>
              <a:ext cx="2016224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4846378" y="227687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2080" y="341970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8264" y="119675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76456" y="342900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28184" y="443711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88424" y="494116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932040" y="551723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9512" y="7647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7544" y="764704"/>
            <a:ext cx="163217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REFL_PD1_DC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REFL_PD1_Q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REFL_PD2_DC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REFL_PD2_I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REFL_PD2_Q</a:t>
            </a:r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07431" y="7647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37109" y="764704"/>
            <a:ext cx="158889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POP_PD1_DC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POP_PD1_Q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POP_PD2_DC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POP_PD2_I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POP_PD2_Q</a:t>
            </a:r>
            <a:endParaRPr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458112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7544" y="4549676"/>
            <a:ext cx="14350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AS_PD1_DC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AS_PD1_Q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512" y="61653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39552" y="6165304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AS_DC</a:t>
            </a:r>
            <a:endParaRPr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411760" y="458112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699792" y="4581128"/>
            <a:ext cx="21114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OMCREFL_PD1_DC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OMCREFL_PD1_I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OMCREFL_PD1_Q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MIF_ASC_Yaw</a:t>
            </a:r>
            <a:endParaRPr kumimoji="1" lang="ja-JP" altLang="en-US" dirty="0"/>
          </a:p>
        </p:txBody>
      </p:sp>
      <p:grpSp>
        <p:nvGrpSpPr>
          <p:cNvPr id="2" name="グループ化 7"/>
          <p:cNvGrpSpPr/>
          <p:nvPr/>
        </p:nvGrpSpPr>
        <p:grpSpPr>
          <a:xfrm>
            <a:off x="4283968" y="1484784"/>
            <a:ext cx="4697299" cy="4599979"/>
            <a:chOff x="107504" y="1556792"/>
            <a:chExt cx="4697299" cy="459997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56792"/>
              <a:ext cx="4409267" cy="45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正方形/長方形 5"/>
            <p:cNvSpPr/>
            <p:nvPr/>
          </p:nvSpPr>
          <p:spPr>
            <a:xfrm>
              <a:off x="179512" y="1556792"/>
              <a:ext cx="2016224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07504" y="3717032"/>
              <a:ext cx="2016224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4846378" y="227687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2080" y="341970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8264" y="119675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76456" y="342900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28184" y="443711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9512" y="7647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7544" y="764704"/>
            <a:ext cx="202997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REFL_QPD1_Total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REFL_QPD1_DC</a:t>
            </a:r>
            <a:endParaRPr lang="en-US" altLang="ja-JP" b="1" dirty="0" smtClean="0"/>
          </a:p>
          <a:p>
            <a:r>
              <a:rPr lang="ja-JP" altLang="en-US" b="1" dirty="0"/>
              <a:t>・</a:t>
            </a:r>
            <a:r>
              <a:rPr lang="en-GB" altLang="ja-JP" b="1" dirty="0" smtClean="0"/>
              <a:t>REFL_QPD1_I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REFL_QPD1_Q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</a:t>
            </a:r>
            <a:r>
              <a:rPr lang="en-US" altLang="ja-JP" b="1" dirty="0" smtClean="0"/>
              <a:t>2</a:t>
            </a:r>
            <a:r>
              <a:rPr lang="en-GB" altLang="ja-JP" b="1" dirty="0" smtClean="0"/>
              <a:t>_Total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REFL_QPD2_DC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REFL_QPD2_I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REFL_QPD2_Q</a:t>
            </a:r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07431" y="7647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37109" y="764704"/>
            <a:ext cx="194502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</a:t>
            </a:r>
            <a:r>
              <a:rPr lang="en-US" altLang="ja-JP" b="1" dirty="0"/>
              <a:t>1</a:t>
            </a:r>
            <a:r>
              <a:rPr lang="en-GB" altLang="ja-JP" b="1" dirty="0" smtClean="0"/>
              <a:t>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POP_QPD1_DC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POP_QPD1_Q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</a:t>
            </a:r>
            <a:r>
              <a:rPr lang="en-US" altLang="ja-JP" b="1" dirty="0" smtClean="0"/>
              <a:t>2</a:t>
            </a:r>
            <a:r>
              <a:rPr lang="en-GB" altLang="ja-JP" b="1" dirty="0" smtClean="0"/>
              <a:t>_Total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POP_QPD2_DC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POP_QPD2_I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POP_QPD2_Q</a:t>
            </a:r>
            <a:endParaRPr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9512" y="3164775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7544" y="3164775"/>
            <a:ext cx="1658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EY_QPD_Total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EY_QPD_DC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11760" y="3164775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99792" y="3164775"/>
            <a:ext cx="1664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EX_QPD_Total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EX_QPD_DC</a:t>
            </a:r>
            <a:endParaRPr lang="en-US" altLang="ja-JP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4564379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7544" y="4532927"/>
            <a:ext cx="17911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AS_QPD1_Total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AS_QPD1_DC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AS_QPD1_I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AS_QPD1_Q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88424" y="494116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32040" y="551723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MIF_ASC_Pitch</a:t>
            </a:r>
            <a:endParaRPr kumimoji="1" lang="ja-JP" altLang="en-US" dirty="0"/>
          </a:p>
        </p:txBody>
      </p:sp>
      <p:grpSp>
        <p:nvGrpSpPr>
          <p:cNvPr id="2" name="グループ化 7"/>
          <p:cNvGrpSpPr/>
          <p:nvPr/>
        </p:nvGrpSpPr>
        <p:grpSpPr>
          <a:xfrm>
            <a:off x="4283968" y="1484784"/>
            <a:ext cx="4697299" cy="4599979"/>
            <a:chOff x="107504" y="1556792"/>
            <a:chExt cx="4697299" cy="459997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556792"/>
              <a:ext cx="4409267" cy="4599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正方形/長方形 5"/>
            <p:cNvSpPr/>
            <p:nvPr/>
          </p:nvSpPr>
          <p:spPr>
            <a:xfrm>
              <a:off x="179512" y="1556792"/>
              <a:ext cx="2016224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07504" y="3717032"/>
              <a:ext cx="2016224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4846378" y="227687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92080" y="341970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48264" y="119675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76456" y="3429000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28184" y="443711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9512" y="7647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7544" y="764704"/>
            <a:ext cx="202997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REFL_QPD1_Total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REFL_QPD1_DC</a:t>
            </a:r>
            <a:endParaRPr lang="en-US" altLang="ja-JP" b="1" dirty="0" smtClean="0"/>
          </a:p>
          <a:p>
            <a:r>
              <a:rPr lang="ja-JP" altLang="en-US" b="1" dirty="0"/>
              <a:t>・</a:t>
            </a:r>
            <a:r>
              <a:rPr lang="en-GB" altLang="ja-JP" b="1" dirty="0" smtClean="0"/>
              <a:t>REFL_QPD1_I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REFL_QPD1_Q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</a:t>
            </a:r>
            <a:r>
              <a:rPr lang="en-US" altLang="ja-JP" b="1" dirty="0" smtClean="0"/>
              <a:t>2</a:t>
            </a:r>
            <a:r>
              <a:rPr lang="en-GB" altLang="ja-JP" b="1" dirty="0" smtClean="0"/>
              <a:t>_Total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REFL_QPD2_DC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REFL_QPD2_I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REFL_QPD2_Q</a:t>
            </a:r>
            <a:endParaRPr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07431" y="764704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37109" y="764704"/>
            <a:ext cx="194502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</a:t>
            </a:r>
            <a:r>
              <a:rPr lang="en-US" altLang="ja-JP" b="1" dirty="0"/>
              <a:t>1</a:t>
            </a:r>
            <a:r>
              <a:rPr lang="en-GB" altLang="ja-JP" b="1" dirty="0" smtClean="0"/>
              <a:t>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POP_QPD1_DC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POP_QPD1_Q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</a:t>
            </a:r>
            <a:r>
              <a:rPr lang="en-US" altLang="ja-JP" b="1" dirty="0" smtClean="0"/>
              <a:t>2</a:t>
            </a:r>
            <a:r>
              <a:rPr lang="en-GB" altLang="ja-JP" b="1" dirty="0" smtClean="0"/>
              <a:t>_Total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POP_QPD2_DC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POP_QPD2_I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POP_QPD2_Q</a:t>
            </a:r>
            <a:endParaRPr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9512" y="3164775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7544" y="3164775"/>
            <a:ext cx="1658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EY_QPD_Total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EY_QPD_DC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11760" y="3164775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699792" y="3164775"/>
            <a:ext cx="1664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err="1" smtClean="0"/>
              <a:t>EX_QPD_Total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EX_QPD_DC</a:t>
            </a:r>
            <a:endParaRPr lang="en-US" altLang="ja-JP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4564379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7544" y="4532927"/>
            <a:ext cx="17911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AS_QPD1_Total</a:t>
            </a:r>
            <a:endParaRPr lang="en-US" altLang="ja-JP" b="1" dirty="0" smtClean="0"/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AS_QPD1_DC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AS_QPD1_I</a:t>
            </a:r>
          </a:p>
          <a:p>
            <a:r>
              <a:rPr lang="ja-JP" altLang="en-US" b="1" dirty="0" smtClean="0"/>
              <a:t>・</a:t>
            </a:r>
            <a:r>
              <a:rPr lang="en-GB" altLang="ja-JP" b="1" dirty="0" smtClean="0"/>
              <a:t>AS_QPD1_Q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388424" y="4941168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32040" y="5517232"/>
            <a:ext cx="30168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677</Words>
  <Application>Microsoft Office PowerPoint</Application>
  <PresentationFormat>画面に合わせる (4:3)</PresentationFormat>
  <Paragraphs>311</Paragraphs>
  <Slides>14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Channel List</vt:lpstr>
      <vt:lpstr>Motivation</vt:lpstr>
      <vt:lpstr>Channel</vt:lpstr>
      <vt:lpstr>Activity</vt:lpstr>
      <vt:lpstr>Discussion</vt:lpstr>
      <vt:lpstr>Preliminary Image</vt:lpstr>
      <vt:lpstr>MIF_LSC</vt:lpstr>
      <vt:lpstr>MIF_ASC_Yaw</vt:lpstr>
      <vt:lpstr>MIF_ASC_Pitch</vt:lpstr>
      <vt:lpstr>IOO_PSL</vt:lpstr>
      <vt:lpstr>IOO_Green</vt:lpstr>
      <vt:lpstr>VIS</vt:lpstr>
      <vt:lpstr>VIS_(SAS-B)</vt:lpstr>
      <vt:lpstr>VIS_(SAS-Bp)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List</dc:title>
  <dc:creator>Agatsuma</dc:creator>
  <cp:lastModifiedBy>Agatsuma</cp:lastModifiedBy>
  <cp:revision>29</cp:revision>
  <dcterms:created xsi:type="dcterms:W3CDTF">2012-04-10T06:16:48Z</dcterms:created>
  <dcterms:modified xsi:type="dcterms:W3CDTF">2012-05-09T00:10:46Z</dcterms:modified>
</cp:coreProperties>
</file>