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ED0D-ACAC-334C-9002-BA12479DF4DE}" type="datetimeFigureOut">
              <a:rPr lang="ja-JP" altLang="en-US" smtClean="0"/>
              <a:t>12.8.7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1C5C0-9966-C847-9BCA-14C4BF5F74D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MIF meeting 20120807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阿久津ぶんたたきだい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4289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MIF task</a:t>
            </a:r>
          </a:p>
          <a:p>
            <a:r>
              <a:rPr lang="en-US" altLang="ja-JP" b="1" i="1" dirty="0"/>
              <a:t>Vacuum Enclosure &amp; Wiring for In-</a:t>
            </a:r>
            <a:r>
              <a:rPr lang="en-US" altLang="ja-JP" b="1" i="1" dirty="0" err="1"/>
              <a:t>Vac</a:t>
            </a:r>
            <a:r>
              <a:rPr lang="en-US" altLang="ja-JP" b="1" i="1" dirty="0"/>
              <a:t> </a:t>
            </a:r>
            <a:r>
              <a:rPr lang="en-US" altLang="ja-JP" b="1" i="1" dirty="0" err="1"/>
              <a:t>PDs</a:t>
            </a:r>
            <a:endParaRPr kumimoji="1" lang="ja-JP" altLang="en-US" b="1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713" y="738603"/>
            <a:ext cx="87764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3366FF"/>
                </a:solidFill>
              </a:rPr>
              <a:t>必要なこと</a:t>
            </a:r>
            <a:endParaRPr kumimoji="1" lang="en-US" altLang="ja-JP" dirty="0" smtClean="0">
              <a:solidFill>
                <a:srgbClr val="3366FF"/>
              </a:solidFill>
            </a:endParaRPr>
          </a:p>
          <a:p>
            <a:r>
              <a:rPr lang="en-US" altLang="ja-JP" dirty="0" smtClean="0"/>
              <a:t>PD</a:t>
            </a:r>
            <a:r>
              <a:rPr lang="ja-JP" altLang="en-US" dirty="0" smtClean="0"/>
              <a:t>の</a:t>
            </a:r>
            <a:r>
              <a:rPr lang="en-US" altLang="ja-JP" dirty="0" smtClean="0"/>
              <a:t>locations</a:t>
            </a:r>
            <a:r>
              <a:rPr lang="ja-JP" altLang="en-US" dirty="0" smtClean="0"/>
              <a:t>。これは座標値という意味で（つまり、</a:t>
            </a:r>
            <a:r>
              <a:rPr lang="en-US" altLang="ja-JP" dirty="0" smtClean="0"/>
              <a:t>optical</a:t>
            </a:r>
            <a:r>
              <a:rPr lang="ja-JP" altLang="en-US" dirty="0" smtClean="0"/>
              <a:t>な配置を確定させておきたい）</a:t>
            </a:r>
            <a:endParaRPr lang="en-US" altLang="ja-JP" dirty="0" smtClean="0"/>
          </a:p>
          <a:p>
            <a:r>
              <a:rPr kumimoji="1" lang="ja-JP" altLang="en-US" dirty="0" smtClean="0"/>
              <a:t>そのまわりに確保できる空間が</a:t>
            </a:r>
            <a:r>
              <a:rPr kumimoji="1" lang="en-US" altLang="ja-JP" dirty="0" smtClean="0"/>
              <a:t>PD</a:t>
            </a:r>
            <a:r>
              <a:rPr lang="ja-JP" altLang="en-US" dirty="0" smtClean="0"/>
              <a:t>の</a:t>
            </a:r>
            <a:r>
              <a:rPr lang="en-US" altLang="ja-JP" dirty="0" smtClean="0"/>
              <a:t>enclosure</a:t>
            </a:r>
            <a:r>
              <a:rPr lang="ja-JP" altLang="en-US" dirty="0" smtClean="0"/>
              <a:t>の空間にできる。</a:t>
            </a:r>
            <a:endParaRPr lang="en-US" altLang="ja-JP" dirty="0" smtClean="0"/>
          </a:p>
          <a:p>
            <a:r>
              <a:rPr lang="ja-JP" altLang="en-US" dirty="0" smtClean="0"/>
              <a:t>回路の大きさはその中にはいるようなもの。逆に、回路の大きさ（</a:t>
            </a:r>
            <a:r>
              <a:rPr lang="en-US" altLang="ja-JP" dirty="0" smtClean="0"/>
              <a:t>or</a:t>
            </a:r>
            <a:r>
              <a:rPr lang="ja-JP" altLang="en-US" dirty="0" smtClean="0"/>
              <a:t>コネクタの数）から必要な体積が決まってしまうかも。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3366FF"/>
                </a:solidFill>
              </a:rPr>
              <a:t>熱パスの確保についてのざっとした考え</a:t>
            </a:r>
            <a:r>
              <a:rPr lang="en-US" altLang="ja-JP" dirty="0" smtClean="0"/>
              <a:t>:</a:t>
            </a:r>
          </a:p>
          <a:p>
            <a:r>
              <a:rPr lang="en-US" altLang="ja-JP" dirty="0" smtClean="0"/>
              <a:t>PD</a:t>
            </a:r>
            <a:r>
              <a:rPr lang="ja-JP" altLang="en-US" dirty="0" smtClean="0"/>
              <a:t>などこまごまとしたものはすべて</a:t>
            </a:r>
            <a:r>
              <a:rPr lang="en-US" altLang="ja-JP" dirty="0" smtClean="0"/>
              <a:t>optical table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suspended</a:t>
            </a:r>
            <a:r>
              <a:rPr lang="ja-JP" altLang="en-US" dirty="0" smtClean="0"/>
              <a:t>）へ熱を逃がす。</a:t>
            </a:r>
            <a:r>
              <a:rPr lang="en-US" altLang="ja-JP" dirty="0" smtClean="0"/>
              <a:t>PD</a:t>
            </a:r>
            <a:r>
              <a:rPr lang="ja-JP" altLang="en-US" dirty="0" smtClean="0"/>
              <a:t>なら流入パワーを処理できればよいだろう（最大光量</a:t>
            </a:r>
            <a:r>
              <a:rPr lang="en-US" altLang="ja-JP" dirty="0" smtClean="0"/>
              <a:t>10 </a:t>
            </a:r>
            <a:r>
              <a:rPr lang="en-US" altLang="ja-JP" dirty="0" err="1" smtClean="0"/>
              <a:t>mW</a:t>
            </a:r>
            <a:r>
              <a:rPr lang="ja-JP" altLang="en-US" dirty="0" smtClean="0"/>
              <a:t>オーダー</a:t>
            </a:r>
            <a:r>
              <a:rPr lang="en-US" altLang="ja-JP" dirty="0" smtClean="0"/>
              <a:t> + IC</a:t>
            </a:r>
            <a:r>
              <a:rPr lang="ja-JP" altLang="en-US" dirty="0" smtClean="0"/>
              <a:t>等消費電力</a:t>
            </a:r>
            <a:r>
              <a:rPr lang="en-US" altLang="ja-JP" dirty="0"/>
              <a:t>2</a:t>
            </a:r>
            <a:r>
              <a:rPr lang="en-US" altLang="ja-JP" dirty="0" smtClean="0"/>
              <a:t>00mW</a:t>
            </a:r>
            <a:r>
              <a:rPr lang="ja-JP" altLang="en-US" dirty="0" smtClean="0"/>
              <a:t>？電源が何</a:t>
            </a:r>
            <a:r>
              <a:rPr lang="en-US" altLang="ja-JP" dirty="0" smtClean="0"/>
              <a:t>V</a:t>
            </a:r>
            <a:r>
              <a:rPr lang="ja-JP" altLang="en-US" dirty="0" smtClean="0"/>
              <a:t>で真空槽外から伸ばされてくるのかによりますね）ヒートパイプなりを用いて</a:t>
            </a:r>
            <a:r>
              <a:rPr lang="en-US" altLang="ja-JP" dirty="0" smtClean="0"/>
              <a:t>optical table</a:t>
            </a:r>
            <a:r>
              <a:rPr lang="ja-JP" altLang="en-US" dirty="0" smtClean="0"/>
              <a:t>へ熱的接触を十分おこなうことが必要。ただし基本的に流体は使いたいくない、、、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いずれにせよ再議に</a:t>
            </a:r>
            <a:r>
              <a:rPr kumimoji="1" lang="en-US" altLang="ja-JP" dirty="0" smtClean="0"/>
              <a:t>Optical table</a:t>
            </a:r>
            <a:r>
              <a:rPr kumimoji="1" lang="ja-JP" altLang="en-US" dirty="0" smtClean="0"/>
              <a:t>から非接触で真空槽</a:t>
            </a:r>
            <a:r>
              <a:rPr lang="en-US" altLang="ja-JP" dirty="0"/>
              <a:t>+</a:t>
            </a:r>
            <a:r>
              <a:rPr kumimoji="1" lang="ja-JP" altLang="en-US" dirty="0" smtClean="0"/>
              <a:t>外気へ熱を逃がす機構が必要。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877" y="3994547"/>
            <a:ext cx="87764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3366FF"/>
                </a:solidFill>
              </a:rPr>
              <a:t>タスク</a:t>
            </a:r>
            <a:r>
              <a:rPr kumimoji="1" lang="en-US" altLang="ja-JP" dirty="0" smtClean="0">
                <a:solidFill>
                  <a:srgbClr val="3366FF"/>
                </a:solidFill>
              </a:rPr>
              <a:t>&amp;</a:t>
            </a:r>
            <a:r>
              <a:rPr kumimoji="1" lang="ja-JP" altLang="en-US" dirty="0" smtClean="0">
                <a:solidFill>
                  <a:srgbClr val="3366FF"/>
                </a:solidFill>
              </a:rPr>
              <a:t>スケジュール</a:t>
            </a:r>
            <a:endParaRPr kumimoji="1" lang="en-US" altLang="ja-JP" dirty="0" smtClean="0">
              <a:solidFill>
                <a:srgbClr val="3366FF"/>
              </a:solidFill>
            </a:endParaRP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PD locations</a:t>
            </a:r>
            <a:r>
              <a:rPr kumimoji="1" lang="ja-JP" altLang="en-US" dirty="0" smtClean="0"/>
              <a:t>をだす</a:t>
            </a:r>
            <a:r>
              <a:rPr kumimoji="1" lang="en-US" altLang="ja-JP" dirty="0" smtClean="0"/>
              <a:t>: 2012.12</a:t>
            </a:r>
            <a:r>
              <a:rPr kumimoji="1" lang="ja-JP" altLang="en-US" dirty="0" smtClean="0"/>
              <a:t>末か？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いずれ光学レイアウトが必要だろうということで</a:t>
            </a:r>
            <a:r>
              <a:rPr kumimoji="1" lang="en-US" altLang="ja-JP" dirty="0" err="1" smtClean="0"/>
              <a:t>zemax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レイアウトを東谷さんにお願いしているところ。それでどこまでのことが対応できるかによる。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ja-JP" altLang="en-US" dirty="0" smtClean="0"/>
              <a:t>熱計算</a:t>
            </a:r>
            <a:r>
              <a:rPr lang="en-US" altLang="ja-JP" dirty="0" smtClean="0"/>
              <a:t>: 201x</a:t>
            </a:r>
            <a:r>
              <a:rPr lang="ja-JP" altLang="en-US" dirty="0" smtClean="0"/>
              <a:t>年</a:t>
            </a:r>
            <a:r>
              <a:rPr lang="en-US" altLang="ja-JP" dirty="0" smtClean="0"/>
              <a:t>...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Encloseure</a:t>
            </a:r>
            <a:r>
              <a:rPr kumimoji="1" lang="ja-JP" altLang="en-US" dirty="0" smtClean="0"/>
              <a:t>の設計</a:t>
            </a:r>
            <a:r>
              <a:rPr kumimoji="1" lang="en-US" altLang="ja-JP" dirty="0" smtClean="0"/>
              <a:t>: 2012.12</a:t>
            </a:r>
            <a:r>
              <a:rPr kumimoji="1" lang="ja-JP" altLang="en-US" dirty="0" smtClean="0"/>
              <a:t>情報収集</a:t>
            </a:r>
            <a:r>
              <a:rPr kumimoji="1" lang="en-US" altLang="ja-JP" dirty="0" smtClean="0"/>
              <a:t>→</a:t>
            </a:r>
            <a:r>
              <a:rPr lang="ja-JP" altLang="en-US" dirty="0" smtClean="0"/>
              <a:t>仕様をきめて業者へ設計依頼、製作。ただし、熱関係のインターフェースでいくつかやりとりは必要だろう。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ワイヤリングなど</a:t>
            </a:r>
            <a:r>
              <a:rPr lang="en-US" altLang="ja-JP" dirty="0" smtClean="0"/>
              <a:t>: 2012.12</a:t>
            </a:r>
            <a:r>
              <a:rPr lang="ja-JP" altLang="en-US" dirty="0" smtClean="0"/>
              <a:t>同様に情報収集</a:t>
            </a:r>
            <a:r>
              <a:rPr lang="en-US" altLang="ja-JP" dirty="0" smtClean="0"/>
              <a:t>→</a:t>
            </a:r>
            <a:r>
              <a:rPr lang="ja-JP" altLang="en-US" dirty="0" smtClean="0"/>
              <a:t>サンプル購入</a:t>
            </a:r>
            <a:r>
              <a:rPr lang="en-US" altLang="ja-JP" dirty="0" smtClean="0"/>
              <a:t>→</a:t>
            </a:r>
            <a:r>
              <a:rPr lang="ja-JP" altLang="en-US" dirty="0" smtClean="0"/>
              <a:t>コンタミ試験等。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69507" y="-46167"/>
            <a:ext cx="2274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FF0000"/>
                </a:solidFill>
              </a:rPr>
              <a:t>2013.3</a:t>
            </a:r>
            <a:r>
              <a:rPr kumimoji="1" lang="ja-JP" altLang="en-US" i="1" dirty="0" smtClean="0">
                <a:solidFill>
                  <a:srgbClr val="FF0000"/>
                </a:solidFill>
              </a:rPr>
              <a:t>までに試作、</a:t>
            </a:r>
            <a:endParaRPr kumimoji="1" lang="en-US" altLang="ja-JP" i="1" dirty="0" smtClean="0">
              <a:solidFill>
                <a:srgbClr val="FF0000"/>
              </a:solidFill>
            </a:endParaRPr>
          </a:p>
          <a:p>
            <a:r>
              <a:rPr kumimoji="1" lang="en-US" altLang="ja-JP" i="1" dirty="0" smtClean="0">
                <a:solidFill>
                  <a:srgbClr val="FF0000"/>
                </a:solidFill>
              </a:rPr>
              <a:t>2016</a:t>
            </a:r>
            <a:r>
              <a:rPr kumimoji="1" lang="ja-JP" altLang="en-US" i="1" dirty="0" smtClean="0">
                <a:solidFill>
                  <a:srgbClr val="FF0000"/>
                </a:solidFill>
              </a:rPr>
              <a:t>年までに量産？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433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MIF task</a:t>
            </a:r>
          </a:p>
          <a:p>
            <a:r>
              <a:rPr lang="en-US" altLang="ja-JP" b="1" i="1" dirty="0" smtClean="0"/>
              <a:t>Beam handling during All-In-</a:t>
            </a:r>
            <a:r>
              <a:rPr lang="en-US" altLang="ja-JP" b="1" i="1" dirty="0" err="1" smtClean="0"/>
              <a:t>Vac</a:t>
            </a:r>
            <a:r>
              <a:rPr lang="en-US" altLang="ja-JP" b="1" i="1" dirty="0" smtClean="0"/>
              <a:t> operation</a:t>
            </a:r>
            <a:endParaRPr lang="ja-JP" altLang="en-US" b="1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713" y="738603"/>
            <a:ext cx="87764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3366FF"/>
                </a:solidFill>
              </a:rPr>
              <a:t>必要なこと</a:t>
            </a:r>
            <a:endParaRPr kumimoji="1" lang="en-US" altLang="ja-JP" dirty="0" smtClean="0">
              <a:solidFill>
                <a:srgbClr val="3366FF"/>
              </a:solidFill>
            </a:endParaRPr>
          </a:p>
          <a:p>
            <a:r>
              <a:rPr lang="ja-JP" altLang="en-US" dirty="0" smtClean="0"/>
              <a:t>末端の光線の位置（これは座標値という意味で）の確定。</a:t>
            </a:r>
            <a:endParaRPr lang="en-US" altLang="ja-JP" dirty="0" smtClean="0"/>
          </a:p>
          <a:p>
            <a:r>
              <a:rPr lang="ja-JP" altLang="en-US" dirty="0" smtClean="0"/>
              <a:t>その意味ではシャッターや、前述の</a:t>
            </a:r>
            <a:r>
              <a:rPr lang="en-US" altLang="ja-JP" dirty="0" smtClean="0"/>
              <a:t>enclosed pd</a:t>
            </a:r>
            <a:r>
              <a:rPr lang="ja-JP" altLang="en-US" dirty="0" smtClean="0"/>
              <a:t>の上位互換なタスク。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3366FF"/>
                </a:solidFill>
              </a:rPr>
              <a:t>Optical window</a:t>
            </a:r>
            <a:r>
              <a:rPr lang="ja-JP" altLang="en-US" dirty="0" smtClean="0">
                <a:solidFill>
                  <a:srgbClr val="3366FF"/>
                </a:solidFill>
              </a:rPr>
              <a:t>を散乱なしにシャットする方法</a:t>
            </a:r>
            <a:r>
              <a:rPr lang="en-US" altLang="ja-JP" dirty="0" smtClean="0"/>
              <a:t>: </a:t>
            </a:r>
            <a:r>
              <a:rPr lang="ja-JP" altLang="en-US" dirty="0" smtClean="0"/>
              <a:t>すぐには思いつきませんが、光軸ごと折り曲げてダンプへ導く、とかでしょうか。精密用にガルバノでも載せた、ロータリー（粗調用）がくるりと回転して</a:t>
            </a:r>
            <a:r>
              <a:rPr lang="en-US" altLang="ja-JP" dirty="0" smtClean="0"/>
              <a:t>...</a:t>
            </a:r>
            <a:r>
              <a:rPr lang="ja-JP" altLang="en-US" dirty="0" smtClean="0"/>
              <a:t>とか（右下図）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3366FF"/>
                </a:solidFill>
              </a:rPr>
              <a:t>Beam</a:t>
            </a:r>
            <a:r>
              <a:rPr lang="ja-JP" altLang="en-US" dirty="0" smtClean="0">
                <a:solidFill>
                  <a:srgbClr val="3366FF"/>
                </a:solidFill>
              </a:rPr>
              <a:t>のパワーを徐々に変えていく方法</a:t>
            </a:r>
            <a:r>
              <a:rPr lang="en-US" altLang="ja-JP" dirty="0" smtClean="0"/>
              <a:t>:</a:t>
            </a:r>
          </a:p>
          <a:p>
            <a:r>
              <a:rPr lang="ja-JP" altLang="en-US" dirty="0" smtClean="0"/>
              <a:t>すぐには思いつきませんが、</a:t>
            </a:r>
            <a:r>
              <a:rPr lang="en-US" altLang="ja-JP" dirty="0" smtClean="0"/>
              <a:t>PBS</a:t>
            </a:r>
            <a:r>
              <a:rPr lang="ja-JP" altLang="en-US" dirty="0" smtClean="0"/>
              <a:t>と</a:t>
            </a:r>
            <a:r>
              <a:rPr lang="en-US" altLang="ja-JP" dirty="0" smtClean="0"/>
              <a:t>HWP</a:t>
            </a:r>
            <a:r>
              <a:rPr lang="ja-JP" altLang="en-US" dirty="0" smtClean="0"/>
              <a:t>でだめなら</a:t>
            </a:r>
            <a:endParaRPr lang="en-US" altLang="ja-JP" dirty="0" smtClean="0"/>
          </a:p>
          <a:p>
            <a:r>
              <a:rPr lang="ja-JP" altLang="en-US" dirty="0" smtClean="0"/>
              <a:t>さらにポートごとに専用の</a:t>
            </a:r>
            <a:r>
              <a:rPr lang="en-US" altLang="ja-JP" dirty="0" smtClean="0"/>
              <a:t>FI</a:t>
            </a:r>
            <a:r>
              <a:rPr lang="ja-JP" altLang="en-US" dirty="0" smtClean="0"/>
              <a:t>的なものを用意する</a:t>
            </a:r>
            <a:endParaRPr lang="en-US" altLang="ja-JP" dirty="0" smtClean="0"/>
          </a:p>
          <a:p>
            <a:r>
              <a:rPr lang="ja-JP" altLang="en-US" dirty="0" smtClean="0"/>
              <a:t>とかですかね。。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grpSp>
        <p:nvGrpSpPr>
          <p:cNvPr id="25" name="図形グループ 24"/>
          <p:cNvGrpSpPr/>
          <p:nvPr/>
        </p:nvGrpSpPr>
        <p:grpSpPr>
          <a:xfrm>
            <a:off x="6557115" y="3135678"/>
            <a:ext cx="1645758" cy="1645758"/>
            <a:chOff x="6557115" y="3135678"/>
            <a:chExt cx="1645758" cy="1645758"/>
          </a:xfrm>
        </p:grpSpPr>
        <p:sp>
          <p:nvSpPr>
            <p:cNvPr id="7" name="円/楕円 6"/>
            <p:cNvSpPr/>
            <p:nvPr/>
          </p:nvSpPr>
          <p:spPr>
            <a:xfrm>
              <a:off x="6557115" y="3135678"/>
              <a:ext cx="1645758" cy="16457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7036587" y="3472585"/>
              <a:ext cx="440596" cy="33690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16200000" flipH="1">
              <a:off x="6803295" y="4094553"/>
              <a:ext cx="466584" cy="440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endCxn id="7" idx="6"/>
            </p:cNvCxnSpPr>
            <p:nvPr/>
          </p:nvCxnSpPr>
          <p:spPr>
            <a:xfrm>
              <a:off x="7256885" y="3135678"/>
              <a:ext cx="945988" cy="82287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線コネクタ 15"/>
          <p:cNvCxnSpPr/>
          <p:nvPr/>
        </p:nvCxnSpPr>
        <p:spPr>
          <a:xfrm>
            <a:off x="5455623" y="3679912"/>
            <a:ext cx="18012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065884" y="4365096"/>
            <a:ext cx="18012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 flipH="1" flipV="1">
            <a:off x="6819587" y="3927797"/>
            <a:ext cx="683597" cy="1910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5455623" y="3472585"/>
            <a:ext cx="444159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8422987" y="4147708"/>
            <a:ext cx="444159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図形グループ 25"/>
          <p:cNvGrpSpPr/>
          <p:nvPr/>
        </p:nvGrpSpPr>
        <p:grpSpPr>
          <a:xfrm rot="16200000">
            <a:off x="6654304" y="5212242"/>
            <a:ext cx="1645758" cy="1645758"/>
            <a:chOff x="6557115" y="3135678"/>
            <a:chExt cx="1645758" cy="1645758"/>
          </a:xfrm>
        </p:grpSpPr>
        <p:sp>
          <p:nvSpPr>
            <p:cNvPr id="27" name="円/楕円 26"/>
            <p:cNvSpPr/>
            <p:nvPr/>
          </p:nvSpPr>
          <p:spPr>
            <a:xfrm>
              <a:off x="6557115" y="3135678"/>
              <a:ext cx="1645758" cy="16457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7036587" y="3472585"/>
              <a:ext cx="440596" cy="33690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16200000" flipH="1">
              <a:off x="6803295" y="4094553"/>
              <a:ext cx="466584" cy="4405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endCxn id="27" idx="6"/>
            </p:cNvCxnSpPr>
            <p:nvPr/>
          </p:nvCxnSpPr>
          <p:spPr>
            <a:xfrm>
              <a:off x="7256885" y="3135678"/>
              <a:ext cx="945988" cy="82287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線コネクタ 30"/>
          <p:cNvCxnSpPr/>
          <p:nvPr/>
        </p:nvCxnSpPr>
        <p:spPr>
          <a:xfrm>
            <a:off x="5455623" y="5937931"/>
            <a:ext cx="13447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10800000">
            <a:off x="6137890" y="5489484"/>
            <a:ext cx="672355" cy="430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5455623" y="5728505"/>
            <a:ext cx="444159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370580" y="5120152"/>
            <a:ext cx="10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ダンパへ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216101" y="343522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真空槽</a:t>
            </a:r>
            <a:endParaRPr kumimoji="1" lang="en-US" altLang="ja-JP" dirty="0" smtClean="0"/>
          </a:p>
          <a:p>
            <a:r>
              <a:rPr kumimoji="1" lang="ja-JP" altLang="en-US" dirty="0" smtClean="0"/>
              <a:t>外へ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5370580" y="2804719"/>
            <a:ext cx="3722684" cy="2161383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>
            <a:off x="7925164" y="4708496"/>
            <a:ext cx="555417" cy="51521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370580" y="5077538"/>
            <a:ext cx="3722684" cy="178046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70184" y="4781436"/>
            <a:ext cx="39005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2016</a:t>
            </a:r>
            <a:r>
              <a:rPr lang="ja-JP" altLang="en-US" dirty="0" smtClean="0"/>
              <a:t>までになにかしら用意するとして、</a:t>
            </a:r>
            <a:endParaRPr lang="en-US" altLang="ja-JP" dirty="0" smtClean="0"/>
          </a:p>
          <a:p>
            <a:r>
              <a:rPr kumimoji="1" lang="en-US" altLang="ja-JP" dirty="0" smtClean="0"/>
              <a:t>2012.12</a:t>
            </a:r>
            <a:r>
              <a:rPr kumimoji="1" lang="ja-JP" altLang="en-US" dirty="0" smtClean="0"/>
              <a:t>までにできそうなのは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光線追跡詳細の図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これらのプロトタイプ概念用意</a:t>
            </a:r>
            <a:endParaRPr kumimoji="1" lang="en-US" altLang="ja-JP" dirty="0" smtClean="0"/>
          </a:p>
          <a:p>
            <a:r>
              <a:rPr lang="ja-JP" altLang="en-US" dirty="0" smtClean="0"/>
              <a:t>とかでしょうか。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503</Words>
  <Application>Microsoft Macintosh PowerPoint</Application>
  <PresentationFormat>画面に合わせる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MIF meeting 20120807</vt:lpstr>
      <vt:lpstr>スライド 2</vt:lpstr>
      <vt:lpstr>スライド 3</vt:lpstr>
    </vt:vector>
  </TitlesOfParts>
  <Company>NAOJ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阿久津 智忠</dc:creator>
  <cp:lastModifiedBy>阿久津 智忠</cp:lastModifiedBy>
  <cp:revision>10</cp:revision>
  <dcterms:created xsi:type="dcterms:W3CDTF">2012-08-06T23:42:01Z</dcterms:created>
  <dcterms:modified xsi:type="dcterms:W3CDTF">2012-08-07T00:22:42Z</dcterms:modified>
</cp:coreProperties>
</file>