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2" r:id="rId3"/>
    <p:sldId id="260" r:id="rId4"/>
    <p:sldId id="261" r:id="rId5"/>
    <p:sldId id="257" r:id="rId6"/>
    <p:sldId id="259" r:id="rId7"/>
    <p:sldId id="258" r:id="rId8"/>
    <p:sldId id="263" r:id="rId9"/>
    <p:sldId id="264" r:id="rId10"/>
    <p:sldId id="265" r:id="rId11"/>
  </p:sldIdLst>
  <p:sldSz cx="9906000" cy="6858000" type="A4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784" y="-36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DEF53-E22E-5544-A347-44DF2532D591}" type="datetimeFigureOut">
              <a:rPr lang="ja-JP" altLang="en-US" smtClean="0"/>
              <a:pPr/>
              <a:t>18.9.3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99CF7-95C2-A748-9723-976CDA603AA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612372"/>
            <a:ext cx="8420100" cy="1470025"/>
          </a:xfrm>
          <a:ln w="57150" cmpd="thickThin">
            <a:solidFill>
              <a:srgbClr val="000090"/>
            </a:solidFill>
          </a:ln>
        </p:spPr>
        <p:txBody>
          <a:bodyPr>
            <a:normAutofit/>
          </a:bodyPr>
          <a:lstStyle/>
          <a:p>
            <a:r>
              <a:rPr lang="en-AU" altLang="ja-JP" sz="3200" dirty="0" smtClean="0"/>
              <a:t>KAGRA</a:t>
            </a:r>
            <a:r>
              <a:rPr lang="ja-JP" altLang="en-US" sz="3200" dirty="0" smtClean="0"/>
              <a:t>クライオスタット内の位置関係</a:t>
            </a:r>
            <a:r>
              <a:rPr lang="en-AU" altLang="ja-JP" sz="3200" dirty="0" smtClean="0"/>
              <a:t/>
            </a:r>
            <a:br>
              <a:rPr lang="en-AU" altLang="ja-JP" sz="3200" dirty="0" smtClean="0"/>
            </a:br>
            <a:r>
              <a:rPr lang="en-AU" altLang="ja-JP" sz="3200" dirty="0" smtClean="0"/>
              <a:t>Position of Mirrors</a:t>
            </a:r>
            <a:endParaRPr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5286374"/>
            <a:ext cx="6934200" cy="1466385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/>
              <a:t>ICRR</a:t>
            </a:r>
            <a:r>
              <a:rPr lang="ja-JP" altLang="en-US" sz="2400" dirty="0" smtClean="0"/>
              <a:t> 鈴木敏一</a:t>
            </a:r>
            <a:endParaRPr lang="en-AU" altLang="ja-JP" sz="2400" dirty="0" smtClean="0"/>
          </a:p>
          <a:p>
            <a:r>
              <a:rPr lang="ja-JP" altLang="ja-JP" sz="2400" dirty="0" smtClean="0"/>
              <a:t>K</a:t>
            </a:r>
            <a:r>
              <a:rPr lang="en-US" altLang="ja-JP" sz="2400" dirty="0" smtClean="0"/>
              <a:t>AGRA</a:t>
            </a:r>
            <a:r>
              <a:rPr lang="ja-JP" altLang="en-US" sz="2400" dirty="0" smtClean="0"/>
              <a:t> 拡大チーフ会議</a:t>
            </a:r>
            <a:endParaRPr lang="en-AU" altLang="ja-JP" sz="2400" dirty="0" smtClean="0"/>
          </a:p>
          <a:p>
            <a:r>
              <a:rPr lang="ja-JP" altLang="en-US" sz="2400" dirty="0" smtClean="0"/>
              <a:t>富山大</a:t>
            </a:r>
            <a:endParaRPr lang="en-AU" altLang="ja-JP" sz="2400" dirty="0" smtClean="0"/>
          </a:p>
          <a:p>
            <a:r>
              <a:rPr lang="en-US" altLang="ja-JP" sz="2400" dirty="0" smtClean="0"/>
              <a:t>2018.09.03</a:t>
            </a:r>
          </a:p>
          <a:p>
            <a:endParaRPr lang="ja-JP" altLang="en-US" sz="2400" dirty="0"/>
          </a:p>
        </p:txBody>
      </p:sp>
      <p:pic>
        <p:nvPicPr>
          <p:cNvPr id="4" name="図 3" descr="0017_original_IX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81249"/>
            <a:ext cx="3873500" cy="2905125"/>
          </a:xfrm>
          <a:prstGeom prst="rect">
            <a:avLst/>
          </a:prstGeom>
        </p:spPr>
      </p:pic>
      <p:pic>
        <p:nvPicPr>
          <p:cNvPr id="5" name="図 4" descr="0036_original_IY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79400" y="2901949"/>
            <a:ext cx="41656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1596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Appendix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contamination</a:t>
            </a:r>
            <a:r>
              <a:rPr lang="ja-JP" altLang="en-US" dirty="0" smtClean="0"/>
              <a:t> </a:t>
            </a:r>
            <a:r>
              <a:rPr lang="ja-JP" altLang="ja-JP" dirty="0" smtClean="0"/>
              <a:t>?</a:t>
            </a:r>
            <a:endParaRPr lang="ja-JP" altLang="en-US" dirty="0"/>
          </a:p>
        </p:txBody>
      </p:sp>
      <p:pic>
        <p:nvPicPr>
          <p:cNvPr id="4" name="コンテンツ プレースホルダ 3" descr="CIMG7825_EYC 80Kシールド扉受上部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1322" r="-81322"/>
          <a:stretch>
            <a:fillRect/>
          </a:stretch>
        </p:blipFill>
        <p:spPr>
          <a:xfrm>
            <a:off x="-1879600" y="1720850"/>
            <a:ext cx="8393171" cy="4260850"/>
          </a:xfrm>
        </p:spPr>
      </p:pic>
      <p:sp>
        <p:nvSpPr>
          <p:cNvPr id="5" name="円/楕円 4"/>
          <p:cNvSpPr/>
          <p:nvPr/>
        </p:nvSpPr>
        <p:spPr>
          <a:xfrm>
            <a:off x="1689100" y="3429000"/>
            <a:ext cx="1473200" cy="50800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2857500" y="2540000"/>
            <a:ext cx="1054100" cy="889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3911600" y="2108200"/>
            <a:ext cx="44450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CIMG7821_EYC 80Kシールド扉受上部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990600"/>
            <a:ext cx="2590800" cy="1943100"/>
          </a:xfrm>
          <a:prstGeom prst="rect">
            <a:avLst/>
          </a:prstGeom>
        </p:spPr>
      </p:pic>
      <p:pic>
        <p:nvPicPr>
          <p:cNvPr id="11" name="図 10" descr="CIMG7826_EYC 80Kシールド扉上部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01" y="990600"/>
            <a:ext cx="2679699" cy="2009775"/>
          </a:xfrm>
          <a:prstGeom prst="rect">
            <a:avLst/>
          </a:prstGeom>
        </p:spPr>
      </p:pic>
      <p:pic>
        <p:nvPicPr>
          <p:cNvPr id="14" name="図 13" descr="CIMG7832_EYC 80Kシールド扉上部の汚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917" y="3622675"/>
            <a:ext cx="3145366" cy="235902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5300" y="5981700"/>
            <a:ext cx="297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EYC 80K</a:t>
            </a:r>
            <a:r>
              <a:rPr kumimoji="1" lang="ja-JP" altLang="en-AU" dirty="0" smtClean="0"/>
              <a:t>シールド</a:t>
            </a:r>
            <a:r>
              <a:rPr kumimoji="1" lang="en-AU" altLang="ja-JP" dirty="0" smtClean="0"/>
              <a:t> </a:t>
            </a:r>
            <a:r>
              <a:rPr kumimoji="1" lang="ja-JP" altLang="en-US" dirty="0" smtClean="0"/>
              <a:t>出入口上部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72617" y="2933700"/>
            <a:ext cx="123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80K</a:t>
            </a:r>
            <a:r>
              <a:rPr kumimoji="1" lang="ja-JP" altLang="en-US" dirty="0" smtClean="0"/>
              <a:t>固定側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077200" y="3000375"/>
            <a:ext cx="100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80K</a:t>
            </a:r>
            <a:r>
              <a:rPr kumimoji="1" lang="ja-JP" altLang="en-US" dirty="0" smtClean="0"/>
              <a:t>扉側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25455" y="5981700"/>
            <a:ext cx="420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除電ウェットワイパーで部分的には拭える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5406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altLang="ja-JP" sz="3200" dirty="0" smtClean="0"/>
              <a:t>Setting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instruments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in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the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cryostat</a:t>
            </a:r>
            <a:r>
              <a:rPr lang="en-AU" altLang="en-US" sz="3200" dirty="0" smtClean="0"/>
              <a:t> at 300K</a:t>
            </a:r>
            <a:endParaRPr lang="ja-JP" altLang="en-US" sz="3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314450"/>
            <a:ext cx="8915400" cy="4229099"/>
          </a:xfrm>
        </p:spPr>
        <p:txBody>
          <a:bodyPr>
            <a:normAutofit/>
          </a:bodyPr>
          <a:lstStyle/>
          <a:p>
            <a:r>
              <a:rPr lang="en-AU" altLang="ja-JP" sz="2400" dirty="0" smtClean="0"/>
              <a:t>Mirror : align to the </a:t>
            </a:r>
            <a:r>
              <a:rPr lang="en-US" altLang="ja-JP" sz="2400" dirty="0" smtClean="0"/>
              <a:t>averaged</a:t>
            </a:r>
            <a:r>
              <a:rPr lang="ja-JP" altLang="en-US" sz="2400" dirty="0" smtClean="0"/>
              <a:t> </a:t>
            </a:r>
            <a:r>
              <a:rPr lang="ja-JP" altLang="ja-JP" sz="2400" dirty="0" smtClean="0"/>
              <a:t>c</a:t>
            </a:r>
            <a:r>
              <a:rPr lang="en-US" altLang="ja-JP" sz="2400" dirty="0" smtClean="0"/>
              <a:t>enter</a:t>
            </a:r>
            <a:r>
              <a:rPr lang="en-AU" altLang="ja-JP" sz="2400" dirty="0" smtClean="0"/>
              <a:t> of the marking on the beam duct flanges</a:t>
            </a:r>
            <a:r>
              <a:rPr lang="en-US" altLang="ja-JP" sz="2400" dirty="0" smtClean="0"/>
              <a:t> at the operation temperature.</a:t>
            </a:r>
          </a:p>
          <a:p>
            <a:r>
              <a:rPr lang="ja-JP" altLang="en-US" sz="2400" dirty="0" smtClean="0"/>
              <a:t>鏡は、動作温度において、ビームダクトフランジの罫書高さ平均値に合うように設置。</a:t>
            </a:r>
            <a:endParaRPr lang="en-AU" altLang="ja-JP" sz="2400" dirty="0" smtClean="0"/>
          </a:p>
          <a:p>
            <a:endParaRPr lang="en-AU" altLang="ja-JP" sz="2400" dirty="0" smtClean="0"/>
          </a:p>
          <a:p>
            <a:r>
              <a:rPr lang="en-AU" altLang="ja-JP" sz="2400" dirty="0" smtClean="0"/>
              <a:t>The instruments which are fixed on the 8K shield floor or the breadboard align to the beam ports of the 8K shield at the operation temperature.</a:t>
            </a:r>
            <a:r>
              <a:rPr lang="ja-JP" altLang="en-US" sz="2400" dirty="0" smtClean="0"/>
              <a:t> </a:t>
            </a:r>
            <a:r>
              <a:rPr lang="en-AU" altLang="ja-JP" sz="2400" dirty="0" smtClean="0"/>
              <a:t>(ex. baffle)</a:t>
            </a:r>
          </a:p>
          <a:p>
            <a:r>
              <a:rPr lang="en-AU" altLang="ja-JP" sz="2400" dirty="0" smtClean="0"/>
              <a:t>8K</a:t>
            </a:r>
            <a:r>
              <a:rPr lang="ja-JP" altLang="en-US" sz="2400" dirty="0" smtClean="0"/>
              <a:t>シールド床あるいは定盤に固定される装置は、</a:t>
            </a:r>
            <a:r>
              <a:rPr lang="en-AU" altLang="ja-JP" sz="2400" dirty="0" smtClean="0"/>
              <a:t>8K</a:t>
            </a:r>
            <a:r>
              <a:rPr lang="ja-JP" altLang="en-US" sz="2400" dirty="0" smtClean="0"/>
              <a:t>シールドのビーム開口に合わせる。</a:t>
            </a:r>
            <a:r>
              <a:rPr lang="en-AU" altLang="ja-JP" sz="2400" dirty="0" smtClean="0"/>
              <a:t> (</a:t>
            </a:r>
            <a:r>
              <a:rPr lang="ja-JP" altLang="en-US" sz="2400" dirty="0" smtClean="0"/>
              <a:t>例えば、バッフル</a:t>
            </a:r>
            <a:r>
              <a:rPr lang="en-AU" altLang="ja-JP" sz="2400" dirty="0" smtClean="0"/>
              <a:t>)</a:t>
            </a:r>
          </a:p>
          <a:p>
            <a:endParaRPr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8602" y="5733534"/>
            <a:ext cx="8536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＊</a:t>
            </a:r>
            <a:r>
              <a:rPr kumimoji="1" lang="en-AU" altLang="ja-JP" sz="2400" dirty="0" smtClean="0"/>
              <a:t>Both contain offset due to thermal contraction, change of elastic </a:t>
            </a:r>
          </a:p>
          <a:p>
            <a:r>
              <a:rPr lang="en-AU" altLang="ja-JP" sz="2400" dirty="0" smtClean="0"/>
              <a:t>     </a:t>
            </a:r>
            <a:r>
              <a:rPr kumimoji="1" lang="en-AU" altLang="ja-JP" sz="2400" dirty="0" smtClean="0"/>
              <a:t>modulus, the buoyancy of air and etc.</a:t>
            </a:r>
            <a:endParaRPr kumimoji="1" lang="ja-JP" alt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298" y="274638"/>
            <a:ext cx="8915400" cy="1143000"/>
          </a:xfrm>
        </p:spPr>
        <p:txBody>
          <a:bodyPr/>
          <a:lstStyle/>
          <a:p>
            <a:r>
              <a:rPr lang="en-US" altLang="ja-JP" dirty="0" smtClean="0"/>
              <a:t>Abbreviations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terminologies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299" y="3315263"/>
            <a:ext cx="8915400" cy="710071"/>
          </a:xfrm>
        </p:spPr>
        <p:txBody>
          <a:bodyPr/>
          <a:lstStyle/>
          <a:p>
            <a:r>
              <a:rPr lang="ja-JP" altLang="ja-JP" dirty="0" smtClean="0"/>
              <a:t>Y</a:t>
            </a:r>
            <a:r>
              <a:rPr lang="en-US" altLang="ja-JP" dirty="0" smtClean="0"/>
              <a:t>.Saito,</a:t>
            </a:r>
            <a:r>
              <a:rPr lang="ja-JP" altLang="en-US" dirty="0" smtClean="0"/>
              <a:t> </a:t>
            </a:r>
            <a:r>
              <a:rPr lang="en-AU" altLang="ja-JP" dirty="0" smtClean="0"/>
              <a:t>Install, PAB presentation 2013/11/02</a:t>
            </a:r>
            <a:endParaRPr lang="ja-JP" altLang="en-US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30199" y="2375463"/>
            <a:ext cx="8915400" cy="93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400" dirty="0" smtClean="0">
                <a:latin typeface="+mj-lt"/>
                <a:ea typeface="+mj-ea"/>
                <a:cs typeface="+mj-cs"/>
              </a:rPr>
              <a:t>Coordinate and installation</a:t>
            </a:r>
            <a:endParaRPr kumimoji="1" lang="ja-JP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5298" y="4045803"/>
            <a:ext cx="9249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dirty="0" smtClean="0"/>
              <a:t>S</a:t>
            </a:r>
            <a:r>
              <a:rPr lang="en-US" altLang="ja-JP" sz="2400" dirty="0" err="1" smtClean="0"/>
              <a:t>urveying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and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installation : Done by Kashima and MESCO.  </a:t>
            </a:r>
          </a:p>
          <a:p>
            <a:r>
              <a:rPr lang="en-US" altLang="ja-JP" sz="2400" dirty="0" smtClean="0"/>
              <a:t>                                                  Reference points were marked by nail.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5298" y="5300364"/>
            <a:ext cx="924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sz="2400" dirty="0" smtClean="0"/>
              <a:t>Local adjustment : Align **V to **C  by plump bob.  |error|&lt; several mm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07048" y="1417638"/>
            <a:ext cx="789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/>
              <a:t>http://gwwiki.icrr.u-tokyo.ac.jp/JGWwiki/KAGRA/Terminology</a:t>
            </a:r>
            <a:endParaRPr kumimoji="1" lang="ja-JP" alt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03262"/>
          </a:xfrm>
        </p:spPr>
        <p:txBody>
          <a:bodyPr>
            <a:normAutofit fontScale="90000"/>
          </a:bodyPr>
          <a:lstStyle/>
          <a:p>
            <a:r>
              <a:rPr lang="en-AU" altLang="ja-JP" dirty="0" smtClean="0"/>
              <a:t>concurrence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417639"/>
            <a:ext cx="8915400" cy="754062"/>
          </a:xfrm>
        </p:spPr>
        <p:txBody>
          <a:bodyPr/>
          <a:lstStyle/>
          <a:p>
            <a:r>
              <a:rPr lang="en-AU" altLang="ja-JP" dirty="0" smtClean="0"/>
              <a:t>reference nail and plump line </a:t>
            </a:r>
            <a:r>
              <a:rPr lang="en-US" altLang="ja-JP" dirty="0" err="1" smtClean="0"/>
              <a:t>〜several</a:t>
            </a:r>
            <a:r>
              <a:rPr lang="en-US" altLang="ja-JP" dirty="0" smtClean="0"/>
              <a:t> mm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057650" y="4838700"/>
            <a:ext cx="1790700" cy="1574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479550" y="5397500"/>
            <a:ext cx="6946900" cy="4064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402137" y="5070475"/>
            <a:ext cx="1101725" cy="106680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359275" y="5359400"/>
            <a:ext cx="45719" cy="4921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503862" y="5359400"/>
            <a:ext cx="45719" cy="4921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603750" y="5070475"/>
            <a:ext cx="695325" cy="10668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アーチ 9"/>
          <p:cNvSpPr/>
          <p:nvPr/>
        </p:nvSpPr>
        <p:spPr>
          <a:xfrm>
            <a:off x="4603750" y="4927600"/>
            <a:ext cx="695325" cy="244475"/>
          </a:xfrm>
          <a:prstGeom prst="blockArc">
            <a:avLst>
              <a:gd name="adj1" fmla="val 10800000"/>
              <a:gd name="adj2" fmla="val 94408"/>
              <a:gd name="adj3" fmla="val 279"/>
            </a:avLst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アーチ 10"/>
          <p:cNvSpPr/>
          <p:nvPr/>
        </p:nvSpPr>
        <p:spPr>
          <a:xfrm flipV="1">
            <a:off x="4603750" y="6015037"/>
            <a:ext cx="695325" cy="244475"/>
          </a:xfrm>
          <a:prstGeom prst="blockArc">
            <a:avLst>
              <a:gd name="adj1" fmla="val 10800000"/>
              <a:gd name="adj2" fmla="val 94408"/>
              <a:gd name="adj3" fmla="val 279"/>
            </a:avLst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552950" y="5022850"/>
            <a:ext cx="793750" cy="476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556125" y="6137275"/>
            <a:ext cx="793750" cy="476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4402138" y="5070475"/>
            <a:ext cx="1101724" cy="1066800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16200000" flipH="1">
            <a:off x="4930140" y="4681536"/>
            <a:ext cx="45719" cy="4921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 rot="16200000" flipH="1">
            <a:off x="4930140" y="6013449"/>
            <a:ext cx="45719" cy="49212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>
            <a:off x="3511550" y="5607050"/>
            <a:ext cx="3086100" cy="1588"/>
          </a:xfrm>
          <a:prstGeom prst="line">
            <a:avLst/>
          </a:prstGeom>
          <a:ln w="12700" cap="flat" cmpd="sng" algn="ctr">
            <a:solidFill>
              <a:srgbClr val="008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rot="5400000">
            <a:off x="3510756" y="5358606"/>
            <a:ext cx="2794000" cy="1588"/>
          </a:xfrm>
          <a:prstGeom prst="line">
            <a:avLst/>
          </a:prstGeom>
          <a:ln w="12700" cap="flat" cmpd="sng" algn="ctr">
            <a:solidFill>
              <a:srgbClr val="008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706937" y="5302250"/>
            <a:ext cx="492125" cy="61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4908550" y="4244975"/>
            <a:ext cx="85725" cy="7937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AU" altLang="ja-JP" dirty="0" smtClean="0"/>
              <a:t>+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28607" y="4160679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+</a:t>
            </a:r>
            <a:endParaRPr kumimoji="1" lang="ja-JP" altLang="en-US" sz="1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648476" y="442543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solidFill>
                  <a:srgbClr val="008000"/>
                </a:solidFill>
              </a:rPr>
              <a:t>plump line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94275" y="4160679"/>
            <a:ext cx="147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reference nail</a:t>
            </a:r>
            <a:endParaRPr kumimoji="1" lang="ja-JP" altLang="en-US" dirty="0"/>
          </a:p>
        </p:txBody>
      </p:sp>
      <p:pic>
        <p:nvPicPr>
          <p:cNvPr id="26" name="図 25" descr="0031_original_IY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554" y="3639500"/>
            <a:ext cx="3373967" cy="2530475"/>
          </a:xfrm>
          <a:prstGeom prst="rect">
            <a:avLst/>
          </a:prstGeom>
        </p:spPr>
      </p:pic>
      <p:pic>
        <p:nvPicPr>
          <p:cNvPr id="27" name="図 26" descr="CIMG7812_EYCの+X側床釘_上がBS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879160" y="2980651"/>
            <a:ext cx="2073274" cy="1554956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8138319" y="272149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solidFill>
                  <a:schemeClr val="bg1"/>
                </a:solidFill>
              </a:rPr>
              <a:t>EYC, +X</a:t>
            </a:r>
          </a:p>
          <a:p>
            <a:r>
              <a:rPr lang="en-AU" altLang="ja-JP" dirty="0" smtClean="0">
                <a:solidFill>
                  <a:schemeClr val="bg1"/>
                </a:solidFill>
              </a:rPr>
              <a:t>ARM &lt;-&gt; BRT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0" name="図 29" descr="CIMG7803_IXCの-Y側床釘_右がBS側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763" y="2079132"/>
            <a:ext cx="2511024" cy="1883268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3799880" y="3316069"/>
            <a:ext cx="127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solidFill>
                  <a:srgbClr val="FFFFFF"/>
                </a:solidFill>
              </a:rPr>
              <a:t>IXC, -Y</a:t>
            </a:r>
          </a:p>
          <a:p>
            <a:r>
              <a:rPr lang="en-AU" altLang="ja-JP" dirty="0" smtClean="0">
                <a:solidFill>
                  <a:srgbClr val="FFFFFF"/>
                </a:solidFill>
              </a:rPr>
              <a:t>ARM &lt;-&gt; BS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7650" y="127980"/>
            <a:ext cx="8780911" cy="394435"/>
          </a:xfrm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Schematic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diagram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of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lang="en-AU" altLang="ja-JP" sz="2400" dirty="0" smtClean="0">
                <a:latin typeface="メイリオ"/>
                <a:ea typeface="メイリオ"/>
                <a:cs typeface="メイリオ"/>
              </a:rPr>
              <a:t>IXC, BS</a:t>
            </a:r>
            <a:r>
              <a:rPr lang="ja-JP" altLang="en-US" sz="2400" dirty="0" smtClean="0">
                <a:latin typeface="メイリオ"/>
                <a:ea typeface="メイリオ"/>
                <a:cs typeface="メイリオ"/>
              </a:rPr>
              <a:t> </a:t>
            </a:r>
            <a:r>
              <a:rPr lang="en-US" altLang="ja-JP" sz="2400" dirty="0" smtClean="0">
                <a:latin typeface="メイリオ"/>
                <a:ea typeface="メイリオ"/>
                <a:cs typeface="メイリオ"/>
              </a:rPr>
              <a:t>and</a:t>
            </a:r>
            <a:r>
              <a:rPr lang="en-AU" altLang="ja-JP" sz="2400" dirty="0" smtClean="0">
                <a:latin typeface="メイリオ"/>
                <a:ea typeface="メイリオ"/>
                <a:cs typeface="メイリオ"/>
              </a:rPr>
              <a:t> IYC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,</a:t>
            </a:r>
            <a:r>
              <a:rPr lang="ja-JP" altLang="en-US" sz="2400" dirty="0" smtClean="0"/>
              <a:t> </a:t>
            </a:r>
            <a:r>
              <a:rPr lang="en-AU" altLang="ja-JP" sz="2400" dirty="0" smtClean="0"/>
              <a:t>T=</a:t>
            </a:r>
            <a:r>
              <a:rPr lang="en-US" altLang="ja-JP" sz="2400" dirty="0" smtClean="0"/>
              <a:t>300K</a:t>
            </a:r>
            <a:endParaRPr lang="ja-JP" altLang="en-US" sz="24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76842" y="658812"/>
            <a:ext cx="5968558" cy="46494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i="1" dirty="0" smtClean="0"/>
              <a:t>Marking-line</a:t>
            </a:r>
            <a:r>
              <a:rPr lang="ja-JP" altLang="en-US" i="1" dirty="0" smtClean="0"/>
              <a:t> </a:t>
            </a:r>
            <a:r>
              <a:rPr lang="en-US" altLang="ja-JP" i="1" dirty="0" smtClean="0"/>
              <a:t>on</a:t>
            </a:r>
            <a:r>
              <a:rPr lang="ja-JP" altLang="en-US" i="1" dirty="0" smtClean="0"/>
              <a:t> </a:t>
            </a:r>
            <a:r>
              <a:rPr lang="en-US" altLang="ja-JP" i="1" dirty="0" smtClean="0"/>
              <a:t>beam</a:t>
            </a:r>
            <a:r>
              <a:rPr lang="ja-JP" altLang="en-US" i="1" dirty="0" smtClean="0"/>
              <a:t> </a:t>
            </a:r>
            <a:r>
              <a:rPr lang="en-US" altLang="ja-JP" i="1" dirty="0" smtClean="0"/>
              <a:t>duct</a:t>
            </a:r>
            <a:r>
              <a:rPr lang="ja-JP" altLang="en-US" i="1" dirty="0" smtClean="0"/>
              <a:t> </a:t>
            </a:r>
            <a:r>
              <a:rPr lang="en-US" altLang="ja-JP" i="1" dirty="0" smtClean="0"/>
              <a:t>flanges</a:t>
            </a:r>
            <a:endParaRPr lang="ja-JP" altLang="en-US" i="1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5828875"/>
            <a:ext cx="9906000" cy="10291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40169" y="5828875"/>
            <a:ext cx="2834740" cy="60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724004" y="5828875"/>
            <a:ext cx="2880096" cy="181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柱 6"/>
          <p:cNvSpPr/>
          <p:nvPr/>
        </p:nvSpPr>
        <p:spPr>
          <a:xfrm rot="16200000">
            <a:off x="4411530" y="3247556"/>
            <a:ext cx="1082939" cy="362887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柱 7"/>
          <p:cNvSpPr/>
          <p:nvPr/>
        </p:nvSpPr>
        <p:spPr>
          <a:xfrm rot="16200000">
            <a:off x="7797364" y="2962784"/>
            <a:ext cx="584632" cy="52590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rot="1494577">
            <a:off x="3518775" y="5499473"/>
            <a:ext cx="45719" cy="1462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 rot="1494577">
            <a:off x="6105193" y="5499477"/>
            <a:ext cx="45719" cy="1462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800850" y="5962650"/>
            <a:ext cx="2724150" cy="476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 rot="16200000">
            <a:off x="5878536" y="4910112"/>
            <a:ext cx="2057401" cy="476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 rot="16200000">
            <a:off x="8358166" y="4933949"/>
            <a:ext cx="2105069" cy="476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 rot="16200000">
            <a:off x="6278417" y="2011168"/>
            <a:ext cx="1257638" cy="476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 rot="16200000">
            <a:off x="8780907" y="2012146"/>
            <a:ext cx="1257637" cy="457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アーチ 15"/>
          <p:cNvSpPr/>
          <p:nvPr/>
        </p:nvSpPr>
        <p:spPr>
          <a:xfrm>
            <a:off x="6883398" y="929937"/>
            <a:ext cx="2551136" cy="952500"/>
          </a:xfrm>
          <a:prstGeom prst="blockArc">
            <a:avLst>
              <a:gd name="adj1" fmla="val 10800000"/>
              <a:gd name="adj2" fmla="val 35541"/>
              <a:gd name="adj3" fmla="val 4326"/>
            </a:avLst>
          </a:prstGeom>
          <a:solidFill>
            <a:srgbClr val="5959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6724005" y="3212821"/>
            <a:ext cx="2880096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 rot="16200000">
            <a:off x="7239756" y="584983"/>
            <a:ext cx="763616" cy="476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 rot="16200000">
            <a:off x="8288222" y="584984"/>
            <a:ext cx="763616" cy="476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7645401" y="838199"/>
            <a:ext cx="1000794" cy="200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6724004" y="3905248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6717009" y="2618106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9441531" y="3905248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9434536" y="2618106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1" name="直線コネクタ 30"/>
          <p:cNvCxnSpPr/>
          <p:nvPr/>
        </p:nvCxnSpPr>
        <p:spPr>
          <a:xfrm rot="16200000" flipV="1">
            <a:off x="6825459" y="2228850"/>
            <a:ext cx="1155699" cy="1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7403308" y="1651000"/>
            <a:ext cx="489742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rot="16200000" flipV="1">
            <a:off x="8265319" y="2229644"/>
            <a:ext cx="1154111" cy="1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rot="10800000" flipV="1">
            <a:off x="8352632" y="1652589"/>
            <a:ext cx="489742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rot="5400000" flipH="1" flipV="1">
            <a:off x="7054060" y="4044950"/>
            <a:ext cx="698498" cy="2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rot="5400000" flipH="1" flipV="1">
            <a:off x="8493124" y="4043362"/>
            <a:ext cx="698498" cy="2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rot="5400000">
            <a:off x="6507390" y="2061598"/>
            <a:ext cx="1310822" cy="1589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7163596" y="1406187"/>
            <a:ext cx="789779" cy="1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rot="5400000">
            <a:off x="8410278" y="2060804"/>
            <a:ext cx="1310822" cy="1589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V="1">
            <a:off x="8277225" y="1404599"/>
            <a:ext cx="790322" cy="238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5400000" flipH="1" flipV="1">
            <a:off x="7387204" y="840016"/>
            <a:ext cx="1130757" cy="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rot="5400000" flipH="1" flipV="1">
            <a:off x="7711848" y="838197"/>
            <a:ext cx="1130757" cy="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rot="5400000">
            <a:off x="6792518" y="4174728"/>
            <a:ext cx="742156" cy="1588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rot="16200000" flipV="1">
            <a:off x="8694349" y="4174989"/>
            <a:ext cx="743744" cy="2653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7617177" y="4392612"/>
            <a:ext cx="209551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8436643" y="4395788"/>
            <a:ext cx="209551" cy="1492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/>
          <p:cNvSpPr/>
          <p:nvPr/>
        </p:nvSpPr>
        <p:spPr>
          <a:xfrm>
            <a:off x="7164390" y="4772025"/>
            <a:ext cx="1903158" cy="1111250"/>
          </a:xfrm>
          <a:prstGeom prst="rect">
            <a:avLst/>
          </a:prstGeom>
          <a:noFill/>
          <a:ln w="139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7617177" y="4548188"/>
            <a:ext cx="1029017" cy="150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6" name="直線コネクタ 75"/>
          <p:cNvCxnSpPr/>
          <p:nvPr/>
        </p:nvCxnSpPr>
        <p:spPr>
          <a:xfrm flipV="1">
            <a:off x="7162006" y="4545012"/>
            <a:ext cx="1905542" cy="3176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7499350" y="4260850"/>
            <a:ext cx="196850" cy="1317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8547770" y="4264026"/>
            <a:ext cx="196850" cy="1317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/>
        </p:nvSpPr>
        <p:spPr>
          <a:xfrm>
            <a:off x="7597728" y="4194175"/>
            <a:ext cx="104846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3" name="直線コネクタ 82"/>
          <p:cNvCxnSpPr/>
          <p:nvPr/>
        </p:nvCxnSpPr>
        <p:spPr>
          <a:xfrm>
            <a:off x="7403310" y="4394200"/>
            <a:ext cx="1439065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円柱 83"/>
          <p:cNvSpPr/>
          <p:nvPr/>
        </p:nvSpPr>
        <p:spPr>
          <a:xfrm rot="16200000">
            <a:off x="1409264" y="3394585"/>
            <a:ext cx="584632" cy="52590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412750" y="6394451"/>
            <a:ext cx="2724150" cy="476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6" name="正方形/長方形 85"/>
          <p:cNvSpPr/>
          <p:nvPr/>
        </p:nvSpPr>
        <p:spPr>
          <a:xfrm rot="16200000">
            <a:off x="-509564" y="5341913"/>
            <a:ext cx="2057401" cy="476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7" name="正方形/長方形 86"/>
          <p:cNvSpPr/>
          <p:nvPr/>
        </p:nvSpPr>
        <p:spPr>
          <a:xfrm rot="16200000">
            <a:off x="1970066" y="5365750"/>
            <a:ext cx="2105069" cy="476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8" name="正方形/長方形 87"/>
          <p:cNvSpPr/>
          <p:nvPr/>
        </p:nvSpPr>
        <p:spPr>
          <a:xfrm rot="16200000">
            <a:off x="-109683" y="2442969"/>
            <a:ext cx="1257638" cy="476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/>
          <p:cNvSpPr/>
          <p:nvPr/>
        </p:nvSpPr>
        <p:spPr>
          <a:xfrm rot="16200000">
            <a:off x="2392807" y="2443947"/>
            <a:ext cx="1257637" cy="457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アーチ 89"/>
          <p:cNvSpPr/>
          <p:nvPr/>
        </p:nvSpPr>
        <p:spPr>
          <a:xfrm>
            <a:off x="495298" y="1361738"/>
            <a:ext cx="2551136" cy="952500"/>
          </a:xfrm>
          <a:prstGeom prst="blockArc">
            <a:avLst>
              <a:gd name="adj1" fmla="val 10800000"/>
              <a:gd name="adj2" fmla="val 35541"/>
              <a:gd name="adj3" fmla="val 4326"/>
            </a:avLst>
          </a:prstGeom>
          <a:solidFill>
            <a:srgbClr val="59595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2" name="正方形/長方形 91"/>
          <p:cNvSpPr/>
          <p:nvPr/>
        </p:nvSpPr>
        <p:spPr>
          <a:xfrm rot="16200000">
            <a:off x="851656" y="1016784"/>
            <a:ext cx="763616" cy="476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正方形/長方形 92"/>
          <p:cNvSpPr/>
          <p:nvPr/>
        </p:nvSpPr>
        <p:spPr>
          <a:xfrm rot="16200000">
            <a:off x="1900122" y="1016785"/>
            <a:ext cx="763616" cy="4767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4" name="正方形/長方形 93"/>
          <p:cNvSpPr/>
          <p:nvPr/>
        </p:nvSpPr>
        <p:spPr>
          <a:xfrm>
            <a:off x="1257301" y="1270000"/>
            <a:ext cx="1000794" cy="200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335904" y="4337049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328909" y="3049907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7" name="正方形/長方形 96"/>
          <p:cNvSpPr/>
          <p:nvPr/>
        </p:nvSpPr>
        <p:spPr>
          <a:xfrm>
            <a:off x="3053431" y="4337049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3046436" y="3049907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99" name="直線コネクタ 98"/>
          <p:cNvCxnSpPr/>
          <p:nvPr/>
        </p:nvCxnSpPr>
        <p:spPr>
          <a:xfrm rot="16200000" flipV="1">
            <a:off x="437359" y="2660651"/>
            <a:ext cx="1155699" cy="1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/>
          <p:cNvCxnSpPr/>
          <p:nvPr/>
        </p:nvCxnSpPr>
        <p:spPr>
          <a:xfrm>
            <a:off x="1015208" y="2082801"/>
            <a:ext cx="489742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rot="16200000" flipV="1">
            <a:off x="1877219" y="2661445"/>
            <a:ext cx="1154111" cy="1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 rot="10800000" flipV="1">
            <a:off x="1964532" y="2084390"/>
            <a:ext cx="489742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/>
          <p:nvPr/>
        </p:nvCxnSpPr>
        <p:spPr>
          <a:xfrm rot="5400000" flipH="1" flipV="1">
            <a:off x="665960" y="4476751"/>
            <a:ext cx="698498" cy="2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 rot="5400000" flipH="1" flipV="1">
            <a:off x="2105024" y="4475163"/>
            <a:ext cx="698498" cy="2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chemeClr val="bg2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 rot="5400000">
            <a:off x="119290" y="2493399"/>
            <a:ext cx="1310822" cy="1589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直線コネクタ 105"/>
          <p:cNvCxnSpPr/>
          <p:nvPr/>
        </p:nvCxnSpPr>
        <p:spPr>
          <a:xfrm>
            <a:off x="775496" y="1837988"/>
            <a:ext cx="789779" cy="1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/>
          <p:cNvCxnSpPr/>
          <p:nvPr/>
        </p:nvCxnSpPr>
        <p:spPr>
          <a:xfrm rot="5400000">
            <a:off x="2022178" y="2492605"/>
            <a:ext cx="1310822" cy="1589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 flipV="1">
            <a:off x="1889125" y="1836400"/>
            <a:ext cx="790322" cy="238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 rot="5400000" flipH="1" flipV="1">
            <a:off x="999104" y="1271817"/>
            <a:ext cx="1130757" cy="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 rot="5400000" flipH="1" flipV="1">
            <a:off x="1323748" y="1269998"/>
            <a:ext cx="1130757" cy="2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/>
          <p:cNvCxnSpPr/>
          <p:nvPr/>
        </p:nvCxnSpPr>
        <p:spPr>
          <a:xfrm rot="5400000">
            <a:off x="404418" y="4606529"/>
            <a:ext cx="742156" cy="1588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/>
          <p:cNvCxnSpPr/>
          <p:nvPr/>
        </p:nvCxnSpPr>
        <p:spPr>
          <a:xfrm rot="16200000" flipV="1">
            <a:off x="2306249" y="4606790"/>
            <a:ext cx="743744" cy="2653"/>
          </a:xfrm>
          <a:prstGeom prst="line">
            <a:avLst/>
          </a:prstGeom>
          <a:ln w="3810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正方形/長方形 112"/>
          <p:cNvSpPr/>
          <p:nvPr/>
        </p:nvSpPr>
        <p:spPr>
          <a:xfrm>
            <a:off x="1229077" y="4824413"/>
            <a:ext cx="209551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/>
          <p:cNvSpPr/>
          <p:nvPr/>
        </p:nvSpPr>
        <p:spPr>
          <a:xfrm>
            <a:off x="2048543" y="4827589"/>
            <a:ext cx="209551" cy="1492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/>
          <p:cNvSpPr/>
          <p:nvPr/>
        </p:nvSpPr>
        <p:spPr>
          <a:xfrm>
            <a:off x="776290" y="5203826"/>
            <a:ext cx="1903158" cy="1111250"/>
          </a:xfrm>
          <a:prstGeom prst="rect">
            <a:avLst/>
          </a:prstGeom>
          <a:noFill/>
          <a:ln w="139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115"/>
          <p:cNvSpPr/>
          <p:nvPr/>
        </p:nvSpPr>
        <p:spPr>
          <a:xfrm>
            <a:off x="1229077" y="4979989"/>
            <a:ext cx="1029017" cy="1508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コネクタ 116"/>
          <p:cNvCxnSpPr/>
          <p:nvPr/>
        </p:nvCxnSpPr>
        <p:spPr>
          <a:xfrm flipV="1">
            <a:off x="773906" y="4976813"/>
            <a:ext cx="1905542" cy="3176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正方形/長方形 117"/>
          <p:cNvSpPr/>
          <p:nvPr/>
        </p:nvSpPr>
        <p:spPr>
          <a:xfrm>
            <a:off x="1111250" y="4692651"/>
            <a:ext cx="196850" cy="1317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/>
          <p:cNvSpPr/>
          <p:nvPr/>
        </p:nvSpPr>
        <p:spPr>
          <a:xfrm>
            <a:off x="2159670" y="4695827"/>
            <a:ext cx="196850" cy="13176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正方形/長方形 119"/>
          <p:cNvSpPr/>
          <p:nvPr/>
        </p:nvSpPr>
        <p:spPr>
          <a:xfrm>
            <a:off x="1209628" y="4625976"/>
            <a:ext cx="1048467" cy="142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1" name="直線コネクタ 120"/>
          <p:cNvCxnSpPr/>
          <p:nvPr/>
        </p:nvCxnSpPr>
        <p:spPr>
          <a:xfrm>
            <a:off x="1015210" y="4826001"/>
            <a:ext cx="1439065" cy="1588"/>
          </a:xfrm>
          <a:prstGeom prst="line">
            <a:avLst/>
          </a:prstGeom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/>
          <p:nvPr/>
        </p:nvCxnSpPr>
        <p:spPr>
          <a:xfrm rot="5400000">
            <a:off x="-73131" y="4846004"/>
            <a:ext cx="3592195" cy="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rot="5400000">
            <a:off x="6242049" y="4529138"/>
            <a:ext cx="3730626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>
            <a:off x="247650" y="3652837"/>
            <a:ext cx="3234915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247650" y="3095627"/>
            <a:ext cx="9356451" cy="663574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38"/>
          <p:cNvSpPr txBox="1"/>
          <p:nvPr/>
        </p:nvSpPr>
        <p:spPr>
          <a:xfrm>
            <a:off x="1438628" y="5593318"/>
            <a:ext cx="5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latin typeface="メイリオ"/>
                <a:ea typeface="メイリオ"/>
                <a:cs typeface="メイリオ"/>
              </a:rPr>
              <a:t>IYC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7850049" y="5188558"/>
            <a:ext cx="58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latin typeface="メイリオ"/>
                <a:ea typeface="メイリオ"/>
                <a:cs typeface="メイリオ"/>
              </a:rPr>
              <a:t>IXC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142" name="直線コネクタ 141"/>
          <p:cNvCxnSpPr/>
          <p:nvPr/>
        </p:nvCxnSpPr>
        <p:spPr>
          <a:xfrm flipV="1">
            <a:off x="136525" y="3148811"/>
            <a:ext cx="9467576" cy="610389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正方形/長方形 151"/>
          <p:cNvSpPr/>
          <p:nvPr/>
        </p:nvSpPr>
        <p:spPr>
          <a:xfrm rot="16200000">
            <a:off x="4292933" y="5688236"/>
            <a:ext cx="2355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rot="16200000">
            <a:off x="3259513" y="4965963"/>
            <a:ext cx="1680101" cy="457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4" name="正方形/長方形 153"/>
          <p:cNvSpPr/>
          <p:nvPr/>
        </p:nvSpPr>
        <p:spPr>
          <a:xfrm rot="16200000">
            <a:off x="4913476" y="4943103"/>
            <a:ext cx="1725819" cy="457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16200000">
            <a:off x="3498852" y="2205989"/>
            <a:ext cx="1155700" cy="457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 rot="16200000">
            <a:off x="5177662" y="2184320"/>
            <a:ext cx="110600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>
            <a:off x="3974144" y="4103055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正方形/長方形 157"/>
          <p:cNvSpPr/>
          <p:nvPr/>
        </p:nvSpPr>
        <p:spPr>
          <a:xfrm>
            <a:off x="3894447" y="2783045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>
            <a:off x="5799244" y="4080195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正方形/長方形 159"/>
          <p:cNvSpPr/>
          <p:nvPr/>
        </p:nvSpPr>
        <p:spPr>
          <a:xfrm>
            <a:off x="5719547" y="2760185"/>
            <a:ext cx="159395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2" name="直線コネクタ 161"/>
          <p:cNvCxnSpPr>
            <a:stCxn id="160" idx="3"/>
            <a:endCxn id="27" idx="1"/>
          </p:cNvCxnSpPr>
          <p:nvPr/>
        </p:nvCxnSpPr>
        <p:spPr>
          <a:xfrm flipV="1">
            <a:off x="5878942" y="2640966"/>
            <a:ext cx="838067" cy="142079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 flipV="1">
            <a:off x="5962783" y="3949853"/>
            <a:ext cx="838067" cy="142079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/>
          <p:cNvCxnSpPr>
            <a:endCxn id="157" idx="1"/>
          </p:cNvCxnSpPr>
          <p:nvPr/>
        </p:nvCxnSpPr>
        <p:spPr>
          <a:xfrm flipV="1">
            <a:off x="3212825" y="4125915"/>
            <a:ext cx="761319" cy="252409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/>
          <p:cNvCxnSpPr/>
          <p:nvPr/>
        </p:nvCxnSpPr>
        <p:spPr>
          <a:xfrm flipV="1">
            <a:off x="3212826" y="2805904"/>
            <a:ext cx="761319" cy="252409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直線コネクタ 167"/>
          <p:cNvCxnSpPr>
            <a:stCxn id="155" idx="3"/>
          </p:cNvCxnSpPr>
          <p:nvPr/>
        </p:nvCxnSpPr>
        <p:spPr>
          <a:xfrm rot="5400000" flipH="1" flipV="1">
            <a:off x="4210051" y="1517650"/>
            <a:ext cx="1588" cy="266698"/>
          </a:xfrm>
          <a:prstGeom prst="line">
            <a:avLst/>
          </a:prstGeom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直線コネクタ 168"/>
          <p:cNvCxnSpPr/>
          <p:nvPr/>
        </p:nvCxnSpPr>
        <p:spPr>
          <a:xfrm rot="5400000" flipH="1" flipV="1">
            <a:off x="5585404" y="1516857"/>
            <a:ext cx="1588" cy="266698"/>
          </a:xfrm>
          <a:prstGeom prst="line">
            <a:avLst/>
          </a:prstGeom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/>
          <p:cNvCxnSpPr/>
          <p:nvPr/>
        </p:nvCxnSpPr>
        <p:spPr>
          <a:xfrm rot="5400000" flipH="1" flipV="1">
            <a:off x="5263143" y="1459706"/>
            <a:ext cx="379412" cy="1588"/>
          </a:xfrm>
          <a:prstGeom prst="line">
            <a:avLst/>
          </a:prstGeom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直線コネクタ 171"/>
          <p:cNvCxnSpPr/>
          <p:nvPr/>
        </p:nvCxnSpPr>
        <p:spPr>
          <a:xfrm rot="5400000" flipH="1" flipV="1">
            <a:off x="4155282" y="1469231"/>
            <a:ext cx="379412" cy="1588"/>
          </a:xfrm>
          <a:prstGeom prst="line">
            <a:avLst/>
          </a:prstGeom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直線コネクタ 172"/>
          <p:cNvCxnSpPr/>
          <p:nvPr/>
        </p:nvCxnSpPr>
        <p:spPr>
          <a:xfrm rot="5400000" flipH="1" flipV="1">
            <a:off x="4211639" y="1135857"/>
            <a:ext cx="1588" cy="266698"/>
          </a:xfrm>
          <a:prstGeom prst="line">
            <a:avLst/>
          </a:prstGeom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 rot="5400000" flipH="1" flipV="1">
            <a:off x="5586992" y="1135064"/>
            <a:ext cx="1588" cy="266698"/>
          </a:xfrm>
          <a:prstGeom prst="line">
            <a:avLst/>
          </a:prstGeom>
          <a:ln w="38100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正方形/長方形 174"/>
          <p:cNvSpPr/>
          <p:nvPr/>
        </p:nvSpPr>
        <p:spPr>
          <a:xfrm rot="16200000">
            <a:off x="3766503" y="937735"/>
            <a:ext cx="620397" cy="457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6" name="正方形/長方形 175"/>
          <p:cNvSpPr/>
          <p:nvPr/>
        </p:nvSpPr>
        <p:spPr>
          <a:xfrm rot="16200000">
            <a:off x="5394696" y="937943"/>
            <a:ext cx="603981" cy="457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7" name="アーチ 176"/>
          <p:cNvSpPr/>
          <p:nvPr/>
        </p:nvSpPr>
        <p:spPr>
          <a:xfrm>
            <a:off x="4053842" y="325198"/>
            <a:ext cx="1667293" cy="650397"/>
          </a:xfrm>
          <a:prstGeom prst="blockArc">
            <a:avLst>
              <a:gd name="adj1" fmla="val 10800000"/>
              <a:gd name="adj2" fmla="val 41360"/>
              <a:gd name="adj3" fmla="val 6441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8" name="アーチ 177"/>
          <p:cNvSpPr/>
          <p:nvPr/>
        </p:nvSpPr>
        <p:spPr>
          <a:xfrm flipV="1">
            <a:off x="4076703" y="5028143"/>
            <a:ext cx="1722540" cy="650397"/>
          </a:xfrm>
          <a:prstGeom prst="blockArc">
            <a:avLst>
              <a:gd name="adj1" fmla="val 10849706"/>
              <a:gd name="adj2" fmla="val 41360"/>
              <a:gd name="adj3" fmla="val 6441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9" name="正方形/長方形 178"/>
          <p:cNvSpPr/>
          <p:nvPr/>
        </p:nvSpPr>
        <p:spPr>
          <a:xfrm rot="16200000">
            <a:off x="5334276" y="5688237"/>
            <a:ext cx="23555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0" name="テキスト ボックス 179"/>
          <p:cNvSpPr txBox="1"/>
          <p:nvPr/>
        </p:nvSpPr>
        <p:spPr>
          <a:xfrm>
            <a:off x="4771556" y="4827589"/>
            <a:ext cx="4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latin typeface="メイリオ"/>
                <a:ea typeface="メイリオ"/>
                <a:cs typeface="メイリオ"/>
              </a:rPr>
              <a:t>BS</a:t>
            </a:r>
            <a:endParaRPr kumimoji="1" lang="ja-JP" altLang="en-US" dirty="0">
              <a:latin typeface="メイリオ"/>
              <a:ea typeface="メイリオ"/>
              <a:cs typeface="メイリオ"/>
            </a:endParaRPr>
          </a:p>
        </p:txBody>
      </p:sp>
      <p:cxnSp>
        <p:nvCxnSpPr>
          <p:cNvPr id="182" name="直線矢印コネクタ 181"/>
          <p:cNvCxnSpPr/>
          <p:nvPr/>
        </p:nvCxnSpPr>
        <p:spPr>
          <a:xfrm>
            <a:off x="1722968" y="6642103"/>
            <a:ext cx="3230032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テキスト ボックス 182"/>
          <p:cNvSpPr txBox="1"/>
          <p:nvPr/>
        </p:nvSpPr>
        <p:spPr>
          <a:xfrm>
            <a:off x="3136900" y="653461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24m</a:t>
            </a:r>
            <a:endParaRPr kumimoji="1" lang="ja-JP" altLang="en-US" dirty="0"/>
          </a:p>
        </p:txBody>
      </p:sp>
      <p:cxnSp>
        <p:nvCxnSpPr>
          <p:cNvPr id="184" name="直線矢印コネクタ 183"/>
          <p:cNvCxnSpPr/>
          <p:nvPr/>
        </p:nvCxnSpPr>
        <p:spPr>
          <a:xfrm>
            <a:off x="4953000" y="6640515"/>
            <a:ext cx="3155157" cy="317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テキスト ボックス 184"/>
          <p:cNvSpPr txBox="1"/>
          <p:nvPr/>
        </p:nvSpPr>
        <p:spPr>
          <a:xfrm>
            <a:off x="6366932" y="6533031"/>
            <a:ext cx="60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AU" altLang="ja-JP" dirty="0" smtClean="0"/>
              <a:t>24m</a:t>
            </a:r>
            <a:endParaRPr kumimoji="1" lang="ja-JP" altLang="en-US" dirty="0"/>
          </a:p>
        </p:txBody>
      </p:sp>
      <p:cxnSp>
        <p:nvCxnSpPr>
          <p:cNvPr id="188" name="直線コネクタ 187"/>
          <p:cNvCxnSpPr/>
          <p:nvPr/>
        </p:nvCxnSpPr>
        <p:spPr>
          <a:xfrm flipV="1">
            <a:off x="3136900" y="6429907"/>
            <a:ext cx="1917700" cy="1221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直線コネクタ 188"/>
          <p:cNvCxnSpPr/>
          <p:nvPr/>
        </p:nvCxnSpPr>
        <p:spPr>
          <a:xfrm flipV="1">
            <a:off x="4864100" y="6010319"/>
            <a:ext cx="1852909" cy="2304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直線矢印コネクタ 192"/>
          <p:cNvCxnSpPr/>
          <p:nvPr/>
        </p:nvCxnSpPr>
        <p:spPr>
          <a:xfrm rot="5400000">
            <a:off x="4754726" y="6231633"/>
            <a:ext cx="396548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テキスト ボックス 193"/>
          <p:cNvSpPr txBox="1"/>
          <p:nvPr/>
        </p:nvSpPr>
        <p:spPr>
          <a:xfrm>
            <a:off x="4952206" y="6060575"/>
            <a:ext cx="249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167mm </a:t>
            </a:r>
            <a:r>
              <a:rPr lang="en-AU" altLang="ja-JP" dirty="0" smtClean="0"/>
              <a:t>(</a:t>
            </a:r>
            <a:r>
              <a:rPr lang="ja-JP" altLang="en-US" dirty="0" smtClean="0"/>
              <a:t>設計値</a:t>
            </a:r>
            <a:r>
              <a:rPr lang="en-AU" altLang="ja-JP" dirty="0" smtClean="0"/>
              <a:t>160mm)</a:t>
            </a:r>
            <a:endParaRPr kumimoji="1" lang="ja-JP" altLang="en-US" dirty="0"/>
          </a:p>
        </p:txBody>
      </p:sp>
      <p:cxnSp>
        <p:nvCxnSpPr>
          <p:cNvPr id="196" name="直線矢印コネクタ 195"/>
          <p:cNvCxnSpPr/>
          <p:nvPr/>
        </p:nvCxnSpPr>
        <p:spPr>
          <a:xfrm rot="5400000">
            <a:off x="1562768" y="4140200"/>
            <a:ext cx="971551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テキスト ボックス 196"/>
          <p:cNvSpPr txBox="1"/>
          <p:nvPr/>
        </p:nvSpPr>
        <p:spPr>
          <a:xfrm>
            <a:off x="2049338" y="3866912"/>
            <a:ext cx="90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267mm</a:t>
            </a:r>
            <a:endParaRPr kumimoji="1" lang="ja-JP" altLang="en-US" dirty="0"/>
          </a:p>
        </p:txBody>
      </p:sp>
      <p:cxnSp>
        <p:nvCxnSpPr>
          <p:cNvPr id="198" name="直線矢印コネクタ 197"/>
          <p:cNvCxnSpPr/>
          <p:nvPr/>
        </p:nvCxnSpPr>
        <p:spPr>
          <a:xfrm rot="5400000">
            <a:off x="7995855" y="3697802"/>
            <a:ext cx="971551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テキスト ボックス 198"/>
          <p:cNvSpPr txBox="1"/>
          <p:nvPr/>
        </p:nvSpPr>
        <p:spPr>
          <a:xfrm>
            <a:off x="8482425" y="3333386"/>
            <a:ext cx="90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267mm</a:t>
            </a:r>
            <a:endParaRPr kumimoji="1" lang="ja-JP" altLang="en-US" dirty="0"/>
          </a:p>
        </p:txBody>
      </p:sp>
      <p:sp>
        <p:nvSpPr>
          <p:cNvPr id="200" name="テキスト ボックス 199"/>
          <p:cNvSpPr txBox="1"/>
          <p:nvPr/>
        </p:nvSpPr>
        <p:spPr>
          <a:xfrm>
            <a:off x="6026371" y="2717804"/>
            <a:ext cx="1472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AU" sz="1400" dirty="0" smtClean="0"/>
              <a:t>クライオスタット</a:t>
            </a:r>
            <a:endParaRPr kumimoji="1" lang="en-AU" altLang="ja-JP" sz="1400" dirty="0" smtClean="0"/>
          </a:p>
          <a:p>
            <a:r>
              <a:rPr lang="ja-JP" altLang="en-AU" sz="1400" dirty="0" smtClean="0"/>
              <a:t>ビームダクト中心</a:t>
            </a:r>
            <a:endParaRPr kumimoji="1" lang="ja-JP" altLang="en-US" sz="1400" dirty="0"/>
          </a:p>
        </p:txBody>
      </p:sp>
      <p:sp>
        <p:nvSpPr>
          <p:cNvPr id="201" name="テキスト ボックス 200"/>
          <p:cNvSpPr txBox="1"/>
          <p:nvPr/>
        </p:nvSpPr>
        <p:spPr>
          <a:xfrm>
            <a:off x="-34351" y="3167390"/>
            <a:ext cx="1472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AU" sz="1400" dirty="0" smtClean="0"/>
              <a:t>クライオスタット</a:t>
            </a:r>
            <a:endParaRPr kumimoji="1" lang="en-AU" altLang="ja-JP" sz="1400" dirty="0" smtClean="0"/>
          </a:p>
          <a:p>
            <a:r>
              <a:rPr lang="ja-JP" altLang="en-AU" sz="1400" dirty="0" smtClean="0"/>
              <a:t>ビームダクト中心</a:t>
            </a:r>
            <a:endParaRPr kumimoji="1" lang="ja-JP" altLang="en-US" sz="1400" dirty="0"/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1141095" y="2618107"/>
            <a:ext cx="1313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</a:rPr>
              <a:t>レーザーライン</a:t>
            </a:r>
            <a:endParaRPr kumimoji="1" lang="en-AU" altLang="ja-JP" sz="1400" dirty="0" smtClean="0">
              <a:solidFill>
                <a:srgbClr val="FF0000"/>
              </a:solidFill>
            </a:endParaRPr>
          </a:p>
          <a:p>
            <a:r>
              <a:rPr lang="ja-JP" altLang="ja-JP" sz="1400" dirty="0" smtClean="0">
                <a:solidFill>
                  <a:srgbClr val="FF0000"/>
                </a:solidFill>
              </a:rPr>
              <a:t>(</a:t>
            </a:r>
            <a:r>
              <a:rPr lang="en-US" altLang="ja-JP" sz="1400" dirty="0" smtClean="0">
                <a:solidFill>
                  <a:srgbClr val="FF0000"/>
                </a:solidFill>
              </a:rPr>
              <a:t>2017.11.09)</a:t>
            </a:r>
          </a:p>
          <a:p>
            <a:r>
              <a:rPr lang="ja-JP" altLang="ja-JP" sz="1400" dirty="0" smtClean="0">
                <a:solidFill>
                  <a:srgbClr val="FF0000"/>
                </a:solidFill>
              </a:rPr>
              <a:t>+</a:t>
            </a:r>
            <a:r>
              <a:rPr lang="en-US" altLang="ja-JP" sz="1400" dirty="0" smtClean="0">
                <a:solidFill>
                  <a:srgbClr val="FF0000"/>
                </a:solidFill>
              </a:rPr>
              <a:t>2.5mm</a:t>
            </a:r>
            <a:endParaRPr lang="en-AU" altLang="ja-JP" sz="1400" dirty="0">
              <a:solidFill>
                <a:srgbClr val="FF0000"/>
              </a:solidFill>
            </a:endParaRP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7499350" y="2194755"/>
            <a:ext cx="13131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</a:rPr>
              <a:t>レーザーライン</a:t>
            </a:r>
            <a:endParaRPr kumimoji="1" lang="en-AU" altLang="ja-JP" sz="1400" dirty="0" smtClean="0">
              <a:solidFill>
                <a:srgbClr val="FF0000"/>
              </a:solidFill>
            </a:endParaRPr>
          </a:p>
          <a:p>
            <a:r>
              <a:rPr lang="ja-JP" altLang="ja-JP" sz="1400" dirty="0" smtClean="0">
                <a:solidFill>
                  <a:srgbClr val="FF0000"/>
                </a:solidFill>
              </a:rPr>
              <a:t>(</a:t>
            </a:r>
            <a:r>
              <a:rPr lang="en-US" altLang="ja-JP" sz="1400" dirty="0" smtClean="0">
                <a:solidFill>
                  <a:srgbClr val="FF0000"/>
                </a:solidFill>
              </a:rPr>
              <a:t>2018.11.09)</a:t>
            </a:r>
            <a:endParaRPr kumimoji="1" lang="en-AU" altLang="ja-JP" sz="1400" dirty="0" smtClean="0">
              <a:solidFill>
                <a:srgbClr val="FF0000"/>
              </a:solidFill>
            </a:endParaRPr>
          </a:p>
          <a:p>
            <a:r>
              <a:rPr lang="en-AU" altLang="ja-JP" sz="1400" dirty="0" smtClean="0">
                <a:solidFill>
                  <a:srgbClr val="FF0000"/>
                </a:solidFill>
              </a:rPr>
              <a:t>     -6.7</a:t>
            </a:r>
            <a:r>
              <a:rPr kumimoji="1" lang="en-AU" altLang="ja-JP" sz="1400" dirty="0" smtClean="0">
                <a:solidFill>
                  <a:srgbClr val="FF0000"/>
                </a:solidFill>
              </a:rPr>
              <a:t>mm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112" y="274638"/>
            <a:ext cx="9493688" cy="741362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r>
              <a:rPr lang="en-AU" altLang="ja-JP" sz="2400" dirty="0" smtClean="0">
                <a:latin typeface="メイリオ"/>
                <a:ea typeface="メイリオ"/>
                <a:cs typeface="メイリオ"/>
              </a:rPr>
              <a:t>Cryogenic payload and wide-angle baffle in IXC Cryostat ,</a:t>
            </a:r>
            <a:r>
              <a:rPr lang="en-AU" altLang="ja-JP" sz="2400" dirty="0" smtClean="0"/>
              <a:t> T=300K</a:t>
            </a:r>
            <a:endParaRPr lang="ja-JP" altLang="en-US" sz="2400" dirty="0"/>
          </a:p>
        </p:txBody>
      </p:sp>
      <p:pic>
        <p:nvPicPr>
          <p:cNvPr id="4" name="コンテンツ プレースホルダ 3" descr="IXC広角バッフル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63" r="-8263"/>
          <a:stretch>
            <a:fillRect/>
          </a:stretch>
        </p:blipFill>
        <p:spPr>
          <a:xfrm>
            <a:off x="1460500" y="2501900"/>
            <a:ext cx="7747000" cy="3932817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3331943" y="2716768"/>
            <a:ext cx="16210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22mm</a:t>
            </a:r>
            <a:r>
              <a:rPr kumimoji="1" lang="en-US" altLang="ja-JP" dirty="0" smtClean="0"/>
              <a:t>〜</a:t>
            </a:r>
            <a:r>
              <a:rPr kumimoji="1" lang="en-AU" altLang="ja-JP" dirty="0" smtClean="0"/>
              <a:t>23mm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04822" y="4761468"/>
            <a:ext cx="10182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〜65mm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04822" y="2716768"/>
            <a:ext cx="10182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AU" altLang="ja-JP" dirty="0" smtClean="0"/>
              <a:t>〜85mm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04822" y="625005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Cooling bars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60012" y="324433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Recoil mass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91179" y="4137581"/>
            <a:ext cx="794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Mirror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56242" y="4761468"/>
            <a:ext cx="72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Baffle</a:t>
            </a:r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>
            <a:off x="1705316" y="4192588"/>
            <a:ext cx="1799884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209112" y="4062412"/>
            <a:ext cx="24765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0389" y="3693080"/>
            <a:ext cx="181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Beam duct flange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 rot="16200000" flipH="1">
            <a:off x="1612900" y="3905249"/>
            <a:ext cx="314325" cy="31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5400000" flipH="1" flipV="1">
            <a:off x="1609725" y="4348163"/>
            <a:ext cx="314325" cy="31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917871" y="4007922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10mm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189528" y="6065385"/>
            <a:ext cx="152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8K shield floor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50900" y="5886450"/>
            <a:ext cx="1549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〜3mm</a:t>
            </a:r>
          </a:p>
          <a:p>
            <a:r>
              <a:rPr lang="en-US" altLang="ja-JP" dirty="0" smtClean="0"/>
              <a:t>(T=300K -&gt; 8K)</a:t>
            </a:r>
            <a:endParaRPr kumimoji="1" lang="ja-JP" altLang="en-US" dirty="0"/>
          </a:p>
        </p:txBody>
      </p:sp>
      <p:cxnSp>
        <p:nvCxnSpPr>
          <p:cNvPr id="32" name="直線コネクタ 31"/>
          <p:cNvCxnSpPr/>
          <p:nvPr/>
        </p:nvCxnSpPr>
        <p:spPr>
          <a:xfrm>
            <a:off x="4359275" y="4238625"/>
            <a:ext cx="3336925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716471" y="3879334"/>
            <a:ext cx="206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8K shield beam port</a:t>
            </a:r>
            <a:endParaRPr kumimoji="1" lang="ja-JP" altLang="en-US" dirty="0"/>
          </a:p>
        </p:txBody>
      </p:sp>
      <p:sp>
        <p:nvSpPr>
          <p:cNvPr id="35" name="正方形/長方形 34"/>
          <p:cNvSpPr/>
          <p:nvPr/>
        </p:nvSpPr>
        <p:spPr>
          <a:xfrm>
            <a:off x="5384800" y="5763939"/>
            <a:ext cx="620022" cy="30144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2334720" y="5448300"/>
            <a:ext cx="3381751" cy="43815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1891179" y="5130800"/>
            <a:ext cx="794433" cy="980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/>
          <p:cNvCxnSpPr/>
          <p:nvPr/>
        </p:nvCxnSpPr>
        <p:spPr>
          <a:xfrm rot="5400000">
            <a:off x="1973114" y="6191661"/>
            <a:ext cx="8554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528366" y="5517118"/>
            <a:ext cx="195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定盤　</a:t>
            </a:r>
            <a:r>
              <a:rPr kumimoji="1" lang="en-AU" altLang="ja-JP" dirty="0" smtClean="0"/>
              <a:t>Bread board</a:t>
            </a:r>
            <a:endParaRPr kumimoji="1" lang="ja-JP" altLang="en-US" dirty="0"/>
          </a:p>
        </p:txBody>
      </p:sp>
      <p:cxnSp>
        <p:nvCxnSpPr>
          <p:cNvPr id="42" name="直線矢印コネクタ 41"/>
          <p:cNvCxnSpPr/>
          <p:nvPr/>
        </p:nvCxnSpPr>
        <p:spPr>
          <a:xfrm rot="5400000">
            <a:off x="4348163" y="4843462"/>
            <a:ext cx="1209675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4953795" y="4946134"/>
            <a:ext cx="90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270mm</a:t>
            </a:r>
            <a:endParaRPr kumimoji="1" lang="ja-JP" altLang="en-US" dirty="0"/>
          </a:p>
        </p:txBody>
      </p:sp>
      <p:pic>
        <p:nvPicPr>
          <p:cNvPr id="44" name="図 43" descr="CIMG7721冷却棒との隙間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300" y="4506913"/>
            <a:ext cx="1714500" cy="2285999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53028" y="1054774"/>
            <a:ext cx="944977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AU" sz="2000" dirty="0" smtClean="0"/>
              <a:t>バッフルの</a:t>
            </a:r>
            <a:r>
              <a:rPr kumimoji="1" lang="ja-JP" altLang="en-US" sz="2000" dirty="0" smtClean="0"/>
              <a:t>常温</a:t>
            </a:r>
            <a:r>
              <a:rPr kumimoji="1" lang="ja-JP" altLang="en-AU" sz="2000" dirty="0" smtClean="0"/>
              <a:t>設定位置目標：冷却時に</a:t>
            </a:r>
            <a:r>
              <a:rPr kumimoji="1" lang="en-AU" altLang="ja-JP" sz="2000" dirty="0" smtClean="0"/>
              <a:t>8K</a:t>
            </a:r>
            <a:r>
              <a:rPr kumimoji="1" lang="ja-JP" altLang="en-US" sz="2000" dirty="0" smtClean="0"/>
              <a:t>シールドビーム開口の中心に合うように置く</a:t>
            </a:r>
            <a:endParaRPr kumimoji="1" lang="en-AU" altLang="ja-JP" sz="2000" dirty="0" smtClean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Setting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of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baffle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at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room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temperature</a:t>
            </a:r>
          </a:p>
          <a:p>
            <a:r>
              <a:rPr lang="en-US" altLang="ja-JP" sz="2400" dirty="0" smtClean="0"/>
              <a:t>      </a:t>
            </a:r>
            <a:r>
              <a:rPr kumimoji="1" lang="en-US" altLang="ja-JP" sz="2400" dirty="0" smtClean="0"/>
              <a:t> : adjust on the center of the 8K shield port when the system </a:t>
            </a:r>
            <a:r>
              <a:rPr lang="en-US" altLang="ja-JP" sz="2400" dirty="0" smtClean="0"/>
              <a:t>is</a:t>
            </a:r>
            <a:r>
              <a:rPr kumimoji="1" lang="en-US" altLang="ja-JP" sz="2400" dirty="0" smtClean="0"/>
              <a:t> cooled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3225" y="274638"/>
            <a:ext cx="6375400" cy="538162"/>
          </a:xfrm>
          <a:ln>
            <a:solidFill>
              <a:srgbClr val="000090"/>
            </a:solidFill>
          </a:ln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Vertical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position</a:t>
            </a:r>
            <a:r>
              <a:rPr lang="ja-JP" altLang="en-US" sz="3200" dirty="0" smtClean="0"/>
              <a:t> </a:t>
            </a:r>
            <a:r>
              <a:rPr lang="en-AU" altLang="ja-JP" sz="3200" dirty="0" smtClean="0"/>
              <a:t>of cooled mirror in EXC</a:t>
            </a:r>
            <a:endParaRPr lang="ja-JP" altLang="en-US" sz="3200" dirty="0"/>
          </a:p>
        </p:txBody>
      </p:sp>
      <p:pic>
        <p:nvPicPr>
          <p:cNvPr id="4" name="コンテンツ プレースホルダ 3" descr="計測模式図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194" r="-23194"/>
          <a:stretch>
            <a:fillRect/>
          </a:stretch>
        </p:blipFill>
        <p:spPr>
          <a:xfrm>
            <a:off x="514943" y="3848100"/>
            <a:ext cx="5053413" cy="2565399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632075" y="4048125"/>
            <a:ext cx="496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sz="1200" dirty="0" smtClean="0"/>
              <a:t>8K</a:t>
            </a:r>
            <a:r>
              <a:rPr kumimoji="1" lang="ja-JP" altLang="en-US" sz="1200" dirty="0" smtClean="0"/>
              <a:t>窓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73225" y="4048125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sz="1200" dirty="0" smtClean="0"/>
              <a:t>AR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31878" y="3804850"/>
            <a:ext cx="1000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コイルボビン</a:t>
            </a:r>
            <a:endParaRPr kumimoji="1" lang="ja-JP" altLang="en-US" sz="1200" dirty="0"/>
          </a:p>
        </p:txBody>
      </p:sp>
      <p:cxnSp>
        <p:nvCxnSpPr>
          <p:cNvPr id="9" name="直線コネクタ 8"/>
          <p:cNvCxnSpPr/>
          <p:nvPr/>
        </p:nvCxnSpPr>
        <p:spPr>
          <a:xfrm rot="5400000" flipH="1" flipV="1">
            <a:off x="3030538" y="4856163"/>
            <a:ext cx="212725" cy="190500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5400000" flipH="1" flipV="1">
            <a:off x="2640014" y="4611689"/>
            <a:ext cx="263525" cy="203198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 flipH="1" flipV="1">
            <a:off x="2402683" y="4458494"/>
            <a:ext cx="268287" cy="190501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175000" y="6100763"/>
            <a:ext cx="234950" cy="15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61031" y="5916543"/>
            <a:ext cx="624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シール</a:t>
            </a:r>
            <a:endParaRPr kumimoji="1" lang="ja-JP" altLang="en-US" sz="1200" dirty="0"/>
          </a:p>
        </p:txBody>
      </p:sp>
      <p:sp>
        <p:nvSpPr>
          <p:cNvPr id="21" name="正方形/長方形 20"/>
          <p:cNvSpPr/>
          <p:nvPr/>
        </p:nvSpPr>
        <p:spPr>
          <a:xfrm>
            <a:off x="3175001" y="6055043"/>
            <a:ext cx="190500" cy="457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 descr="ビームダクト金尺目盛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486" y="4333116"/>
            <a:ext cx="2144027" cy="1860426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 rot="10800000">
            <a:off x="3810000" y="4581526"/>
            <a:ext cx="1477486" cy="676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図 26" descr="AR面の磁石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9" y="896124"/>
            <a:ext cx="2665158" cy="2532876"/>
          </a:xfrm>
          <a:prstGeom prst="rect">
            <a:avLst/>
          </a:prstGeom>
        </p:spPr>
      </p:pic>
      <p:cxnSp>
        <p:nvCxnSpPr>
          <p:cNvPr id="29" name="直線矢印コネクタ 28"/>
          <p:cNvCxnSpPr>
            <a:stCxn id="27" idx="2"/>
          </p:cNvCxnSpPr>
          <p:nvPr/>
        </p:nvCxnSpPr>
        <p:spPr>
          <a:xfrm rot="5400000">
            <a:off x="1943953" y="3616925"/>
            <a:ext cx="3758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2556794">
            <a:off x="3246438" y="5019676"/>
            <a:ext cx="238125" cy="761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/>
          <p:cNvCxnSpPr/>
          <p:nvPr/>
        </p:nvCxnSpPr>
        <p:spPr>
          <a:xfrm rot="10800000">
            <a:off x="3293007" y="4979638"/>
            <a:ext cx="171450" cy="1562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3293006" y="4796166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sz="1100" dirty="0" smtClean="0"/>
              <a:t>Opt. Lev.</a:t>
            </a:r>
            <a:r>
              <a:rPr kumimoji="1" lang="ja-JP" altLang="en-US" sz="1100" dirty="0" smtClean="0"/>
              <a:t>光源</a:t>
            </a:r>
            <a:endParaRPr kumimoji="1" lang="ja-JP" altLang="en-US" sz="11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431513" y="4611471"/>
            <a:ext cx="207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ビームダクト罫書線</a:t>
            </a:r>
            <a:endParaRPr kumimoji="1" lang="en-AU" altLang="ja-JP" dirty="0" smtClean="0"/>
          </a:p>
          <a:p>
            <a:r>
              <a:rPr lang="ja-JP" altLang="en-US" dirty="0" smtClean="0"/>
              <a:t>　</a:t>
            </a:r>
            <a:r>
              <a:rPr lang="en-AU" altLang="ja-JP" dirty="0" smtClean="0"/>
              <a:t>=90.0(</a:t>
            </a:r>
            <a:r>
              <a:rPr lang="ja-JP" altLang="en-US" dirty="0" smtClean="0"/>
              <a:t>目盛</a:t>
            </a:r>
            <a:r>
              <a:rPr lang="en-AU" altLang="ja-JP" dirty="0" smtClean="0"/>
              <a:t>)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94600" y="5408712"/>
            <a:ext cx="131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磁石レベル</a:t>
            </a:r>
            <a:endParaRPr kumimoji="1" lang="en-AU" altLang="ja-JP" dirty="0" smtClean="0"/>
          </a:p>
          <a:p>
            <a:r>
              <a:rPr lang="en-AU" altLang="ja-JP" dirty="0" smtClean="0"/>
              <a:t>=76.3(</a:t>
            </a:r>
            <a:r>
              <a:rPr lang="ja-JP" altLang="en-US" dirty="0" smtClean="0"/>
              <a:t>目盛</a:t>
            </a:r>
            <a:r>
              <a:rPr lang="en-AU" altLang="ja-JP" dirty="0" smtClean="0"/>
              <a:t>)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809999" y="975667"/>
            <a:ext cx="579332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冷却中の</a:t>
            </a:r>
            <a:r>
              <a:rPr kumimoji="1" lang="en-AU" altLang="ja-JP" sz="2400" dirty="0" smtClean="0"/>
              <a:t>EXC</a:t>
            </a:r>
            <a:r>
              <a:rPr kumimoji="1" lang="ja-JP" altLang="en-US" sz="2400" dirty="0" smtClean="0"/>
              <a:t>の</a:t>
            </a:r>
            <a:r>
              <a:rPr kumimoji="1" lang="en-AU" altLang="ja-JP" sz="2400" dirty="0" smtClean="0"/>
              <a:t>Opt. Lev.</a:t>
            </a:r>
            <a:r>
              <a:rPr kumimoji="1" lang="ja-JP" altLang="en-US" sz="2400" dirty="0" smtClean="0"/>
              <a:t>窓から</a:t>
            </a:r>
            <a:r>
              <a:rPr kumimoji="1" lang="en-AU" altLang="ja-JP" sz="2400" dirty="0" smtClean="0"/>
              <a:t>AR</a:t>
            </a:r>
            <a:r>
              <a:rPr kumimoji="1" lang="ja-JP" altLang="en-US" sz="2400" dirty="0" smtClean="0"/>
              <a:t>面の磁石</a:t>
            </a:r>
            <a:endParaRPr kumimoji="1" lang="en-AU" altLang="ja-JP" sz="2400" dirty="0" smtClean="0"/>
          </a:p>
          <a:p>
            <a:r>
              <a:rPr lang="en-US" altLang="ja-JP" sz="2400" dirty="0" smtClean="0"/>
              <a:t>φ2x2 </a:t>
            </a:r>
            <a:r>
              <a:rPr lang="ja-JP" altLang="en-US" sz="2400" dirty="0" smtClean="0"/>
              <a:t>が見える。</a:t>
            </a:r>
            <a:r>
              <a:rPr lang="en-AU" altLang="ja-JP" sz="2400" dirty="0" smtClean="0"/>
              <a:t>(2018.08.31)</a:t>
            </a:r>
          </a:p>
          <a:p>
            <a:r>
              <a:rPr kumimoji="1" lang="ja-JP" altLang="en-US" sz="2400" dirty="0" smtClean="0"/>
              <a:t>照明：</a:t>
            </a:r>
            <a:r>
              <a:rPr kumimoji="1" lang="en-AU" altLang="ja-JP" sz="2400" dirty="0" smtClean="0"/>
              <a:t>LED</a:t>
            </a:r>
            <a:r>
              <a:rPr kumimoji="1" lang="ja-JP" altLang="en-US" sz="2400" dirty="0" smtClean="0"/>
              <a:t>イルミネータ</a:t>
            </a:r>
            <a:endParaRPr kumimoji="1" lang="ja-JP" altLang="en-US" sz="2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09999" y="2359967"/>
            <a:ext cx="596539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sz="2400" dirty="0" smtClean="0"/>
              <a:t>300K</a:t>
            </a:r>
            <a:r>
              <a:rPr kumimoji="1" lang="ja-JP" altLang="en-US" sz="2400" dirty="0" smtClean="0"/>
              <a:t>に戻ってから同じ計測を行えば鏡高さの</a:t>
            </a:r>
            <a:endParaRPr kumimoji="1" lang="en-AU" altLang="ja-JP" sz="2400" dirty="0" smtClean="0"/>
          </a:p>
          <a:p>
            <a:r>
              <a:rPr lang="ja-JP" altLang="en-US" sz="2400" dirty="0" smtClean="0"/>
              <a:t>変化がわかる。</a:t>
            </a:r>
            <a:endParaRPr kumimoji="1" lang="en-AU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255000" y="1806663"/>
            <a:ext cx="132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Mehr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Licht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!</a:t>
            </a:r>
            <a:endParaRPr kumimoji="1" lang="ja-JP" altLang="en-US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8255000" y="1806663"/>
            <a:ext cx="1348322" cy="3693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V="1">
            <a:off x="8255000" y="1806663"/>
            <a:ext cx="1384138" cy="3693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Appendix</a:t>
            </a:r>
            <a:r>
              <a:rPr lang="ja-JP" altLang="en-US" dirty="0" smtClean="0"/>
              <a:t> </a:t>
            </a:r>
            <a:r>
              <a:rPr lang="en-US" altLang="ja-JP" dirty="0" smtClean="0"/>
              <a:t>:</a:t>
            </a:r>
            <a:r>
              <a:rPr lang="ja-JP" altLang="en-US" dirty="0" smtClean="0"/>
              <a:t> </a:t>
            </a:r>
            <a:r>
              <a:rPr lang="en-US" altLang="ja-JP" dirty="0" smtClean="0"/>
              <a:t>funnel</a:t>
            </a:r>
            <a:r>
              <a:rPr lang="ja-JP" altLang="en-US" dirty="0" smtClean="0"/>
              <a:t> </a:t>
            </a:r>
            <a:r>
              <a:rPr lang="en-US" altLang="ja-JP" dirty="0" smtClean="0"/>
              <a:t>duct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EYC</a:t>
            </a:r>
            <a:endParaRPr lang="ja-JP" altLang="en-US" dirty="0"/>
          </a:p>
        </p:txBody>
      </p:sp>
      <p:pic>
        <p:nvPicPr>
          <p:cNvPr id="4" name="コンテンツ プレースホルダ 3" descr="CIMG7796_煙突シールド中の配線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69" r="-23869"/>
          <a:stretch>
            <a:fillRect/>
          </a:stretch>
        </p:blipFill>
        <p:spPr>
          <a:xfrm>
            <a:off x="1054100" y="1391653"/>
            <a:ext cx="7797800" cy="407469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833923" y="5466347"/>
            <a:ext cx="8238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Type-A BF – </a:t>
            </a:r>
            <a:r>
              <a:rPr kumimoji="1" lang="en-AU" altLang="ja-JP" dirty="0" err="1" smtClean="0"/>
              <a:t>Cryo</a:t>
            </a:r>
            <a:r>
              <a:rPr kumimoji="1" lang="en-AU" altLang="ja-JP" dirty="0" smtClean="0"/>
              <a:t> Payload </a:t>
            </a:r>
            <a:r>
              <a:rPr lang="ja-JP" altLang="en-AU" dirty="0" smtClean="0"/>
              <a:t>の</a:t>
            </a:r>
            <a:r>
              <a:rPr lang="en-AU" altLang="ja-JP" dirty="0" smtClean="0"/>
              <a:t>MARS</a:t>
            </a:r>
            <a:r>
              <a:rPr lang="ja-JP" altLang="en-US" dirty="0" smtClean="0"/>
              <a:t>ロッドに沿って配線束が通過しているが、中間部で</a:t>
            </a:r>
            <a:endParaRPr lang="en-AU" altLang="ja-JP" dirty="0" smtClean="0"/>
          </a:p>
          <a:p>
            <a:r>
              <a:rPr kumimoji="1" lang="ja-JP" altLang="en-US" dirty="0" smtClean="0"/>
              <a:t>縛ってないため</a:t>
            </a:r>
            <a:r>
              <a:rPr kumimoji="1" lang="en-US" altLang="ja-JP" dirty="0" smtClean="0"/>
              <a:t>φ100 </a:t>
            </a:r>
            <a:r>
              <a:rPr kumimoji="1" lang="en-US" altLang="ja-JP" dirty="0" err="1" smtClean="0"/>
              <a:t>x</a:t>
            </a:r>
            <a:r>
              <a:rPr kumimoji="1" lang="en-US" altLang="ja-JP" dirty="0" smtClean="0"/>
              <a:t> 1300</a:t>
            </a:r>
            <a:r>
              <a:rPr kumimoji="1" lang="ja-JP" altLang="en-US" dirty="0" smtClean="0"/>
              <a:t>程度の垂直ダクト中で広がってしまう。</a:t>
            </a:r>
            <a:endParaRPr kumimoji="1" lang="en-AU" altLang="ja-JP" dirty="0" smtClean="0"/>
          </a:p>
          <a:p>
            <a:r>
              <a:rPr kumimoji="1" lang="en-AU" altLang="ja-JP" dirty="0" smtClean="0"/>
              <a:t>EXC</a:t>
            </a:r>
            <a:r>
              <a:rPr kumimoji="1" lang="ja-JP" altLang="en-US" dirty="0" smtClean="0"/>
              <a:t>のインストール以降は</a:t>
            </a:r>
            <a:r>
              <a:rPr kumimoji="1" lang="en-AU" altLang="ja-JP" dirty="0" smtClean="0"/>
              <a:t>MARS</a:t>
            </a:r>
            <a:r>
              <a:rPr kumimoji="1" lang="ja-JP" altLang="en-US" dirty="0" smtClean="0"/>
              <a:t>ロッドに結束しながら通しているので接触の兆候は</a:t>
            </a:r>
            <a:endParaRPr kumimoji="1" lang="en-AU" altLang="ja-JP" dirty="0" smtClean="0"/>
          </a:p>
          <a:p>
            <a:r>
              <a:rPr kumimoji="1" lang="ja-JP" altLang="en-US" dirty="0" smtClean="0"/>
              <a:t>見えていない。</a:t>
            </a:r>
            <a:r>
              <a:rPr kumimoji="1" lang="en-AU" altLang="ja-JP" dirty="0" smtClean="0"/>
              <a:t>EYC</a:t>
            </a:r>
            <a:r>
              <a:rPr kumimoji="1" lang="ja-JP" altLang="en-US" dirty="0" smtClean="0"/>
              <a:t>は鏡入れ替えの際に配線も修正する予定。</a:t>
            </a:r>
            <a:endParaRPr kumimoji="1" lang="en-AU" altLang="ja-JP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Appendix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: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reflection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from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EYA,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BRT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chamber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and</a:t>
            </a:r>
            <a:r>
              <a:rPr lang="ja-JP" altLang="en-US" sz="3200" dirty="0" smtClean="0"/>
              <a:t> </a:t>
            </a:r>
            <a:r>
              <a:rPr lang="en-AU" altLang="ja-JP" sz="3200" dirty="0" smtClean="0"/>
              <a:t>8K shield beam port</a:t>
            </a:r>
            <a:endParaRPr lang="ja-JP" altLang="en-US" sz="3200" dirty="0"/>
          </a:p>
        </p:txBody>
      </p:sp>
      <p:pic>
        <p:nvPicPr>
          <p:cNvPr id="4" name="コンテンツ プレースホルダ 3" descr="CIMG7816_EYCからEY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69" r="-23869"/>
          <a:stretch>
            <a:fillRect/>
          </a:stretch>
        </p:blipFill>
        <p:spPr>
          <a:xfrm>
            <a:off x="5143500" y="2219539"/>
            <a:ext cx="5515383" cy="2799922"/>
          </a:xfrm>
        </p:spPr>
      </p:pic>
      <p:pic>
        <p:nvPicPr>
          <p:cNvPr id="5" name="図 4" descr="CIMG7817_EYCからE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17638"/>
            <a:ext cx="3460749" cy="2595562"/>
          </a:xfrm>
          <a:prstGeom prst="rect">
            <a:avLst/>
          </a:prstGeom>
        </p:spPr>
      </p:pic>
      <p:pic>
        <p:nvPicPr>
          <p:cNvPr id="6" name="図 5" descr="CIMG7819_EYCからB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171950"/>
            <a:ext cx="3581400" cy="26860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964101" y="4356100"/>
            <a:ext cx="130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solidFill>
                  <a:srgbClr val="FFFFFF"/>
                </a:solidFill>
              </a:rPr>
              <a:t>EYC</a:t>
            </a:r>
            <a:r>
              <a:rPr kumimoji="1" lang="ja-JP" altLang="en-US" dirty="0" smtClean="0">
                <a:solidFill>
                  <a:srgbClr val="FFFFFF"/>
                </a:solidFill>
              </a:rPr>
              <a:t>から</a:t>
            </a:r>
            <a:r>
              <a:rPr kumimoji="1" lang="en-AU" altLang="ja-JP" dirty="0" smtClean="0">
                <a:solidFill>
                  <a:srgbClr val="FFFFFF"/>
                </a:solidFill>
              </a:rPr>
              <a:t>BRT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05100" y="1510268"/>
            <a:ext cx="12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>
                <a:solidFill>
                  <a:srgbClr val="FFFFFF"/>
                </a:solidFill>
              </a:rPr>
              <a:t>EYC</a:t>
            </a:r>
            <a:r>
              <a:rPr kumimoji="1" lang="ja-JP" altLang="en-US" dirty="0" smtClean="0">
                <a:solidFill>
                  <a:srgbClr val="FFFFFF"/>
                </a:solidFill>
              </a:rPr>
              <a:t>から</a:t>
            </a:r>
            <a:r>
              <a:rPr kumimoji="1" lang="en-AU" altLang="ja-JP" dirty="0" smtClean="0">
                <a:solidFill>
                  <a:srgbClr val="FFFFFF"/>
                </a:solidFill>
              </a:rPr>
              <a:t>EYA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rot="16200000" flipV="1">
            <a:off x="5864225" y="4683125"/>
            <a:ext cx="1225550" cy="20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375400" y="5562600"/>
            <a:ext cx="3361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AU" altLang="ja-JP" dirty="0" smtClean="0"/>
              <a:t>8K</a:t>
            </a:r>
            <a:r>
              <a:rPr kumimoji="1" lang="ja-JP" altLang="en-US" dirty="0" smtClean="0"/>
              <a:t>シールドビームポートの縁から</a:t>
            </a:r>
            <a:endParaRPr kumimoji="1" lang="en-AU" altLang="ja-JP" dirty="0" smtClean="0"/>
          </a:p>
          <a:p>
            <a:r>
              <a:rPr lang="ja-JP" altLang="en-US" dirty="0" smtClean="0"/>
              <a:t>はみ出した</a:t>
            </a:r>
            <a:r>
              <a:rPr lang="en-AU" altLang="ja-JP" dirty="0" smtClean="0"/>
              <a:t>SI. </a:t>
            </a:r>
            <a:r>
              <a:rPr lang="ja-JP" altLang="en-US" dirty="0" smtClean="0"/>
              <a:t>要修正。</a:t>
            </a:r>
            <a:endParaRPr lang="en-AU" altLang="ja-JP" dirty="0" smtClean="0"/>
          </a:p>
          <a:p>
            <a:r>
              <a:rPr kumimoji="1" lang="ja-JP" altLang="en-US" dirty="0" smtClean="0"/>
              <a:t>遠くで光って見えるのは</a:t>
            </a:r>
            <a:r>
              <a:rPr kumimoji="1" lang="en-AU" altLang="ja-JP" dirty="0" smtClean="0"/>
              <a:t>EYA</a:t>
            </a:r>
            <a:endParaRPr kumimoji="1" lang="ja-JP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597</Words>
  <Application>Microsoft Macintosh PowerPoint</Application>
  <PresentationFormat>A4 210x297 mm</PresentationFormat>
  <Paragraphs>102</Paragraphs>
  <Slides>10</Slides>
  <Notes>0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Office テーマ</vt:lpstr>
      <vt:lpstr>KAGRAクライオスタット内の位置関係 Position of Mirrors</vt:lpstr>
      <vt:lpstr>Setting instruments in the cryostat at 300K</vt:lpstr>
      <vt:lpstr>Abbreviations and terminologies</vt:lpstr>
      <vt:lpstr>concurrence</vt:lpstr>
      <vt:lpstr>Schematic diagram of IXC, BS and IYC , T=300K</vt:lpstr>
      <vt:lpstr>Cryogenic payload and wide-angle baffle in IXC Cryostat , T=300K</vt:lpstr>
      <vt:lpstr>Vertical position of cooled mirror in EXC</vt:lpstr>
      <vt:lpstr>Appendix : funnel duct of EYC</vt:lpstr>
      <vt:lpstr>Appendix : reflection from EYA, BRT chamber and 8K shield beam port</vt:lpstr>
      <vt:lpstr>Appendix : contamination ?</vt:lpstr>
    </vt:vector>
  </TitlesOfParts>
  <Company>KEK ARL Cryogenics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Suzuki Toshikazu</dc:creator>
  <cp:lastModifiedBy>Suzuki Toshikazu</cp:lastModifiedBy>
  <cp:revision>113</cp:revision>
  <dcterms:created xsi:type="dcterms:W3CDTF">2018-09-03T05:57:47Z</dcterms:created>
  <dcterms:modified xsi:type="dcterms:W3CDTF">2018-09-03T06:00:39Z</dcterms:modified>
</cp:coreProperties>
</file>