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89" r:id="rId2"/>
    <p:sldId id="282" r:id="rId3"/>
    <p:sldId id="283" r:id="rId4"/>
    <p:sldId id="312" r:id="rId5"/>
    <p:sldId id="280" r:id="rId6"/>
    <p:sldId id="320" r:id="rId7"/>
    <p:sldId id="328" r:id="rId8"/>
    <p:sldId id="330" r:id="rId9"/>
    <p:sldId id="332" r:id="rId10"/>
    <p:sldId id="327" r:id="rId11"/>
    <p:sldId id="316" r:id="rId12"/>
    <p:sldId id="317" r:id="rId13"/>
    <p:sldId id="329" r:id="rId14"/>
    <p:sldId id="318" r:id="rId15"/>
    <p:sldId id="303" r:id="rId16"/>
    <p:sldId id="321" r:id="rId17"/>
    <p:sldId id="326" r:id="rId18"/>
    <p:sldId id="331" r:id="rId19"/>
    <p:sldId id="285" r:id="rId20"/>
    <p:sldId id="306" r:id="rId21"/>
    <p:sldId id="284" r:id="rId22"/>
    <p:sldId id="308" r:id="rId23"/>
    <p:sldId id="307" r:id="rId24"/>
    <p:sldId id="310" r:id="rId25"/>
    <p:sldId id="313" r:id="rId26"/>
    <p:sldId id="305" r:id="rId27"/>
    <p:sldId id="299" r:id="rId28"/>
    <p:sldId id="302" r:id="rId29"/>
    <p:sldId id="300" r:id="rId30"/>
    <p:sldId id="304" r:id="rId31"/>
    <p:sldId id="314" r:id="rId3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5448" autoAdjust="0"/>
  </p:normalViewPr>
  <p:slideViewPr>
    <p:cSldViewPr snapToGrid="0">
      <p:cViewPr varScale="1">
        <p:scale>
          <a:sx n="93" d="100"/>
          <a:sy n="93" d="100"/>
        </p:scale>
        <p:origin x="13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CB230CB-B660-46F8-B55E-66A8F4E7C964}" type="datetimeFigureOut">
              <a:rPr kumimoji="1" lang="ja-JP" altLang="en-US" smtClean="0"/>
              <a:t>2017/10/9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DF73C1-B385-44EF-ABC0-0C4676AE8E1C}" type="slidenum">
              <a:rPr kumimoji="1" lang="ja-JP" altLang="en-US" smtClean="0"/>
              <a:t>‹#›</a:t>
            </a:fld>
            <a:endParaRPr kumimoji="1" lang="ja-JP" altLang="en-US"/>
          </a:p>
        </p:txBody>
      </p:sp>
    </p:spTree>
    <p:extLst>
      <p:ext uri="{BB962C8B-B14F-4D97-AF65-F5344CB8AC3E}">
        <p14:creationId xmlns:p14="http://schemas.microsoft.com/office/powerpoint/2010/main" val="7565175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BDF73C1-B385-44EF-ABC0-0C4676AE8E1C}" type="slidenum">
              <a:rPr kumimoji="1" lang="ja-JP" altLang="en-US" smtClean="0"/>
              <a:t>1</a:t>
            </a:fld>
            <a:endParaRPr kumimoji="1" lang="ja-JP" altLang="en-US"/>
          </a:p>
        </p:txBody>
      </p:sp>
    </p:spTree>
    <p:extLst>
      <p:ext uri="{BB962C8B-B14F-4D97-AF65-F5344CB8AC3E}">
        <p14:creationId xmlns:p14="http://schemas.microsoft.com/office/powerpoint/2010/main" val="224289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solidFill>
                  <a:srgbClr val="0000FF"/>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p:txBody>
          <a:bodyPr/>
          <a:lstStyle/>
          <a:p>
            <a:fld id="{3C9C5172-A3BA-4DEF-928E-BE715961AD39}" type="datetime1">
              <a:rPr kumimoji="1" lang="ja-JP" altLang="en-US" smtClean="0"/>
              <a:t>2017/10/9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6402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5AFA967-9F06-4CA7-904E-4FB6C95B59BA}" type="datetime1">
              <a:rPr kumimoji="1" lang="ja-JP" altLang="en-US" smtClean="0"/>
              <a:t>2017/10/9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8742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7A09A1-98F8-4A07-8F6C-F0DA3BA6652F}" type="datetime1">
              <a:rPr kumimoji="1" lang="ja-JP" altLang="en-US" smtClean="0"/>
              <a:t>2017/10/9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615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0000FF"/>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9D62D170-488C-434B-89EF-2A83C7EC3027}" type="datetime1">
              <a:rPr kumimoji="1" lang="ja-JP" altLang="en-US" smtClean="0"/>
              <a:t>2017/10/9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41764213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66352B-6E6E-40C5-AF5E-BB6644C67D34}" type="datetime1">
              <a:rPr kumimoji="1" lang="ja-JP" altLang="en-US" smtClean="0"/>
              <a:t>2017/10/9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2834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9E3EDB-BCE1-4EA0-91AE-364905281CDA}" type="datetime1">
              <a:rPr kumimoji="1" lang="ja-JP" altLang="en-US" smtClean="0"/>
              <a:t>2017/10/9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69862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4D0F107-37E1-4D42-8FC1-C0DC5199CC40}" type="datetime1">
              <a:rPr kumimoji="1" lang="ja-JP" altLang="en-US" smtClean="0"/>
              <a:t>2017/10/9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3905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312F55-3B78-4088-8837-C04ACD98F5E6}" type="datetime1">
              <a:rPr kumimoji="1" lang="ja-JP" altLang="en-US" smtClean="0"/>
              <a:t>2017/10/9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80461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96E43-9904-463F-ACCF-61B3B0C72E9E}" type="datetime1">
              <a:rPr kumimoji="1" lang="ja-JP" altLang="en-US" smtClean="0"/>
              <a:t>2017/10/9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78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FBDB-26B4-4A7D-8551-A5694C5939BD}" type="datetime1">
              <a:rPr kumimoji="1" lang="ja-JP" altLang="en-US" smtClean="0"/>
              <a:t>2017/10/9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2430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A572A3-A58E-40B4-A0C6-51262BB4F18D}" type="datetime1">
              <a:rPr kumimoji="1" lang="ja-JP" altLang="en-US" smtClean="0"/>
              <a:t>2017/10/9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44711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FAB5F-4F60-4B1B-81F9-FDC5C6FF14D8}" type="datetime1">
              <a:rPr kumimoji="1" lang="ja-JP" altLang="en-US" smtClean="0"/>
              <a:t>2017/10/9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292080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en-US" altLang="ja-JP" dirty="0" smtClean="0"/>
              <a:t>Commissioning plan</a:t>
            </a:r>
            <a:br>
              <a:rPr kumimoji="1" lang="en-US" altLang="ja-JP" dirty="0" smtClean="0"/>
            </a:br>
            <a:r>
              <a:rPr lang="en-US" altLang="ja-JP" dirty="0" smtClean="0"/>
              <a:t>for Phase </a:t>
            </a:r>
            <a:r>
              <a:rPr lang="en-US" altLang="ja-JP" dirty="0" smtClean="0"/>
              <a:t>1</a:t>
            </a:r>
            <a:endParaRPr kumimoji="1" lang="ja-JP" altLang="en-US" dirty="0"/>
          </a:p>
        </p:txBody>
      </p:sp>
      <p:sp>
        <p:nvSpPr>
          <p:cNvPr id="3" name="サブタイトル 2"/>
          <p:cNvSpPr>
            <a:spLocks noGrp="1"/>
          </p:cNvSpPr>
          <p:nvPr>
            <p:ph type="subTitle" idx="1"/>
          </p:nvPr>
        </p:nvSpPr>
        <p:spPr>
          <a:xfrm>
            <a:off x="350873" y="4094204"/>
            <a:ext cx="8272131" cy="1163595"/>
          </a:xfrm>
        </p:spPr>
        <p:txBody>
          <a:bodyPr>
            <a:normAutofit/>
          </a:bodyPr>
          <a:lstStyle/>
          <a:p>
            <a:r>
              <a:rPr lang="en-US" altLang="ja-JP" dirty="0" smtClean="0"/>
              <a:t>Seiji Kawamura and Osamu </a:t>
            </a:r>
            <a:r>
              <a:rPr lang="en-US" altLang="ja-JP" dirty="0" err="1" smtClean="0"/>
              <a:t>Miyakawa</a:t>
            </a:r>
            <a:endParaRPr lang="en-US" altLang="ja-JP" dirty="0" smtClean="0"/>
          </a:p>
          <a:p>
            <a:r>
              <a:rPr kumimoji="1" lang="en-US" altLang="ja-JP" dirty="0" smtClean="0"/>
              <a:t>with the inputs from</a:t>
            </a:r>
            <a:r>
              <a:rPr lang="ja-JP" altLang="en-US" dirty="0"/>
              <a:t> </a:t>
            </a:r>
            <a:r>
              <a:rPr lang="en-US" altLang="ja-JP" dirty="0" smtClean="0"/>
              <a:t>Uchiyama, </a:t>
            </a:r>
            <a:r>
              <a:rPr lang="en-US" altLang="ja-JP" dirty="0" err="1" smtClean="0"/>
              <a:t>Michimura</a:t>
            </a:r>
            <a:r>
              <a:rPr lang="en-US" altLang="ja-JP" dirty="0" smtClean="0"/>
              <a:t>, and others</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a:t>
            </a:fld>
            <a:endParaRPr kumimoji="1" lang="ja-JP" altLang="en-US"/>
          </a:p>
        </p:txBody>
      </p:sp>
      <p:sp>
        <p:nvSpPr>
          <p:cNvPr id="5" name="正方形/長方形 4"/>
          <p:cNvSpPr/>
          <p:nvPr/>
        </p:nvSpPr>
        <p:spPr>
          <a:xfrm>
            <a:off x="137924" y="6380938"/>
            <a:ext cx="1935723" cy="369332"/>
          </a:xfrm>
          <a:prstGeom prst="rect">
            <a:avLst/>
          </a:prstGeom>
        </p:spPr>
        <p:txBody>
          <a:bodyPr wrap="none">
            <a:spAutoFit/>
          </a:bodyPr>
          <a:lstStyle/>
          <a:p>
            <a:r>
              <a:rPr lang="en-US" altLang="ja-JP" dirty="0" smtClean="0"/>
              <a:t>JGW-G1707278-v1</a:t>
            </a:r>
            <a:endParaRPr lang="ja-JP" altLang="en-US" dirty="0"/>
          </a:p>
        </p:txBody>
      </p:sp>
    </p:spTree>
    <p:extLst>
      <p:ext uri="{BB962C8B-B14F-4D97-AF65-F5344CB8AC3E}">
        <p14:creationId xmlns:p14="http://schemas.microsoft.com/office/powerpoint/2010/main" val="112189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 of input optics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Send Laser beam to MIF (IOO)</a:t>
            </a:r>
          </a:p>
          <a:p>
            <a:pPr lvl="1"/>
            <a:r>
              <a:rPr lang="en-US" altLang="ja-JP" dirty="0" smtClean="0"/>
              <a:t>Increase laser power to appropriate level</a:t>
            </a:r>
          </a:p>
          <a:p>
            <a:pPr lvl="1"/>
            <a:r>
              <a:rPr lang="en-US" altLang="ja-JP" dirty="0" smtClean="0"/>
              <a:t>Bellows will not be put until November.</a:t>
            </a:r>
          </a:p>
          <a:p>
            <a:r>
              <a:rPr lang="en-US" altLang="ja-JP" dirty="0" smtClean="0">
                <a:solidFill>
                  <a:srgbClr val="FF0000"/>
                </a:solidFill>
              </a:rPr>
              <a:t>IMMT2</a:t>
            </a:r>
            <a:r>
              <a:rPr lang="ja-JP" altLang="en-US" dirty="0" err="1" smtClean="0">
                <a:solidFill>
                  <a:srgbClr val="FF0000"/>
                </a:solidFill>
              </a:rPr>
              <a:t>のリ</a:t>
            </a:r>
            <a:r>
              <a:rPr lang="ja-JP" altLang="en-US" dirty="0" smtClean="0">
                <a:solidFill>
                  <a:srgbClr val="FF0000"/>
                </a:solidFill>
              </a:rPr>
              <a:t>リース</a:t>
            </a:r>
            <a:endParaRPr lang="en-US" altLang="ja-JP" dirty="0" smtClean="0">
              <a:solidFill>
                <a:srgbClr val="FF0000"/>
              </a:solidFill>
            </a:endParaRPr>
          </a:p>
          <a:p>
            <a:pPr lvl="1"/>
            <a:r>
              <a:rPr lang="ja-JP" altLang="en-US" dirty="0" smtClean="0">
                <a:solidFill>
                  <a:srgbClr val="FF0000"/>
                </a:solidFill>
              </a:rPr>
              <a:t>ミラー</a:t>
            </a:r>
            <a:r>
              <a:rPr lang="ja-JP" altLang="en-US" dirty="0">
                <a:solidFill>
                  <a:srgbClr val="FF0000"/>
                </a:solidFill>
              </a:rPr>
              <a:t>をリリースしたが、チェンバー中心からマイナス</a:t>
            </a:r>
            <a:r>
              <a:rPr lang="en-US" altLang="ja-JP" dirty="0">
                <a:solidFill>
                  <a:srgbClr val="FF0000"/>
                </a:solidFill>
              </a:rPr>
              <a:t>Y</a:t>
            </a:r>
            <a:r>
              <a:rPr lang="ja-JP" altLang="en-US" dirty="0">
                <a:solidFill>
                  <a:srgbClr val="FF0000"/>
                </a:solidFill>
              </a:rPr>
              <a:t>側に</a:t>
            </a:r>
            <a:r>
              <a:rPr lang="en-US" altLang="ja-JP" dirty="0">
                <a:solidFill>
                  <a:srgbClr val="FF0000"/>
                </a:solidFill>
              </a:rPr>
              <a:t>2cm</a:t>
            </a:r>
            <a:r>
              <a:rPr lang="ja-JP" altLang="en-US" dirty="0">
                <a:solidFill>
                  <a:srgbClr val="FF0000"/>
                </a:solidFill>
              </a:rPr>
              <a:t>くらいずれていたが、</a:t>
            </a:r>
            <a:r>
              <a:rPr lang="en-US" altLang="ja-JP" dirty="0">
                <a:solidFill>
                  <a:srgbClr val="FF0000"/>
                </a:solidFill>
              </a:rPr>
              <a:t>Phase1</a:t>
            </a:r>
            <a:r>
              <a:rPr lang="ja-JP" altLang="en-US" dirty="0">
                <a:solidFill>
                  <a:srgbClr val="FF0000"/>
                </a:solidFill>
              </a:rPr>
              <a:t>ではこのまま行く。 </a:t>
            </a:r>
            <a:endParaRPr lang="en-US" altLang="ja-JP" dirty="0" smtClean="0">
              <a:solidFill>
                <a:srgbClr val="FF0000"/>
              </a:solidFill>
            </a:endParaRPr>
          </a:p>
          <a:p>
            <a:pPr lvl="1"/>
            <a:r>
              <a:rPr lang="ja-JP" altLang="en-US" dirty="0" smtClean="0">
                <a:solidFill>
                  <a:srgbClr val="FF0000"/>
                </a:solidFill>
              </a:rPr>
              <a:t>ビーム</a:t>
            </a:r>
            <a:r>
              <a:rPr lang="ja-JP" altLang="en-US" dirty="0">
                <a:solidFill>
                  <a:srgbClr val="FF0000"/>
                </a:solidFill>
              </a:rPr>
              <a:t>が新しい位置になったので、調整し直し。新井君が手伝う。 </a:t>
            </a:r>
          </a:p>
          <a:p>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10</a:t>
            </a:fld>
            <a:endParaRPr kumimoji="1" lang="ja-JP" altLang="en-US"/>
          </a:p>
        </p:txBody>
      </p:sp>
    </p:spTree>
    <p:extLst>
      <p:ext uri="{BB962C8B-B14F-4D97-AF65-F5344CB8AC3E}">
        <p14:creationId xmlns:p14="http://schemas.microsoft.com/office/powerpoint/2010/main" val="4047827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(EXA/EYA)</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Miscellaneous preparation (Uchiyama)</a:t>
            </a:r>
          </a:p>
          <a:p>
            <a:pPr lvl="1"/>
            <a:r>
              <a:rPr lang="en-US" altLang="ja-JP" dirty="0" smtClean="0"/>
              <a:t>Clean </a:t>
            </a:r>
            <a:r>
              <a:rPr lang="en-US" altLang="ja-JP" dirty="0"/>
              <a:t>the EXA/EYA area with </a:t>
            </a:r>
            <a:r>
              <a:rPr lang="en-US" altLang="ja-JP" dirty="0" err="1" smtClean="0"/>
              <a:t>Korokoro</a:t>
            </a:r>
            <a:endParaRPr lang="en-US" altLang="ja-JP" dirty="0" smtClean="0"/>
          </a:p>
          <a:p>
            <a:pPr lvl="1"/>
            <a:r>
              <a:rPr lang="en-US" altLang="ja-JP" dirty="0" smtClean="0">
                <a:solidFill>
                  <a:srgbClr val="FF0000"/>
                </a:solidFill>
              </a:rPr>
              <a:t>Clean the tool</a:t>
            </a:r>
          </a:p>
          <a:p>
            <a:pPr lvl="1"/>
            <a:r>
              <a:rPr lang="en-US" altLang="ja-JP" dirty="0" smtClean="0">
                <a:solidFill>
                  <a:srgbClr val="FF0000"/>
                </a:solidFill>
              </a:rPr>
              <a:t>G-mat placed for EXA; How about EXY?</a:t>
            </a:r>
          </a:p>
          <a:p>
            <a:pPr lvl="1"/>
            <a:r>
              <a:rPr lang="en-US" altLang="ja-JP" dirty="0" smtClean="0">
                <a:solidFill>
                  <a:srgbClr val="FF0000"/>
                </a:solidFill>
              </a:rPr>
              <a:t>No air gun is prepared immediately</a:t>
            </a:r>
          </a:p>
          <a:p>
            <a:r>
              <a:rPr lang="en-US" altLang="ja-JP" dirty="0" smtClean="0">
                <a:solidFill>
                  <a:srgbClr val="FF0000"/>
                </a:solidFill>
              </a:rPr>
              <a:t>Preparation for the beam measurement (MIF)</a:t>
            </a:r>
          </a:p>
          <a:p>
            <a:pPr lvl="1"/>
            <a:r>
              <a:rPr lang="en-US" altLang="ja-JP" dirty="0" smtClean="0">
                <a:solidFill>
                  <a:srgbClr val="FF0000"/>
                </a:solidFill>
              </a:rPr>
              <a:t>EXA: PD and cable completed</a:t>
            </a:r>
          </a:p>
          <a:p>
            <a:pPr lvl="1"/>
            <a:r>
              <a:rPr lang="en-US" altLang="ja-JP" dirty="0" smtClean="0">
                <a:solidFill>
                  <a:srgbClr val="FF0000"/>
                </a:solidFill>
              </a:rPr>
              <a:t>EYA: PD installed; cable underway</a:t>
            </a:r>
          </a:p>
          <a:p>
            <a:pPr lvl="1"/>
            <a:r>
              <a:rPr lang="en-US" altLang="ja-JP" dirty="0" smtClean="0">
                <a:solidFill>
                  <a:srgbClr val="FF0000"/>
                </a:solidFill>
              </a:rPr>
              <a:t>DAQ</a:t>
            </a:r>
            <a:r>
              <a:rPr lang="ja-JP" altLang="en-US" dirty="0">
                <a:solidFill>
                  <a:srgbClr val="FF0000"/>
                </a:solidFill>
              </a:rPr>
              <a:t>は</a:t>
            </a:r>
            <a:r>
              <a:rPr lang="en-US" altLang="ja-JP" dirty="0">
                <a:solidFill>
                  <a:srgbClr val="FF0000"/>
                </a:solidFill>
              </a:rPr>
              <a:t>KAGRA</a:t>
            </a:r>
            <a:r>
              <a:rPr lang="ja-JP" altLang="en-US" dirty="0">
                <a:solidFill>
                  <a:srgbClr val="FF0000"/>
                </a:solidFill>
              </a:rPr>
              <a:t>標準のものになりそう。</a:t>
            </a:r>
          </a:p>
          <a:p>
            <a:pPr lvl="1"/>
            <a:r>
              <a:rPr lang="ja-JP" altLang="en-US" dirty="0" smtClean="0">
                <a:solidFill>
                  <a:srgbClr val="FF0000"/>
                </a:solidFill>
              </a:rPr>
              <a:t>クリーンブース内</a:t>
            </a:r>
            <a:r>
              <a:rPr lang="ja-JP" altLang="en-US" dirty="0">
                <a:solidFill>
                  <a:srgbClr val="FF0000"/>
                </a:solidFill>
              </a:rPr>
              <a:t>にパイプが設置してあって、ケーブルはそこを通せばいい。パイプ径は</a:t>
            </a:r>
            <a:r>
              <a:rPr lang="en-US" altLang="ja-JP" dirty="0">
                <a:solidFill>
                  <a:srgbClr val="FF0000"/>
                </a:solidFill>
              </a:rPr>
              <a:t>100mm</a:t>
            </a:r>
            <a:r>
              <a:rPr lang="ja-JP" altLang="en-US" dirty="0" err="1">
                <a:solidFill>
                  <a:srgbClr val="FF0000"/>
                </a:solidFill>
              </a:rPr>
              <a:t>。</a:t>
            </a:r>
            <a:r>
              <a:rPr lang="ja-JP" altLang="en-US" dirty="0">
                <a:solidFill>
                  <a:srgbClr val="FF0000"/>
                </a:solidFill>
              </a:rPr>
              <a:t>今回何本も引いてしまえばいいかもしれない</a:t>
            </a:r>
            <a:r>
              <a:rPr lang="en-US" altLang="ja-JP" dirty="0">
                <a:solidFill>
                  <a:srgbClr val="FF0000"/>
                </a:solidFill>
              </a:rPr>
              <a:t>(</a:t>
            </a:r>
            <a:r>
              <a:rPr lang="ja-JP" altLang="en-US" dirty="0">
                <a:solidFill>
                  <a:srgbClr val="FF0000"/>
                </a:solidFill>
              </a:rPr>
              <a:t>宮川、木村</a:t>
            </a:r>
            <a:r>
              <a:rPr lang="en-US" altLang="ja-JP" dirty="0">
                <a:solidFill>
                  <a:srgbClr val="FF0000"/>
                </a:solidFill>
              </a:rPr>
              <a:t>)</a:t>
            </a:r>
            <a:r>
              <a:rPr lang="ja-JP" altLang="en-US" dirty="0" err="1">
                <a:solidFill>
                  <a:srgbClr val="FF0000"/>
                </a:solidFill>
              </a:rPr>
              <a:t>。</a:t>
            </a:r>
            <a:endParaRPr lang="ja-JP" altLang="en-US" dirty="0">
              <a:solidFill>
                <a:srgbClr val="FF0000"/>
              </a:solidFill>
            </a:endParaRPr>
          </a:p>
          <a:p>
            <a:pPr lvl="1"/>
            <a:r>
              <a:rPr lang="ja-JP" altLang="en-US" dirty="0" smtClean="0">
                <a:solidFill>
                  <a:srgbClr val="FF0000"/>
                </a:solidFill>
              </a:rPr>
              <a:t>どんな</a:t>
            </a:r>
            <a:r>
              <a:rPr lang="ja-JP" altLang="en-US" dirty="0">
                <a:solidFill>
                  <a:srgbClr val="FF0000"/>
                </a:solidFill>
              </a:rPr>
              <a:t>種類か、何本かをあらかじめ確認しておく。</a:t>
            </a:r>
          </a:p>
          <a:p>
            <a:pPr lvl="1"/>
            <a:r>
              <a:rPr lang="ja-JP" altLang="en-US" dirty="0" smtClean="0">
                <a:solidFill>
                  <a:srgbClr val="FF0000"/>
                </a:solidFill>
              </a:rPr>
              <a:t>安全帯</a:t>
            </a:r>
            <a:r>
              <a:rPr lang="ja-JP" altLang="en-US" dirty="0">
                <a:solidFill>
                  <a:srgbClr val="FF0000"/>
                </a:solidFill>
              </a:rPr>
              <a:t>を使うなど、安全には十分に気をつける</a:t>
            </a:r>
            <a:r>
              <a:rPr lang="en-US" altLang="ja-JP" dirty="0">
                <a:solidFill>
                  <a:srgbClr val="FF0000"/>
                </a:solidFill>
              </a:rPr>
              <a:t>(</a:t>
            </a:r>
            <a:r>
              <a:rPr lang="ja-JP" altLang="en-US" dirty="0">
                <a:solidFill>
                  <a:srgbClr val="FF0000"/>
                </a:solidFill>
              </a:rPr>
              <a:t>木村</a:t>
            </a:r>
            <a:r>
              <a:rPr lang="en-US" altLang="ja-JP" dirty="0">
                <a:solidFill>
                  <a:srgbClr val="FF0000"/>
                </a:solidFill>
              </a:rPr>
              <a:t>)</a:t>
            </a:r>
            <a:r>
              <a:rPr lang="ja-JP" altLang="en-US" dirty="0" err="1">
                <a:solidFill>
                  <a:srgbClr val="FF0000"/>
                </a:solidFill>
              </a:rPr>
              <a:t>。</a:t>
            </a:r>
            <a:endParaRPr lang="en-US" altLang="ja-JP" dirty="0" smtClean="0">
              <a:solidFill>
                <a:srgbClr val="FF0000"/>
              </a:solidFill>
            </a:endParaRPr>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2759692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(IXA/IYA)</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Cleaning of the </a:t>
            </a:r>
            <a:r>
              <a:rPr lang="en-US" altLang="ja-JP" dirty="0"/>
              <a:t>area (</a:t>
            </a:r>
            <a:r>
              <a:rPr lang="en-US" altLang="ja-JP" dirty="0" smtClean="0"/>
              <a:t>CRY)</a:t>
            </a:r>
          </a:p>
          <a:p>
            <a:r>
              <a:rPr lang="en-US" altLang="ja-JP" dirty="0" smtClean="0"/>
              <a:t>Chambers (CRY)</a:t>
            </a:r>
          </a:p>
          <a:p>
            <a:pPr lvl="1"/>
            <a:r>
              <a:rPr lang="en-US" altLang="ja-JP" dirty="0" smtClean="0"/>
              <a:t>Expose IXA/IYA to air</a:t>
            </a:r>
          </a:p>
          <a:p>
            <a:r>
              <a:rPr lang="en-US" altLang="ja-JP" dirty="0" smtClean="0"/>
              <a:t>Miscellaneous preparation (Uchiyama)</a:t>
            </a:r>
          </a:p>
          <a:p>
            <a:pPr lvl="1"/>
            <a:r>
              <a:rPr lang="en-US" altLang="ja-JP" dirty="0" smtClean="0"/>
              <a:t>Place G-mat </a:t>
            </a:r>
            <a:r>
              <a:rPr lang="en-US" altLang="ja-JP" dirty="0"/>
              <a:t>on the </a:t>
            </a:r>
            <a:r>
              <a:rPr lang="en-US" altLang="ja-JP" dirty="0" smtClean="0"/>
              <a:t>floor</a:t>
            </a:r>
          </a:p>
          <a:p>
            <a:pPr lvl="1"/>
            <a:r>
              <a:rPr lang="en-US" altLang="ja-JP" dirty="0" smtClean="0">
                <a:solidFill>
                  <a:srgbClr val="FF0000"/>
                </a:solidFill>
              </a:rPr>
              <a:t>Clean the tool</a:t>
            </a:r>
            <a:endParaRPr lang="en-US" altLang="ja-JP" dirty="0">
              <a:solidFill>
                <a:srgbClr val="FF0000"/>
              </a:solidFill>
            </a:endParaRPr>
          </a:p>
          <a:p>
            <a:pPr lvl="1"/>
            <a:r>
              <a:rPr lang="en-US" altLang="ja-JP" dirty="0" smtClean="0"/>
              <a:t>Preparation </a:t>
            </a:r>
            <a:r>
              <a:rPr lang="en-US" altLang="ja-JP" dirty="0"/>
              <a:t>of laser hazard area and goggles (Kawamura</a:t>
            </a:r>
            <a:r>
              <a:rPr lang="en-US" altLang="ja-JP" dirty="0" smtClean="0"/>
              <a:t>)</a:t>
            </a:r>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12</a:t>
            </a:fld>
            <a:endParaRPr lang="ja-JP" altLang="en-US">
              <a:solidFill>
                <a:prstClr val="black">
                  <a:tint val="75000"/>
                </a:prstClr>
              </a:solidFill>
            </a:endParaRPr>
          </a:p>
        </p:txBody>
      </p:sp>
    </p:spTree>
    <p:extLst>
      <p:ext uri="{BB962C8B-B14F-4D97-AF65-F5344CB8AC3E}">
        <p14:creationId xmlns:p14="http://schemas.microsoft.com/office/powerpoint/2010/main" val="2879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(IXC/IYC)</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Chambers (CRY)</a:t>
            </a:r>
          </a:p>
          <a:p>
            <a:pPr lvl="1"/>
            <a:r>
              <a:rPr lang="en-US" altLang="ja-JP" dirty="0" smtClean="0"/>
              <a:t>Not necessary to remove stuff from IXC</a:t>
            </a:r>
            <a:endParaRPr lang="en-US" altLang="ja-JP" dirty="0"/>
          </a:p>
          <a:p>
            <a:pPr lvl="1"/>
            <a:r>
              <a:rPr lang="en-US" altLang="ja-JP" dirty="0"/>
              <a:t>P</a:t>
            </a:r>
            <a:r>
              <a:rPr lang="en-US" altLang="ja-JP" dirty="0" smtClean="0"/>
              <a:t>artially remove stuff from IYC </a:t>
            </a:r>
            <a:r>
              <a:rPr lang="en-US" altLang="ja-JP" dirty="0" smtClean="0">
                <a:solidFill>
                  <a:srgbClr val="FF0000"/>
                </a:solidFill>
              </a:rPr>
              <a:t>(10/10)</a:t>
            </a:r>
          </a:p>
          <a:p>
            <a:pPr lvl="1"/>
            <a:r>
              <a:rPr lang="en-US" altLang="ja-JP" dirty="0" smtClean="0">
                <a:solidFill>
                  <a:srgbClr val="FF0000"/>
                </a:solidFill>
              </a:rPr>
              <a:t>Cover the side flange with Aluminum foil (?)</a:t>
            </a:r>
          </a:p>
          <a:p>
            <a:pPr lvl="1"/>
            <a:endParaRPr lang="en-US" altLang="ja-JP" dirty="0"/>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77562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 of </a:t>
            </a:r>
            <a:r>
              <a:rPr lang="en-US" altLang="ja-JP" dirty="0" smtClean="0"/>
              <a:t>Beam tubes, etc.</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en-US" altLang="ja-JP" dirty="0" smtClean="0"/>
              <a:t>PR2-PR3 beam tube (VAC)</a:t>
            </a:r>
          </a:p>
          <a:p>
            <a:pPr lvl="1"/>
            <a:r>
              <a:rPr lang="en-US" altLang="ja-JP" dirty="0" smtClean="0"/>
              <a:t>PR2-PR3 </a:t>
            </a:r>
            <a:r>
              <a:rPr lang="en-US" altLang="ja-JP" dirty="0"/>
              <a:t>beam tube </a:t>
            </a:r>
            <a:r>
              <a:rPr lang="en-US" altLang="ja-JP" dirty="0" smtClean="0"/>
              <a:t>installed</a:t>
            </a:r>
          </a:p>
          <a:p>
            <a:pPr lvl="1"/>
            <a:r>
              <a:rPr lang="en-US" altLang="ja-JP" dirty="0" smtClean="0">
                <a:solidFill>
                  <a:srgbClr val="FF0000"/>
                </a:solidFill>
              </a:rPr>
              <a:t>Open the beam tube and cover the space by </a:t>
            </a:r>
            <a:r>
              <a:rPr lang="en-US" altLang="ja-JP" dirty="0">
                <a:solidFill>
                  <a:srgbClr val="FF0000"/>
                </a:solidFill>
              </a:rPr>
              <a:t>aluminum </a:t>
            </a:r>
            <a:r>
              <a:rPr lang="en-US" altLang="ja-JP" dirty="0" smtClean="0">
                <a:solidFill>
                  <a:srgbClr val="FF0000"/>
                </a:solidFill>
              </a:rPr>
              <a:t>foil (10/10)</a:t>
            </a:r>
          </a:p>
          <a:p>
            <a:pPr lvl="1"/>
            <a:r>
              <a:rPr lang="en-US" altLang="ja-JP" dirty="0" smtClean="0">
                <a:solidFill>
                  <a:srgbClr val="FF0000"/>
                </a:solidFill>
              </a:rPr>
              <a:t>No dry air injection</a:t>
            </a:r>
            <a:endParaRPr lang="en-US" altLang="ja-JP" dirty="0" smtClean="0"/>
          </a:p>
          <a:p>
            <a:r>
              <a:rPr lang="en-US" altLang="ja-JP" dirty="0" smtClean="0"/>
              <a:t>BS assembly frame (VIS)</a:t>
            </a:r>
          </a:p>
          <a:p>
            <a:pPr lvl="1"/>
            <a:r>
              <a:rPr lang="en-US" altLang="ja-JP" dirty="0" smtClean="0">
                <a:solidFill>
                  <a:srgbClr val="FF0000"/>
                </a:solidFill>
              </a:rPr>
              <a:t>BS assembly frame removed</a:t>
            </a:r>
            <a:endParaRPr lang="en-US" altLang="ja-JP" dirty="0" smtClean="0"/>
          </a:p>
          <a:p>
            <a:r>
              <a:rPr lang="en-US" altLang="ja-JP" dirty="0" smtClean="0"/>
              <a:t>BS-beam tubes (VAC)</a:t>
            </a:r>
          </a:p>
          <a:p>
            <a:pPr lvl="1"/>
            <a:r>
              <a:rPr lang="en-US" altLang="ja-JP" dirty="0" smtClean="0"/>
              <a:t>Y:</a:t>
            </a:r>
          </a:p>
          <a:p>
            <a:pPr lvl="2"/>
            <a:r>
              <a:rPr lang="en-US" altLang="ja-JP" dirty="0" smtClean="0">
                <a:solidFill>
                  <a:srgbClr val="FF0000"/>
                </a:solidFill>
              </a:rPr>
              <a:t>The bellows and the beam tube </a:t>
            </a:r>
            <a:r>
              <a:rPr lang="en-US" altLang="ja-JP" dirty="0" err="1" smtClean="0">
                <a:solidFill>
                  <a:srgbClr val="FF0000"/>
                </a:solidFill>
              </a:rPr>
              <a:t>vonnected</a:t>
            </a:r>
            <a:r>
              <a:rPr lang="en-US" altLang="ja-JP" dirty="0" smtClean="0">
                <a:solidFill>
                  <a:srgbClr val="FF0000"/>
                </a:solidFill>
              </a:rPr>
              <a:t> to the GV</a:t>
            </a:r>
          </a:p>
          <a:p>
            <a:pPr lvl="2"/>
            <a:r>
              <a:rPr lang="en-US" altLang="ja-JP" dirty="0" smtClean="0">
                <a:solidFill>
                  <a:srgbClr val="FF0000"/>
                </a:solidFill>
              </a:rPr>
              <a:t>Open the connection part and cover the space by </a:t>
            </a:r>
            <a:r>
              <a:rPr lang="en-US" altLang="ja-JP" dirty="0">
                <a:solidFill>
                  <a:srgbClr val="FF0000"/>
                </a:solidFill>
              </a:rPr>
              <a:t>A</a:t>
            </a:r>
            <a:r>
              <a:rPr lang="en-US" altLang="ja-JP" dirty="0" smtClean="0">
                <a:solidFill>
                  <a:srgbClr val="FF0000"/>
                </a:solidFill>
              </a:rPr>
              <a:t>luminum foil (10/16?)</a:t>
            </a:r>
          </a:p>
          <a:p>
            <a:pPr lvl="2"/>
            <a:r>
              <a:rPr lang="en-US" altLang="ja-JP" dirty="0" smtClean="0">
                <a:solidFill>
                  <a:srgbClr val="FF0000"/>
                </a:solidFill>
              </a:rPr>
              <a:t>No dry </a:t>
            </a:r>
            <a:r>
              <a:rPr lang="en-US" altLang="ja-JP" dirty="0">
                <a:solidFill>
                  <a:srgbClr val="FF0000"/>
                </a:solidFill>
              </a:rPr>
              <a:t>air </a:t>
            </a:r>
            <a:r>
              <a:rPr lang="en-US" altLang="ja-JP" dirty="0" smtClean="0">
                <a:solidFill>
                  <a:srgbClr val="FF0000"/>
                </a:solidFill>
              </a:rPr>
              <a:t>injection</a:t>
            </a:r>
          </a:p>
          <a:p>
            <a:pPr lvl="1"/>
            <a:r>
              <a:rPr lang="en-US" altLang="ja-JP" dirty="0" smtClean="0"/>
              <a:t>X:</a:t>
            </a:r>
          </a:p>
          <a:p>
            <a:pPr lvl="2"/>
            <a:r>
              <a:rPr lang="en-US" altLang="ja-JP" dirty="0" smtClean="0"/>
              <a:t>The beam tube placed in a proper space</a:t>
            </a:r>
          </a:p>
          <a:p>
            <a:pPr lvl="2"/>
            <a:r>
              <a:rPr lang="en-US" altLang="ja-JP" dirty="0">
                <a:solidFill>
                  <a:srgbClr val="FF0000"/>
                </a:solidFill>
              </a:rPr>
              <a:t>Open the connection part and cover the space by Aluminum foil (</a:t>
            </a:r>
            <a:r>
              <a:rPr lang="en-US" altLang="ja-JP" dirty="0" smtClean="0">
                <a:solidFill>
                  <a:srgbClr val="FF0000"/>
                </a:solidFill>
              </a:rPr>
              <a:t>10/16?)</a:t>
            </a:r>
            <a:endParaRPr lang="en-US" altLang="ja-JP" dirty="0">
              <a:solidFill>
                <a:srgbClr val="FF0000"/>
              </a:solidFill>
            </a:endParaRPr>
          </a:p>
          <a:p>
            <a:pPr lvl="2"/>
            <a:r>
              <a:rPr lang="en-US" altLang="ja-JP" dirty="0">
                <a:solidFill>
                  <a:srgbClr val="FF0000"/>
                </a:solidFill>
              </a:rPr>
              <a:t>No dry air injection</a:t>
            </a:r>
          </a:p>
          <a:p>
            <a:r>
              <a:rPr lang="en-US" altLang="ja-JP" dirty="0" smtClean="0"/>
              <a:t>IFI-IMM, IMM-PRM, PRM-PR3</a:t>
            </a:r>
          </a:p>
          <a:p>
            <a:pPr lvl="1"/>
            <a:r>
              <a:rPr lang="en-US" altLang="ja-JP" dirty="0" smtClean="0"/>
              <a:t>TBD (after alignment and measurement; probably November)</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14</a:t>
            </a:fld>
            <a:endParaRPr lang="ja-JP" altLang="en-US">
              <a:solidFill>
                <a:prstClr val="black">
                  <a:tint val="75000"/>
                </a:prstClr>
              </a:solidFill>
            </a:endParaRPr>
          </a:p>
        </p:txBody>
      </p:sp>
    </p:spTree>
    <p:extLst>
      <p:ext uri="{BB962C8B-B14F-4D97-AF65-F5344CB8AC3E}">
        <p14:creationId xmlns:p14="http://schemas.microsoft.com/office/powerpoint/2010/main" val="2239044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Alignment</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en-US" altLang="ja-JP" dirty="0" smtClean="0"/>
              <a:t>Alignment </a:t>
            </a:r>
            <a:r>
              <a:rPr lang="en-US" altLang="ja-JP" dirty="0"/>
              <a:t>up to virtual positions of </a:t>
            </a:r>
            <a:r>
              <a:rPr lang="en-US" altLang="ja-JP" dirty="0" err="1" smtClean="0"/>
              <a:t>ETMx</a:t>
            </a:r>
            <a:r>
              <a:rPr lang="en-US" altLang="ja-JP" dirty="0" smtClean="0"/>
              <a:t>/</a:t>
            </a:r>
            <a:r>
              <a:rPr lang="en-US" altLang="ja-JP" dirty="0" err="1" smtClean="0"/>
              <a:t>ETMy</a:t>
            </a:r>
            <a:endParaRPr lang="en-US" altLang="ja-JP" dirty="0" smtClean="0"/>
          </a:p>
          <a:p>
            <a:pPr lvl="1"/>
            <a:r>
              <a:rPr lang="en-US" altLang="ja-JP" dirty="0" smtClean="0"/>
              <a:t>10/10 – 10/13: Misalign PRM by a known amount (MIF, VIS), Align IMMT2 (MIF, IOO) and PR2 (MIF, VIS)</a:t>
            </a:r>
            <a:endParaRPr lang="en-US" altLang="ja-JP" dirty="0"/>
          </a:p>
          <a:p>
            <a:pPr lvl="1"/>
            <a:r>
              <a:rPr lang="en-US" altLang="ja-JP" dirty="0" smtClean="0"/>
              <a:t>10/16 – 10/20: Align PR3 by monitoring beam in IXA and EXA (MIF, VIS)</a:t>
            </a:r>
          </a:p>
          <a:p>
            <a:pPr lvl="1"/>
            <a:r>
              <a:rPr lang="en-US" altLang="ja-JP" dirty="0" smtClean="0"/>
              <a:t>10/23 – 10/27: Align BS </a:t>
            </a:r>
            <a:r>
              <a:rPr lang="en-US" altLang="ja-JP" dirty="0"/>
              <a:t>by monitoring beam in </a:t>
            </a:r>
            <a:r>
              <a:rPr lang="en-US" altLang="ja-JP" dirty="0" smtClean="0"/>
              <a:t>IYA </a:t>
            </a:r>
            <a:r>
              <a:rPr lang="en-US" altLang="ja-JP" dirty="0"/>
              <a:t>and </a:t>
            </a:r>
            <a:r>
              <a:rPr lang="en-US" altLang="ja-JP" dirty="0" smtClean="0"/>
              <a:t>EYA </a:t>
            </a:r>
            <a:r>
              <a:rPr lang="en-US" altLang="ja-JP" dirty="0"/>
              <a:t>(MIF, VIS</a:t>
            </a:r>
            <a:r>
              <a:rPr lang="en-US" altLang="ja-JP" dirty="0" smtClean="0"/>
              <a:t>)</a:t>
            </a:r>
          </a:p>
          <a:p>
            <a:pPr lvl="1"/>
            <a:r>
              <a:rPr lang="en-US" altLang="ja-JP" dirty="0" smtClean="0"/>
              <a:t>Notes</a:t>
            </a:r>
          </a:p>
          <a:p>
            <a:pPr lvl="2"/>
            <a:r>
              <a:rPr lang="en-US" altLang="ja-JP" dirty="0" smtClean="0"/>
              <a:t>Cables for PD can be put through between the tank and flange.</a:t>
            </a:r>
          </a:p>
          <a:p>
            <a:pPr lvl="2"/>
            <a:r>
              <a:rPr lang="ja-JP" altLang="en-US" dirty="0">
                <a:solidFill>
                  <a:srgbClr val="FF0000"/>
                </a:solidFill>
              </a:rPr>
              <a:t>ビーム位置の測定</a:t>
            </a:r>
            <a:r>
              <a:rPr lang="en-US" altLang="ja-JP" dirty="0">
                <a:solidFill>
                  <a:srgbClr val="FF0000"/>
                </a:solidFill>
              </a:rPr>
              <a:t>:</a:t>
            </a:r>
          </a:p>
          <a:p>
            <a:pPr lvl="3"/>
            <a:r>
              <a:rPr lang="ja-JP" altLang="en-US" dirty="0" smtClean="0">
                <a:solidFill>
                  <a:srgbClr val="FF0000"/>
                </a:solidFill>
              </a:rPr>
              <a:t>情報</a:t>
            </a:r>
            <a:r>
              <a:rPr lang="ja-JP" altLang="en-US" dirty="0">
                <a:solidFill>
                  <a:srgbClr val="FF0000"/>
                </a:solidFill>
              </a:rPr>
              <a:t>共有が必要、細かい作業手順を確認したい</a:t>
            </a:r>
            <a:r>
              <a:rPr lang="en-US" altLang="ja-JP" dirty="0">
                <a:solidFill>
                  <a:srgbClr val="FF0000"/>
                </a:solidFill>
              </a:rPr>
              <a:t>(</a:t>
            </a:r>
            <a:r>
              <a:rPr lang="ja-JP" altLang="en-US" dirty="0">
                <a:solidFill>
                  <a:srgbClr val="FF0000"/>
                </a:solidFill>
              </a:rPr>
              <a:t>麻生</a:t>
            </a:r>
            <a:r>
              <a:rPr lang="en-US" altLang="ja-JP" dirty="0">
                <a:solidFill>
                  <a:srgbClr val="FF0000"/>
                </a:solidFill>
              </a:rPr>
              <a:t>)</a:t>
            </a:r>
            <a:r>
              <a:rPr lang="ja-JP" altLang="en-US" dirty="0" err="1">
                <a:solidFill>
                  <a:srgbClr val="FF0000"/>
                </a:solidFill>
              </a:rPr>
              <a:t>。</a:t>
            </a:r>
            <a:r>
              <a:rPr lang="en-US" altLang="ja-JP" dirty="0">
                <a:solidFill>
                  <a:srgbClr val="FF0000"/>
                </a:solidFill>
              </a:rPr>
              <a:t>-&gt;</a:t>
            </a:r>
            <a:r>
              <a:rPr lang="ja-JP" altLang="en-US" dirty="0">
                <a:solidFill>
                  <a:srgbClr val="FF0000"/>
                </a:solidFill>
              </a:rPr>
              <a:t>内山さんが来週くらいに説明。</a:t>
            </a:r>
          </a:p>
          <a:p>
            <a:pPr lvl="3"/>
            <a:r>
              <a:rPr lang="ja-JP" altLang="en-US" dirty="0" smtClean="0">
                <a:solidFill>
                  <a:srgbClr val="FF0000"/>
                </a:solidFill>
              </a:rPr>
              <a:t>ビーム</a:t>
            </a:r>
            <a:r>
              <a:rPr lang="ja-JP" altLang="en-US" dirty="0">
                <a:solidFill>
                  <a:srgbClr val="FF0000"/>
                </a:solidFill>
              </a:rPr>
              <a:t>位置をどう定義、特定するのか？</a:t>
            </a:r>
            <a:r>
              <a:rPr lang="en-US" altLang="ja-JP" dirty="0">
                <a:solidFill>
                  <a:srgbClr val="FF0000"/>
                </a:solidFill>
              </a:rPr>
              <a:t>(</a:t>
            </a:r>
            <a:r>
              <a:rPr lang="ja-JP" altLang="en-US" dirty="0">
                <a:solidFill>
                  <a:srgbClr val="FF0000"/>
                </a:solidFill>
              </a:rPr>
              <a:t>麻生</a:t>
            </a:r>
            <a:r>
              <a:rPr lang="en-US" altLang="ja-JP" dirty="0">
                <a:solidFill>
                  <a:srgbClr val="FF0000"/>
                </a:solidFill>
              </a:rPr>
              <a:t>)</a:t>
            </a:r>
          </a:p>
          <a:p>
            <a:pPr lvl="2"/>
            <a:r>
              <a:rPr lang="en-US" altLang="ja-JP" dirty="0" smtClean="0">
                <a:solidFill>
                  <a:srgbClr val="FF0000"/>
                </a:solidFill>
              </a:rPr>
              <a:t>EXA</a:t>
            </a:r>
            <a:r>
              <a:rPr lang="ja-JP" altLang="en-US" dirty="0">
                <a:solidFill>
                  <a:srgbClr val="FF0000"/>
                </a:solidFill>
              </a:rPr>
              <a:t>と</a:t>
            </a:r>
            <a:r>
              <a:rPr lang="en-US" altLang="ja-JP" dirty="0">
                <a:solidFill>
                  <a:srgbClr val="FF0000"/>
                </a:solidFill>
              </a:rPr>
              <a:t>EYA</a:t>
            </a:r>
            <a:r>
              <a:rPr lang="ja-JP" altLang="en-US" dirty="0" err="1">
                <a:solidFill>
                  <a:srgbClr val="FF0000"/>
                </a:solidFill>
              </a:rPr>
              <a:t>での</a:t>
            </a:r>
            <a:r>
              <a:rPr lang="en-US" altLang="ja-JP" dirty="0">
                <a:solidFill>
                  <a:srgbClr val="FF0000"/>
                </a:solidFill>
              </a:rPr>
              <a:t>PD</a:t>
            </a:r>
            <a:r>
              <a:rPr lang="ja-JP" altLang="en-US" dirty="0">
                <a:solidFill>
                  <a:srgbClr val="FF0000"/>
                </a:solidFill>
              </a:rPr>
              <a:t>の読み出し</a:t>
            </a:r>
            <a:r>
              <a:rPr lang="en-US" altLang="ja-JP" dirty="0">
                <a:solidFill>
                  <a:srgbClr val="FF0000"/>
                </a:solidFill>
              </a:rPr>
              <a:t>:</a:t>
            </a:r>
          </a:p>
          <a:p>
            <a:pPr lvl="3"/>
            <a:r>
              <a:rPr lang="ja-JP" altLang="en-US" dirty="0" smtClean="0">
                <a:solidFill>
                  <a:srgbClr val="FF0000"/>
                </a:solidFill>
              </a:rPr>
              <a:t>情報</a:t>
            </a:r>
            <a:r>
              <a:rPr lang="ja-JP" altLang="en-US" dirty="0">
                <a:solidFill>
                  <a:srgbClr val="FF0000"/>
                </a:solidFill>
              </a:rPr>
              <a:t>共有が必要、細かい作業手順を確認したい</a:t>
            </a:r>
            <a:r>
              <a:rPr lang="en-US" altLang="ja-JP" dirty="0">
                <a:solidFill>
                  <a:srgbClr val="FF0000"/>
                </a:solidFill>
              </a:rPr>
              <a:t>(</a:t>
            </a:r>
            <a:r>
              <a:rPr lang="ja-JP" altLang="en-US" dirty="0">
                <a:solidFill>
                  <a:srgbClr val="FF0000"/>
                </a:solidFill>
              </a:rPr>
              <a:t>麻生</a:t>
            </a:r>
            <a:r>
              <a:rPr lang="en-US" altLang="ja-JP" dirty="0">
                <a:solidFill>
                  <a:srgbClr val="FF0000"/>
                </a:solidFill>
              </a:rPr>
              <a:t>)</a:t>
            </a:r>
            <a:r>
              <a:rPr lang="ja-JP" altLang="en-US" dirty="0" err="1">
                <a:solidFill>
                  <a:srgbClr val="FF0000"/>
                </a:solidFill>
              </a:rPr>
              <a:t>。</a:t>
            </a:r>
            <a:endParaRPr lang="ja-JP" altLang="en-US" dirty="0">
              <a:solidFill>
                <a:srgbClr val="FF0000"/>
              </a:solidFill>
            </a:endParaRPr>
          </a:p>
          <a:p>
            <a:pPr lvl="3"/>
            <a:r>
              <a:rPr lang="ja-JP" altLang="en-US" dirty="0" smtClean="0">
                <a:solidFill>
                  <a:srgbClr val="FF0000"/>
                </a:solidFill>
              </a:rPr>
              <a:t>ラフ</a:t>
            </a:r>
            <a:r>
              <a:rPr lang="ja-JP" altLang="en-US" dirty="0">
                <a:solidFill>
                  <a:srgbClr val="FF0000"/>
                </a:solidFill>
              </a:rPr>
              <a:t>なアラインメントとして、まずはインプット側をゲートバルブの窓で見るほうが効率がいい。</a:t>
            </a:r>
            <a:endParaRPr lang="en-US" altLang="ja-JP" dirty="0" smtClean="0">
              <a:solidFill>
                <a:srgbClr val="FF0000"/>
              </a:solidFill>
            </a:endParaRPr>
          </a:p>
          <a:p>
            <a:r>
              <a:rPr lang="en-US" altLang="ja-JP" dirty="0" smtClean="0"/>
              <a:t>Moving of passageway (Uchiyama)</a:t>
            </a:r>
          </a:p>
          <a:p>
            <a:pPr lvl="1"/>
            <a:r>
              <a:rPr lang="en-US" altLang="ja-JP" dirty="0" smtClean="0"/>
              <a:t>Remove </a:t>
            </a:r>
            <a:r>
              <a:rPr lang="en-US" altLang="ja-JP" dirty="0"/>
              <a:t>the </a:t>
            </a:r>
            <a:r>
              <a:rPr lang="en-US" altLang="ja-JP" dirty="0" smtClean="0"/>
              <a:t>passageway for each chamber during the alignment work</a:t>
            </a:r>
          </a:p>
          <a:p>
            <a:pPr lvl="1"/>
            <a:r>
              <a:rPr lang="en-US" altLang="ja-JP" dirty="0" smtClean="0"/>
              <a:t>(During the no-passageway period workers should pass by the wall outside the clean booth.)</a:t>
            </a:r>
            <a:endParaRPr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15</a:t>
            </a:fld>
            <a:endParaRPr kumimoji="1" lang="ja-JP" altLang="en-US"/>
          </a:p>
        </p:txBody>
      </p:sp>
    </p:spTree>
    <p:extLst>
      <p:ext uri="{BB962C8B-B14F-4D97-AF65-F5344CB8AC3E}">
        <p14:creationId xmlns:p14="http://schemas.microsoft.com/office/powerpoint/2010/main" val="4203603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Position measurement</a:t>
            </a:r>
            <a:endParaRPr lang="en-US" altLang="ja-JP"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Measurement of beam spot in IXC/IYC with respect to chambers (Uchiyama)</a:t>
            </a:r>
          </a:p>
          <a:p>
            <a:pPr lvl="1"/>
            <a:r>
              <a:rPr lang="en-US" altLang="ja-JP" dirty="0" smtClean="0"/>
              <a:t>Accuracy: 1mm?</a:t>
            </a:r>
          </a:p>
          <a:p>
            <a:pPr lvl="1"/>
            <a:r>
              <a:rPr lang="en-US" altLang="ja-JP" dirty="0" smtClean="0"/>
              <a:t>Flange in the upper part may or may not be there.</a:t>
            </a:r>
          </a:p>
          <a:p>
            <a:pPr lvl="1"/>
            <a:r>
              <a:rPr lang="en-US" altLang="ja-JP" dirty="0"/>
              <a:t>Moving of </a:t>
            </a:r>
            <a:r>
              <a:rPr lang="en-US" altLang="ja-JP" dirty="0" smtClean="0"/>
              <a:t>passageway</a:t>
            </a:r>
            <a:endParaRPr lang="en-US" altLang="ja-JP" dirty="0"/>
          </a:p>
          <a:p>
            <a:pPr lvl="2"/>
            <a:r>
              <a:rPr lang="en-US" altLang="ja-JP" dirty="0"/>
              <a:t>Remove the passageway for each chamber during the alignment work</a:t>
            </a:r>
          </a:p>
          <a:p>
            <a:pPr lvl="2"/>
            <a:r>
              <a:rPr lang="en-US" altLang="ja-JP" dirty="0"/>
              <a:t>(During the no-passageway period workers should pass by the wall outside the clean booth</a:t>
            </a:r>
            <a:r>
              <a:rPr lang="en-US" altLang="ja-JP" dirty="0" smtClean="0"/>
              <a:t>.)</a:t>
            </a:r>
          </a:p>
          <a:p>
            <a:r>
              <a:rPr lang="en-US" altLang="ja-JP" dirty="0" smtClean="0"/>
              <a:t>Measurement of the relative position of BS/PR with respect to chambers (VIS)</a:t>
            </a:r>
          </a:p>
          <a:p>
            <a:pPr lvl="1"/>
            <a:r>
              <a:rPr lang="en-US" altLang="ja-JP" dirty="0" smtClean="0"/>
              <a:t>No beam condition is necessary.</a:t>
            </a:r>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16</a:t>
            </a:fld>
            <a:endParaRPr lang="ja-JP" altLang="en-US">
              <a:solidFill>
                <a:prstClr val="black">
                  <a:tint val="75000"/>
                </a:prstClr>
              </a:solidFill>
            </a:endParaRPr>
          </a:p>
        </p:txBody>
      </p:sp>
    </p:spTree>
    <p:extLst>
      <p:ext uri="{BB962C8B-B14F-4D97-AF65-F5344CB8AC3E}">
        <p14:creationId xmlns:p14="http://schemas.microsoft.com/office/powerpoint/2010/main" val="3392614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Vacuum check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solidFill>
                  <a:srgbClr val="FF0000"/>
                </a:solidFill>
              </a:rPr>
              <a:t>Probably difficult</a:t>
            </a: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17</a:t>
            </a:fld>
            <a:endParaRPr kumimoji="1" lang="ja-JP" altLang="en-US"/>
          </a:p>
        </p:txBody>
      </p:sp>
    </p:spTree>
    <p:extLst>
      <p:ext uri="{BB962C8B-B14F-4D97-AF65-F5344CB8AC3E}">
        <p14:creationId xmlns:p14="http://schemas.microsoft.com/office/powerpoint/2010/main" val="123941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Activities before stage 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solidFill>
                  <a:srgbClr val="FF0000"/>
                </a:solidFill>
              </a:rPr>
              <a:t>Anything?</a:t>
            </a: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18</a:t>
            </a:fld>
            <a:endParaRPr kumimoji="1" lang="ja-JP" altLang="en-US"/>
          </a:p>
        </p:txBody>
      </p:sp>
    </p:spTree>
    <p:extLst>
      <p:ext uri="{BB962C8B-B14F-4D97-AF65-F5344CB8AC3E}">
        <p14:creationId xmlns:p14="http://schemas.microsoft.com/office/powerpoint/2010/main" val="3896779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2</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a:t>Beam from BS to </a:t>
            </a:r>
            <a:r>
              <a:rPr lang="en-US" altLang="ja-JP" dirty="0" smtClean="0"/>
              <a:t>virtual positions of </a:t>
            </a:r>
            <a:r>
              <a:rPr lang="en-US" altLang="ja-JP" dirty="0" err="1"/>
              <a:t>ETMx</a:t>
            </a:r>
            <a:r>
              <a:rPr lang="en-US" altLang="ja-JP" dirty="0"/>
              <a:t>/ETMy finely aligned</a:t>
            </a:r>
          </a:p>
          <a:p>
            <a:pPr lvl="1"/>
            <a:r>
              <a:rPr lang="en-US" altLang="ja-JP" dirty="0" err="1" smtClean="0"/>
              <a:t>ETMy</a:t>
            </a:r>
            <a:r>
              <a:rPr lang="en-US" altLang="ja-JP" dirty="0" smtClean="0"/>
              <a:t> installed and integrated in the air at </a:t>
            </a:r>
            <a:r>
              <a:rPr lang="en-US" altLang="ja-JP" dirty="0"/>
              <a:t>room </a:t>
            </a:r>
            <a:r>
              <a:rPr lang="en-US" altLang="ja-JP" dirty="0" smtClean="0"/>
              <a:t>temperature</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19</a:t>
            </a:fld>
            <a:endParaRPr kumimoji="1" lang="ja-JP" altLang="en-US"/>
          </a:p>
        </p:txBody>
      </p:sp>
    </p:spTree>
    <p:extLst>
      <p:ext uri="{BB962C8B-B14F-4D97-AF65-F5344CB8AC3E}">
        <p14:creationId xmlns:p14="http://schemas.microsoft.com/office/powerpoint/2010/main" val="552070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Objectives and scope of c</a:t>
            </a:r>
            <a:r>
              <a:rPr kumimoji="1" lang="en-US" altLang="ja-JP" dirty="0" smtClean="0"/>
              <a:t>ommissioning</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According to the roadmap established by SEO, the commissioning team should execute the commissioning activities</a:t>
            </a:r>
            <a:r>
              <a:rPr lang="en-US" altLang="ja-JP" dirty="0" smtClean="0"/>
              <a:t>.</a:t>
            </a:r>
          </a:p>
          <a:p>
            <a:r>
              <a:rPr lang="en-US" altLang="ja-JP" dirty="0" smtClean="0"/>
              <a:t>The commissioning activities are to coordinate the various tasks of each subsystem whenever necessary to accomplish the successful operation of the  fully-equipped detector with the target sensitivity and duty factor.</a:t>
            </a:r>
          </a:p>
          <a:p>
            <a:r>
              <a:rPr lang="en-US" altLang="ja-JP" dirty="0" smtClean="0"/>
              <a:t>Independent installation/integration activities of each subsystem are not included in the scope of commissioning.</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a:t>
            </a:fld>
            <a:endParaRPr kumimoji="1" lang="ja-JP" altLang="en-US"/>
          </a:p>
        </p:txBody>
      </p:sp>
    </p:spTree>
    <p:extLst>
      <p:ext uri="{BB962C8B-B14F-4D97-AF65-F5344CB8AC3E}">
        <p14:creationId xmlns:p14="http://schemas.microsoft.com/office/powerpoint/2010/main" val="2209756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Activities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Alignment </a:t>
            </a:r>
            <a:r>
              <a:rPr lang="en-US" altLang="ja-JP" dirty="0"/>
              <a:t>of </a:t>
            </a:r>
            <a:r>
              <a:rPr lang="en-US" altLang="ja-JP" dirty="0" smtClean="0"/>
              <a:t>ETMy</a:t>
            </a:r>
          </a:p>
          <a:p>
            <a:pPr lvl="1"/>
            <a:r>
              <a:rPr lang="en-US" altLang="ja-JP" dirty="0" smtClean="0"/>
              <a:t>Align </a:t>
            </a:r>
            <a:r>
              <a:rPr lang="en-US" altLang="ja-JP" dirty="0" err="1" smtClean="0"/>
              <a:t>ETMy</a:t>
            </a:r>
            <a:r>
              <a:rPr lang="en-US" altLang="ja-JP" dirty="0" smtClean="0"/>
              <a:t> to IFI (MIF, DGS, VIS, CRY, IOO)</a:t>
            </a:r>
          </a:p>
          <a:p>
            <a:pPr lvl="1"/>
            <a:r>
              <a:rPr lang="en-US" altLang="ja-JP" dirty="0" smtClean="0"/>
              <a:t>Lead MI-REFL beam outside the chamber (MIF, IOO)</a:t>
            </a:r>
            <a:endParaRPr lang="en-US" altLang="ja-JP" dirty="0"/>
          </a:p>
          <a:p>
            <a:r>
              <a:rPr lang="en-US" altLang="ja-JP" dirty="0"/>
              <a:t>Installation and alignment of MI-REFL output </a:t>
            </a:r>
            <a:r>
              <a:rPr lang="en-US" altLang="ja-JP" dirty="0" smtClean="0"/>
              <a:t>optics</a:t>
            </a:r>
          </a:p>
          <a:p>
            <a:pPr lvl="1"/>
            <a:r>
              <a:rPr lang="en-US" altLang="ja-JP" dirty="0"/>
              <a:t>Install </a:t>
            </a:r>
            <a:r>
              <a:rPr lang="en-US" altLang="ja-JP" dirty="0" smtClean="0"/>
              <a:t>and align MI-REFL </a:t>
            </a:r>
            <a:r>
              <a:rPr lang="en-US" altLang="ja-JP" dirty="0"/>
              <a:t>output </a:t>
            </a:r>
            <a:r>
              <a:rPr lang="en-US" altLang="ja-JP" dirty="0" smtClean="0"/>
              <a:t>optics using the beam reflected by </a:t>
            </a:r>
            <a:r>
              <a:rPr lang="en-US" altLang="ja-JP" dirty="0" err="1" smtClean="0"/>
              <a:t>ETMy</a:t>
            </a:r>
            <a:r>
              <a:rPr lang="en-US" altLang="ja-JP" dirty="0" smtClean="0"/>
              <a:t> (MIF)</a:t>
            </a:r>
          </a:p>
          <a:p>
            <a:r>
              <a:rPr lang="en-US" altLang="ja-JP" dirty="0"/>
              <a:t>Bellows connection and evacuation of the </a:t>
            </a:r>
            <a:r>
              <a:rPr lang="en-US" altLang="ja-JP" dirty="0" smtClean="0"/>
              <a:t>EYC/EYA (CRY)</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20</a:t>
            </a:fld>
            <a:endParaRPr kumimoji="1" lang="ja-JP" altLang="en-US"/>
          </a:p>
        </p:txBody>
      </p:sp>
    </p:spTree>
    <p:extLst>
      <p:ext uri="{BB962C8B-B14F-4D97-AF65-F5344CB8AC3E}">
        <p14:creationId xmlns:p14="http://schemas.microsoft.com/office/powerpoint/2010/main" val="2710848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3</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aligned except </a:t>
            </a:r>
            <a:r>
              <a:rPr lang="en-US" altLang="ja-JP" dirty="0" err="1" smtClean="0"/>
              <a:t>ETMx</a:t>
            </a:r>
            <a:endParaRPr lang="en-US" altLang="ja-JP" dirty="0" smtClean="0"/>
          </a:p>
          <a:p>
            <a:pPr lvl="1"/>
            <a:r>
              <a:rPr lang="en-US" altLang="ja-JP" dirty="0" err="1" smtClean="0"/>
              <a:t>ETMx</a:t>
            </a:r>
            <a:r>
              <a:rPr lang="en-US" altLang="ja-JP" dirty="0" smtClean="0"/>
              <a:t> installed in the air at </a:t>
            </a:r>
            <a:r>
              <a:rPr lang="en-US" altLang="ja-JP" dirty="0"/>
              <a:t>room </a:t>
            </a:r>
            <a:r>
              <a:rPr lang="en-US" altLang="ja-JP" dirty="0" smtClean="0"/>
              <a:t>temperature</a:t>
            </a:r>
          </a:p>
          <a:p>
            <a:pPr lvl="1"/>
            <a:r>
              <a:rPr lang="en-US" altLang="ja-JP" dirty="0" smtClean="0"/>
              <a:t>EYC evacuated</a:t>
            </a:r>
          </a:p>
          <a:p>
            <a:pPr marL="457200" lvl="1" indent="0">
              <a:buNone/>
            </a:pP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21</a:t>
            </a:fld>
            <a:endParaRPr kumimoji="1" lang="ja-JP" altLang="en-US"/>
          </a:p>
        </p:txBody>
      </p:sp>
    </p:spTree>
    <p:extLst>
      <p:ext uri="{BB962C8B-B14F-4D97-AF65-F5344CB8AC3E}">
        <p14:creationId xmlns:p14="http://schemas.microsoft.com/office/powerpoint/2010/main" val="3920480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92500" lnSpcReduction="20000"/>
          </a:bodyPr>
          <a:lstStyle/>
          <a:p>
            <a:r>
              <a:rPr lang="en-US" altLang="ja-JP" dirty="0" smtClean="0"/>
              <a:t>RT </a:t>
            </a:r>
            <a:r>
              <a:rPr lang="en-US" altLang="ja-JP" dirty="0"/>
              <a:t>model for </a:t>
            </a:r>
            <a:r>
              <a:rPr lang="en-US" altLang="ja-JP" dirty="0" smtClean="0"/>
              <a:t>LSC and calibration (DGS, MIF, CAL)</a:t>
            </a:r>
          </a:p>
          <a:p>
            <a:r>
              <a:rPr lang="en-US" altLang="ja-JP" dirty="0" smtClean="0"/>
              <a:t>Global control between LSC and VIS models (DGS, MIF, VIS)</a:t>
            </a:r>
          </a:p>
          <a:p>
            <a:r>
              <a:rPr lang="en-US" altLang="ja-JP" dirty="0"/>
              <a:t>Alignment, locking, optimization, characterization of </a:t>
            </a:r>
            <a:r>
              <a:rPr lang="en-US" altLang="ja-JP" dirty="0" smtClean="0"/>
              <a:t>MI</a:t>
            </a:r>
          </a:p>
          <a:p>
            <a:pPr lvl="1"/>
            <a:r>
              <a:rPr lang="en-US" altLang="ja-JP" dirty="0" smtClean="0"/>
              <a:t>Align </a:t>
            </a:r>
            <a:r>
              <a:rPr lang="en-US" altLang="ja-JP" dirty="0" err="1" smtClean="0"/>
              <a:t>ETMy</a:t>
            </a:r>
            <a:r>
              <a:rPr lang="en-US" altLang="ja-JP" dirty="0" smtClean="0"/>
              <a:t> </a:t>
            </a:r>
            <a:r>
              <a:rPr lang="en-US" altLang="ja-JP" dirty="0"/>
              <a:t>to </a:t>
            </a:r>
            <a:r>
              <a:rPr lang="en-US" altLang="ja-JP" dirty="0" smtClean="0"/>
              <a:t>IFI (MIF, DGS, VIS, CRY, IOO)</a:t>
            </a:r>
          </a:p>
          <a:p>
            <a:pPr lvl="1"/>
            <a:r>
              <a:rPr lang="en-US" altLang="ja-JP" dirty="0" smtClean="0"/>
              <a:t>Make a fine alignment of MI (MIF)</a:t>
            </a:r>
            <a:endParaRPr lang="en-US" altLang="ja-JP" strike="sngStrike" dirty="0">
              <a:solidFill>
                <a:srgbClr val="FF0000"/>
              </a:solidFill>
            </a:endParaRPr>
          </a:p>
          <a:p>
            <a:pPr lvl="1"/>
            <a:r>
              <a:rPr lang="en-US" altLang="ja-JP" dirty="0" smtClean="0"/>
              <a:t>Lock MI (MIF)</a:t>
            </a:r>
          </a:p>
          <a:p>
            <a:pPr lvl="1"/>
            <a:r>
              <a:rPr lang="en-US" altLang="ja-JP" dirty="0" smtClean="0"/>
              <a:t>Optimize and characterize MI (MIF)</a:t>
            </a:r>
          </a:p>
          <a:p>
            <a:r>
              <a:rPr lang="en-US" altLang="ja-JP" dirty="0"/>
              <a:t>Installation and alignment of MI-AS output </a:t>
            </a:r>
            <a:r>
              <a:rPr lang="en-US" altLang="ja-JP" dirty="0" smtClean="0"/>
              <a:t>optics (MIF, VIS)</a:t>
            </a:r>
            <a:endParaRPr lang="en-US" altLang="ja-JP" dirty="0"/>
          </a:p>
          <a:p>
            <a:r>
              <a:rPr lang="en-US" altLang="ja-JP" dirty="0"/>
              <a:t>Cooling-down of </a:t>
            </a:r>
            <a:r>
              <a:rPr lang="en-US" altLang="ja-JP" dirty="0" err="1" smtClean="0"/>
              <a:t>ETMy</a:t>
            </a:r>
            <a:r>
              <a:rPr lang="en-US" altLang="ja-JP" dirty="0" smtClean="0"/>
              <a:t> (CRY)</a:t>
            </a:r>
          </a:p>
          <a:p>
            <a:pPr lvl="1"/>
            <a:r>
              <a:rPr lang="ja-JP" altLang="en-US" dirty="0" smtClean="0"/>
              <a:t>鏡角度の追跡　シフト？</a:t>
            </a:r>
            <a:endParaRPr lang="en-US" altLang="ja-JP" dirty="0" smtClean="0"/>
          </a:p>
          <a:p>
            <a:r>
              <a:rPr lang="en-US" altLang="ja-JP" dirty="0" smtClean="0"/>
              <a:t>Calibration (CAL)</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22</a:t>
            </a:fld>
            <a:endParaRPr lang="ja-JP" altLang="en-US">
              <a:solidFill>
                <a:prstClr val="black">
                  <a:tint val="75000"/>
                </a:prstClr>
              </a:solidFill>
            </a:endParaRPr>
          </a:p>
        </p:txBody>
      </p:sp>
    </p:spTree>
    <p:extLst>
      <p:ext uri="{BB962C8B-B14F-4D97-AF65-F5344CB8AC3E}">
        <p14:creationId xmlns:p14="http://schemas.microsoft.com/office/powerpoint/2010/main" val="73795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4</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locked</a:t>
            </a:r>
          </a:p>
          <a:p>
            <a:pPr lvl="1"/>
            <a:r>
              <a:rPr lang="en-US" altLang="ja-JP" dirty="0" err="1" smtClean="0"/>
              <a:t>ETMy</a:t>
            </a:r>
            <a:r>
              <a:rPr lang="en-US" altLang="ja-JP" dirty="0" smtClean="0"/>
              <a:t> cooled down</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23</a:t>
            </a:fld>
            <a:endParaRPr lang="ja-JP" altLang="en-US">
              <a:solidFill>
                <a:prstClr val="black">
                  <a:tint val="75000"/>
                </a:prstClr>
              </a:solidFill>
            </a:endParaRPr>
          </a:p>
        </p:txBody>
      </p:sp>
    </p:spTree>
    <p:extLst>
      <p:ext uri="{BB962C8B-B14F-4D97-AF65-F5344CB8AC3E}">
        <p14:creationId xmlns:p14="http://schemas.microsoft.com/office/powerpoint/2010/main" val="16611721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a:t>Bellows connection and evacuation of the EXC/EXA and cooling-down of </a:t>
            </a:r>
            <a:r>
              <a:rPr lang="en-US" altLang="ja-JP" dirty="0" err="1" smtClean="0"/>
              <a:t>ETMx</a:t>
            </a:r>
            <a:r>
              <a:rPr lang="en-US" altLang="ja-JP" dirty="0" smtClean="0"/>
              <a:t> (VAC, CRY)</a:t>
            </a:r>
            <a:endParaRPr lang="en-US" altLang="ja-JP" dirty="0"/>
          </a:p>
          <a:p>
            <a:r>
              <a:rPr lang="en-US" altLang="ja-JP" dirty="0"/>
              <a:t>Bellows connection and evacuation of the whole vacuum system in the center  </a:t>
            </a:r>
            <a:r>
              <a:rPr lang="en-US" altLang="ja-JP" dirty="0" smtClean="0"/>
              <a:t>area (VAC)</a:t>
            </a:r>
            <a:endParaRPr lang="en-US" altLang="ja-JP" dirty="0"/>
          </a:p>
          <a:p>
            <a:r>
              <a:rPr lang="en-US" altLang="ja-JP" dirty="0"/>
              <a:t>Re-alignment, re-locking, optimization, characterization of </a:t>
            </a:r>
            <a:r>
              <a:rPr lang="en-US" altLang="ja-JP" dirty="0" smtClean="0"/>
              <a:t>MI (MIF)</a:t>
            </a:r>
          </a:p>
          <a:p>
            <a:r>
              <a:rPr lang="en-US" altLang="ja-JP" dirty="0" smtClean="0"/>
              <a:t>Guardian scripts for PSL/IMC/MI (DGS, IOO, MIF)</a:t>
            </a:r>
          </a:p>
          <a:p>
            <a:r>
              <a:rPr lang="en-US" altLang="ja-JP" dirty="0" smtClean="0"/>
              <a:t>Data pipe line (DAS)</a:t>
            </a:r>
          </a:p>
          <a:p>
            <a:r>
              <a:rPr lang="en-US" altLang="ja-JP" dirty="0" smtClean="0"/>
              <a:t>Physical environment monitors (</a:t>
            </a:r>
            <a:r>
              <a:rPr lang="en-US" altLang="ja-JP" dirty="0" err="1" smtClean="0"/>
              <a:t>DetChar</a:t>
            </a:r>
            <a:r>
              <a:rPr lang="en-US" altLang="ja-JP" dirty="0" smtClean="0"/>
              <a:t>)</a:t>
            </a:r>
          </a:p>
          <a:p>
            <a:r>
              <a:rPr lang="en-US" altLang="ja-JP" dirty="0" smtClean="0"/>
              <a:t>Selection of monitoring signals (DGS)</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24</a:t>
            </a:fld>
            <a:endParaRPr lang="ja-JP" altLang="en-US">
              <a:solidFill>
                <a:prstClr val="black">
                  <a:tint val="75000"/>
                </a:prstClr>
              </a:solidFill>
            </a:endParaRPr>
          </a:p>
        </p:txBody>
      </p:sp>
    </p:spTree>
    <p:extLst>
      <p:ext uri="{BB962C8B-B14F-4D97-AF65-F5344CB8AC3E}">
        <p14:creationId xmlns:p14="http://schemas.microsoft.com/office/powerpoint/2010/main" val="1928708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final status</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whole vacuum chamber evacuated</a:t>
            </a:r>
          </a:p>
          <a:p>
            <a:r>
              <a:rPr lang="en-US" altLang="ja-JP" dirty="0" err="1"/>
              <a:t>ETMx</a:t>
            </a:r>
            <a:r>
              <a:rPr lang="en-US" altLang="ja-JP" dirty="0"/>
              <a:t>/</a:t>
            </a:r>
            <a:r>
              <a:rPr lang="en-US" altLang="ja-JP" dirty="0" err="1"/>
              <a:t>ETMy</a:t>
            </a:r>
            <a:r>
              <a:rPr lang="en-US" altLang="ja-JP" dirty="0"/>
              <a:t> cooled down</a:t>
            </a:r>
          </a:p>
          <a:p>
            <a:r>
              <a:rPr lang="en-US" altLang="ja-JP" dirty="0"/>
              <a:t>MIF re-aligned, locked, optimized</a:t>
            </a:r>
          </a:p>
          <a:p>
            <a:r>
              <a:rPr lang="en-US" altLang="ja-JP" dirty="0"/>
              <a:t>Automatic operation for MI</a:t>
            </a:r>
          </a:p>
          <a:p>
            <a:r>
              <a:rPr lang="en-US" altLang="ja-JP" dirty="0" err="1"/>
              <a:t>Detchar</a:t>
            </a:r>
            <a:r>
              <a:rPr lang="en-US" altLang="ja-JP" dirty="0"/>
              <a:t> system</a:t>
            </a:r>
          </a:p>
          <a:p>
            <a:r>
              <a:rPr lang="en-US" altLang="ja-JP" dirty="0"/>
              <a:t>Various signals integrated into data acquisition system</a:t>
            </a:r>
          </a:p>
          <a:p>
            <a:r>
              <a:rPr lang="en-US" altLang="ja-JP" dirty="0"/>
              <a:t>Various signals monitored at control room</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25</a:t>
            </a:fld>
            <a:endParaRPr kumimoji="1" lang="ja-JP" altLang="en-US"/>
          </a:p>
        </p:txBody>
      </p:sp>
    </p:spTree>
    <p:extLst>
      <p:ext uri="{BB962C8B-B14F-4D97-AF65-F5344CB8AC3E}">
        <p14:creationId xmlns:p14="http://schemas.microsoft.com/office/powerpoint/2010/main" val="2306800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Laser hazard area</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The laser hazard area should be set for the minimum area not to disturb necessary installation/integration work.</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26</a:t>
            </a:fld>
            <a:endParaRPr kumimoji="1" lang="ja-JP" altLang="en-US"/>
          </a:p>
        </p:txBody>
      </p:sp>
    </p:spTree>
    <p:extLst>
      <p:ext uri="{BB962C8B-B14F-4D97-AF65-F5344CB8AC3E}">
        <p14:creationId xmlns:p14="http://schemas.microsoft.com/office/powerpoint/2010/main" val="1013759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3893"/>
            <a:ext cx="7886700" cy="1158875"/>
          </a:xfrm>
        </p:spPr>
        <p:txBody>
          <a:bodyPr>
            <a:normAutofit fontScale="90000"/>
          </a:bodyPr>
          <a:lstStyle/>
          <a:p>
            <a:r>
              <a:rPr lang="en-US" altLang="ja-JP" dirty="0" smtClean="0"/>
              <a:t>Organization of commissioning team</a:t>
            </a:r>
            <a:endParaRPr kumimoji="1" lang="ja-JP" altLang="en-US" dirty="0"/>
          </a:p>
        </p:txBody>
      </p:sp>
      <p:sp>
        <p:nvSpPr>
          <p:cNvPr id="3" name="コンテンツ プレースホルダー 2"/>
          <p:cNvSpPr>
            <a:spLocks noGrp="1"/>
          </p:cNvSpPr>
          <p:nvPr>
            <p:ph idx="1"/>
          </p:nvPr>
        </p:nvSpPr>
        <p:spPr>
          <a:xfrm>
            <a:off x="628650" y="1383958"/>
            <a:ext cx="7886700" cy="5193487"/>
          </a:xfrm>
        </p:spPr>
        <p:txBody>
          <a:bodyPr>
            <a:normAutofit/>
          </a:bodyPr>
          <a:lstStyle/>
          <a:p>
            <a:r>
              <a:rPr lang="en-US" altLang="ja-JP" dirty="0" smtClean="0"/>
              <a:t>Organization</a:t>
            </a:r>
          </a:p>
          <a:p>
            <a:pPr lvl="1"/>
            <a:r>
              <a:rPr lang="en-US" altLang="ja-JP" dirty="0" smtClean="0"/>
              <a:t>Leader: Kawamura</a:t>
            </a:r>
          </a:p>
          <a:p>
            <a:pPr lvl="1"/>
            <a:r>
              <a:rPr lang="en-US" altLang="ja-JP" dirty="0" smtClean="0"/>
              <a:t>Sub-leader: </a:t>
            </a:r>
            <a:r>
              <a:rPr lang="en-US" altLang="ja-JP" dirty="0" err="1" smtClean="0"/>
              <a:t>Miyakawa</a:t>
            </a:r>
            <a:endParaRPr lang="en-US" altLang="ja-JP" dirty="0" smtClean="0"/>
          </a:p>
          <a:p>
            <a:r>
              <a:rPr lang="en-US" altLang="ja-JP" dirty="0" smtClean="0"/>
              <a:t>With the help of</a:t>
            </a:r>
          </a:p>
          <a:p>
            <a:pPr lvl="1"/>
            <a:r>
              <a:rPr lang="en-US" altLang="ja-JP" dirty="0" smtClean="0"/>
              <a:t>Scheduler</a:t>
            </a:r>
            <a:r>
              <a:rPr lang="en-US" altLang="ja-JP" dirty="0"/>
              <a:t>: Uchiyama</a:t>
            </a:r>
          </a:p>
          <a:p>
            <a:pPr lvl="1"/>
            <a:r>
              <a:rPr lang="en-US" altLang="ja-JP" dirty="0"/>
              <a:t>MIF </a:t>
            </a:r>
            <a:r>
              <a:rPr lang="en-US" altLang="ja-JP" dirty="0" smtClean="0"/>
              <a:t>chief: </a:t>
            </a:r>
            <a:r>
              <a:rPr lang="en-US" altLang="ja-JP" dirty="0" err="1" smtClean="0"/>
              <a:t>Michimura</a:t>
            </a:r>
            <a:endParaRPr lang="en-US" altLang="ja-JP" dirty="0" smtClean="0"/>
          </a:p>
          <a:p>
            <a:pPr lvl="1"/>
            <a:r>
              <a:rPr lang="en-US" altLang="ja-JP" dirty="0" smtClean="0"/>
              <a:t>Each subsystem chief/</a:t>
            </a:r>
            <a:r>
              <a:rPr lang="en-US" altLang="ja-JP" dirty="0" err="1" smtClean="0"/>
              <a:t>subchief</a:t>
            </a:r>
            <a:endParaRPr lang="en-US" altLang="ja-JP" dirty="0" smtClean="0"/>
          </a:p>
          <a:p>
            <a:r>
              <a:rPr lang="en-US" altLang="ja-JP" dirty="0" smtClean="0"/>
              <a:t>The </a:t>
            </a:r>
            <a:r>
              <a:rPr lang="en-US" altLang="ja-JP" dirty="0"/>
              <a:t>commissioning team </a:t>
            </a:r>
            <a:r>
              <a:rPr lang="en-US" altLang="ja-JP" dirty="0" smtClean="0"/>
              <a:t>is a subset of SEO.</a:t>
            </a:r>
          </a:p>
          <a:p>
            <a:endParaRPr lang="en-US" altLang="ja-JP" dirty="0"/>
          </a:p>
          <a:p>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27</a:t>
            </a:fld>
            <a:endParaRPr lang="ja-JP" altLang="en-US" dirty="0">
              <a:solidFill>
                <a:prstClr val="black">
                  <a:tint val="75000"/>
                </a:prstClr>
              </a:solidFill>
            </a:endParaRPr>
          </a:p>
        </p:txBody>
      </p:sp>
    </p:spTree>
    <p:extLst>
      <p:ext uri="{BB962C8B-B14F-4D97-AF65-F5344CB8AC3E}">
        <p14:creationId xmlns:p14="http://schemas.microsoft.com/office/powerpoint/2010/main" val="1511963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Role of commissioning team</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a:t>The team establishes the detailed schedule following the overall schedule established by </a:t>
            </a:r>
            <a:r>
              <a:rPr lang="en-US" altLang="ja-JP" dirty="0" smtClean="0"/>
              <a:t>SEO and scheduler.</a:t>
            </a:r>
            <a:endParaRPr lang="en-US" altLang="ja-JP" dirty="0"/>
          </a:p>
          <a:p>
            <a:r>
              <a:rPr lang="en-US" altLang="ja-JP" dirty="0"/>
              <a:t>The team coordinates work of each subsystem to follow the </a:t>
            </a:r>
            <a:r>
              <a:rPr lang="en-US" altLang="ja-JP" dirty="0" smtClean="0"/>
              <a:t>detailed schedule.</a:t>
            </a:r>
          </a:p>
          <a:p>
            <a:r>
              <a:rPr lang="en-US" altLang="ja-JP" dirty="0" smtClean="0">
                <a:solidFill>
                  <a:srgbClr val="FF0000"/>
                </a:solidFill>
              </a:rPr>
              <a:t>At least one </a:t>
            </a:r>
            <a:r>
              <a:rPr lang="en-US" altLang="ja-JP" dirty="0">
                <a:solidFill>
                  <a:srgbClr val="FF0000"/>
                </a:solidFill>
              </a:rPr>
              <a:t>of the </a:t>
            </a:r>
            <a:r>
              <a:rPr lang="en-US" altLang="ja-JP" dirty="0" smtClean="0">
                <a:solidFill>
                  <a:srgbClr val="FF0000"/>
                </a:solidFill>
              </a:rPr>
              <a:t>team members stays </a:t>
            </a:r>
            <a:r>
              <a:rPr lang="en-US" altLang="ja-JP" dirty="0">
                <a:solidFill>
                  <a:srgbClr val="FF0000"/>
                </a:solidFill>
              </a:rPr>
              <a:t>at the </a:t>
            </a:r>
            <a:r>
              <a:rPr lang="en-US" altLang="ja-JP" dirty="0" smtClean="0">
                <a:solidFill>
                  <a:srgbClr val="FF0000"/>
                </a:solidFill>
              </a:rPr>
              <a:t>site (inside the tunnel or at the data acquisition building) everyday during the commissioning period.</a:t>
            </a:r>
            <a:endParaRPr lang="en-US" altLang="ja-JP" dirty="0">
              <a:solidFill>
                <a:srgbClr val="FF0000"/>
              </a:solidFill>
            </a:endParaRPr>
          </a:p>
          <a:p>
            <a:r>
              <a:rPr lang="en-US" altLang="ja-JP" dirty="0"/>
              <a:t>When a possible delay of the schedule is anticipated, the team tries to manipulate the order of daily work, etc. to meet the schedule if possible. If not, the team reports to the SEO and asks for the remedy.</a:t>
            </a:r>
          </a:p>
          <a:p>
            <a:r>
              <a:rPr lang="en-US" altLang="ja-JP" dirty="0"/>
              <a:t>The MIF chief helps the team by suggesting the optimized procedure of the commissioning task from the standpoint of the interferometer operation.</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28</a:t>
            </a:fld>
            <a:endParaRPr kumimoji="1" lang="ja-JP" altLang="en-US"/>
          </a:p>
        </p:txBody>
      </p:sp>
    </p:spTree>
    <p:extLst>
      <p:ext uri="{BB962C8B-B14F-4D97-AF65-F5344CB8AC3E}">
        <p14:creationId xmlns:p14="http://schemas.microsoft.com/office/powerpoint/2010/main" val="3780050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en-US" altLang="ja-JP" dirty="0" smtClean="0"/>
              <a:t>The commissioning leader </a:t>
            </a:r>
            <a:r>
              <a:rPr lang="en-US" altLang="ja-JP" dirty="0"/>
              <a:t>runs a </a:t>
            </a:r>
            <a:r>
              <a:rPr lang="en-US" altLang="ja-JP" dirty="0" smtClean="0"/>
              <a:t>weekly remotely-accessible meeting with the help of sub-leaders </a:t>
            </a:r>
            <a:r>
              <a:rPr lang="en-US" altLang="ja-JP" dirty="0" smtClean="0">
                <a:solidFill>
                  <a:srgbClr val="FF0000"/>
                </a:solidFill>
              </a:rPr>
              <a:t>between 11:00 and 12:00 on Tuesday after </a:t>
            </a:r>
            <a:r>
              <a:rPr lang="en-US" altLang="ja-JP" dirty="0">
                <a:solidFill>
                  <a:srgbClr val="FF0000"/>
                </a:solidFill>
              </a:rPr>
              <a:t>the “</a:t>
            </a:r>
            <a:r>
              <a:rPr lang="en-US" altLang="ja-JP" dirty="0" err="1">
                <a:solidFill>
                  <a:srgbClr val="FF0000"/>
                </a:solidFill>
              </a:rPr>
              <a:t>Kotei-kaigi</a:t>
            </a:r>
            <a:r>
              <a:rPr lang="en-US" altLang="ja-JP" dirty="0">
                <a:solidFill>
                  <a:srgbClr val="FF0000"/>
                </a:solidFill>
              </a:rPr>
              <a:t>” </a:t>
            </a:r>
            <a:r>
              <a:rPr lang="en-US" altLang="ja-JP" dirty="0"/>
              <a:t>to discuss activities on the previous week and on the coming </a:t>
            </a:r>
            <a:r>
              <a:rPr lang="en-US" altLang="ja-JP" dirty="0" smtClean="0"/>
              <a:t>weeks.</a:t>
            </a:r>
          </a:p>
          <a:p>
            <a:pPr lvl="1"/>
            <a:r>
              <a:rPr lang="en-US" altLang="ja-JP" dirty="0" smtClean="0"/>
              <a:t>The team encourages </a:t>
            </a:r>
            <a:r>
              <a:rPr lang="en-US" altLang="ja-JP" dirty="0"/>
              <a:t>people off site to attend the </a:t>
            </a:r>
            <a:r>
              <a:rPr lang="en-US" altLang="ja-JP" dirty="0" smtClean="0"/>
              <a:t>weekly meeting remotely to provide </a:t>
            </a:r>
            <a:r>
              <a:rPr lang="en-US" altLang="ja-JP" dirty="0"/>
              <a:t>their </a:t>
            </a:r>
            <a:r>
              <a:rPr lang="en-US" altLang="ja-JP" dirty="0" smtClean="0"/>
              <a:t>inputs.</a:t>
            </a:r>
          </a:p>
          <a:p>
            <a:pPr lvl="1"/>
            <a:r>
              <a:rPr lang="en-US" altLang="ja-JP" dirty="0" smtClean="0">
                <a:solidFill>
                  <a:srgbClr val="FF0000"/>
                </a:solidFill>
              </a:rPr>
              <a:t>Japanese is used for a while.</a:t>
            </a:r>
          </a:p>
          <a:p>
            <a:pPr lvl="1"/>
            <a:r>
              <a:rPr lang="en-US" altLang="ja-JP" dirty="0" smtClean="0">
                <a:solidFill>
                  <a:srgbClr val="FF0000"/>
                </a:solidFill>
              </a:rPr>
              <a:t>Wiki is prepared.</a:t>
            </a:r>
          </a:p>
          <a:p>
            <a:pPr lvl="1"/>
            <a:r>
              <a:rPr lang="en-US" altLang="ja-JP" dirty="0" smtClean="0">
                <a:solidFill>
                  <a:srgbClr val="FF0000"/>
                </a:solidFill>
              </a:rPr>
              <a:t>The document is uploaded to </a:t>
            </a:r>
            <a:r>
              <a:rPr lang="en-US" altLang="ja-JP" dirty="0" err="1" smtClean="0">
                <a:solidFill>
                  <a:srgbClr val="FF0000"/>
                </a:solidFill>
              </a:rPr>
              <a:t>JGWDoc</a:t>
            </a:r>
            <a:r>
              <a:rPr lang="en-US" altLang="ja-JP" dirty="0" smtClean="0">
                <a:solidFill>
                  <a:srgbClr val="FF0000"/>
                </a:solidFill>
              </a:rPr>
              <a:t>.</a:t>
            </a:r>
          </a:p>
          <a:p>
            <a:pPr lvl="1"/>
            <a:r>
              <a:rPr lang="en-US" altLang="ja-JP" dirty="0" smtClean="0">
                <a:solidFill>
                  <a:srgbClr val="FF0000"/>
                </a:solidFill>
              </a:rPr>
              <a:t>The mailing list is being created. (at some point the list will be reset.)</a:t>
            </a:r>
            <a:endParaRPr lang="en-US" altLang="ja-JP" dirty="0">
              <a:solidFill>
                <a:srgbClr val="FF0000"/>
              </a:solidFill>
            </a:endParaRPr>
          </a:p>
          <a:p>
            <a:r>
              <a:rPr lang="en-US" altLang="ja-JP" dirty="0"/>
              <a:t>The </a:t>
            </a:r>
            <a:r>
              <a:rPr lang="en-US" altLang="ja-JP" dirty="0" smtClean="0"/>
              <a:t>leader </a:t>
            </a:r>
            <a:r>
              <a:rPr lang="en-US" altLang="ja-JP" dirty="0"/>
              <a:t>runs a daily </a:t>
            </a:r>
            <a:r>
              <a:rPr lang="en-US" altLang="ja-JP" dirty="0" smtClean="0"/>
              <a:t>remotely-accessible meeting </a:t>
            </a:r>
            <a:r>
              <a:rPr lang="en-US" altLang="ja-JP" dirty="0">
                <a:solidFill>
                  <a:srgbClr val="FF0000"/>
                </a:solidFill>
              </a:rPr>
              <a:t>between 9:00 and </a:t>
            </a:r>
            <a:r>
              <a:rPr lang="en-US" altLang="ja-JP" dirty="0" smtClean="0">
                <a:solidFill>
                  <a:srgbClr val="FF0000"/>
                </a:solidFill>
              </a:rPr>
              <a:t>9:10 at the beginning of </a:t>
            </a:r>
            <a:r>
              <a:rPr lang="en-US" altLang="ja-JP" dirty="0">
                <a:solidFill>
                  <a:srgbClr val="FF0000"/>
                </a:solidFill>
              </a:rPr>
              <a:t>the “Chorei” </a:t>
            </a:r>
            <a:r>
              <a:rPr lang="en-US" altLang="ja-JP" dirty="0"/>
              <a:t>to discuss activities on the previous day and on the day </a:t>
            </a:r>
            <a:r>
              <a:rPr lang="en-US" altLang="ja-JP" dirty="0" smtClean="0"/>
              <a:t>.</a:t>
            </a:r>
          </a:p>
          <a:p>
            <a:pPr lvl="1"/>
            <a:r>
              <a:rPr lang="en-US" altLang="ja-JP" dirty="0"/>
              <a:t>The team encourages people off site to attend the </a:t>
            </a:r>
            <a:r>
              <a:rPr lang="en-US" altLang="ja-JP" dirty="0" smtClean="0"/>
              <a:t>daily </a:t>
            </a:r>
            <a:r>
              <a:rPr lang="en-US" altLang="ja-JP" dirty="0"/>
              <a:t>meeting remotely to </a:t>
            </a:r>
            <a:r>
              <a:rPr lang="en-US" altLang="ja-JP" dirty="0" smtClean="0"/>
              <a:t>provide </a:t>
            </a:r>
            <a:r>
              <a:rPr lang="en-US" altLang="ja-JP" dirty="0"/>
              <a:t>their inputs</a:t>
            </a:r>
            <a:r>
              <a:rPr lang="en-US" altLang="ja-JP" dirty="0" smtClean="0"/>
              <a:t>.</a:t>
            </a:r>
          </a:p>
          <a:p>
            <a:pPr lvl="1"/>
            <a:r>
              <a:rPr lang="en-US" altLang="ja-JP" dirty="0" err="1" smtClean="0">
                <a:solidFill>
                  <a:srgbClr val="FF0000"/>
                </a:solidFill>
              </a:rPr>
              <a:t>eZuce</a:t>
            </a:r>
            <a:r>
              <a:rPr lang="en-US" altLang="ja-JP" dirty="0" smtClean="0">
                <a:solidFill>
                  <a:srgbClr val="FF0000"/>
                </a:solidFill>
              </a:rPr>
              <a:t> is used.</a:t>
            </a:r>
          </a:p>
          <a:p>
            <a:pPr lvl="1"/>
            <a:r>
              <a:rPr lang="en-US" altLang="ja-JP" dirty="0">
                <a:solidFill>
                  <a:srgbClr val="FF0000"/>
                </a:solidFill>
              </a:rPr>
              <a:t>Japanese is used for a while</a:t>
            </a:r>
            <a:r>
              <a:rPr lang="en-US" altLang="ja-JP" dirty="0" smtClean="0">
                <a:solidFill>
                  <a:srgbClr val="FF0000"/>
                </a:solidFill>
              </a:rPr>
              <a:t>.</a:t>
            </a:r>
          </a:p>
          <a:p>
            <a:pPr lvl="1"/>
            <a:r>
              <a:rPr lang="en-US" altLang="ja-JP" dirty="0" smtClean="0">
                <a:solidFill>
                  <a:srgbClr val="FF0000"/>
                </a:solidFill>
              </a:rPr>
              <a:t>Wiki is prepared.</a:t>
            </a:r>
          </a:p>
          <a:p>
            <a:pPr lvl="1"/>
            <a:r>
              <a:rPr lang="en-US" altLang="ja-JP" dirty="0" smtClean="0">
                <a:solidFill>
                  <a:srgbClr val="FF0000"/>
                </a:solidFill>
              </a:rPr>
              <a:t>If we find an issue, we discuss it after the </a:t>
            </a:r>
            <a:r>
              <a:rPr lang="en-US" altLang="ja-JP" dirty="0" err="1" smtClean="0">
                <a:solidFill>
                  <a:srgbClr val="FF0000"/>
                </a:solidFill>
              </a:rPr>
              <a:t>Chorei</a:t>
            </a:r>
            <a:r>
              <a:rPr lang="en-US" altLang="ja-JP" dirty="0" smtClean="0">
                <a:solidFill>
                  <a:srgbClr val="FF0000"/>
                </a:solidFill>
              </a:rPr>
              <a:t> or so.</a:t>
            </a:r>
            <a:endParaRPr lang="en-US"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29</a:t>
            </a:fld>
            <a:endParaRPr kumimoji="1" lang="ja-JP" altLang="en-US"/>
          </a:p>
        </p:txBody>
      </p:sp>
    </p:spTree>
    <p:extLst>
      <p:ext uri="{BB962C8B-B14F-4D97-AF65-F5344CB8AC3E}">
        <p14:creationId xmlns:p14="http://schemas.microsoft.com/office/powerpoint/2010/main" val="589325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Goal</a:t>
            </a:r>
            <a:r>
              <a:rPr kumimoji="1" lang="en-US" altLang="ja-JP" dirty="0" smtClean="0"/>
              <a:t> for </a:t>
            </a:r>
            <a:r>
              <a:rPr lang="en-US" altLang="ja-JP" dirty="0" smtClean="0"/>
              <a:t>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Strict requirement: operation </a:t>
            </a:r>
            <a:r>
              <a:rPr lang="en-US" altLang="ja-JP" dirty="0"/>
              <a:t>of the </a:t>
            </a:r>
            <a:r>
              <a:rPr lang="en-US" altLang="ja-JP" dirty="0" smtClean="0"/>
              <a:t>cryogenic 3km Michelson </a:t>
            </a:r>
            <a:r>
              <a:rPr lang="en-US" altLang="ja-JP" dirty="0"/>
              <a:t>interferometer by Mar. </a:t>
            </a:r>
            <a:r>
              <a:rPr lang="en-US" altLang="ja-JP" dirty="0" smtClean="0"/>
              <a:t>30, 2018</a:t>
            </a:r>
          </a:p>
          <a:p>
            <a:pPr lvl="1"/>
            <a:r>
              <a:rPr lang="en-US" altLang="ja-JP" dirty="0" smtClean="0"/>
              <a:t>Mar. 31 reserved for a test run</a:t>
            </a:r>
          </a:p>
          <a:p>
            <a:r>
              <a:rPr lang="en-US" altLang="ja-JP" dirty="0" smtClean="0"/>
              <a:t>However, we should complete the phase 1 operation as soon as possible. </a:t>
            </a:r>
            <a:endParaRPr lang="en-US" altLang="ja-JP" strike="dblStrike" dirty="0" smtClean="0"/>
          </a:p>
          <a:p>
            <a:pPr marL="0" indent="0">
              <a:buNone/>
            </a:pP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a:t>
            </a:fld>
            <a:endParaRPr kumimoji="1" lang="ja-JP" altLang="en-US"/>
          </a:p>
        </p:txBody>
      </p:sp>
    </p:spTree>
    <p:extLst>
      <p:ext uri="{BB962C8B-B14F-4D97-AF65-F5344CB8AC3E}">
        <p14:creationId xmlns:p14="http://schemas.microsoft.com/office/powerpoint/2010/main" val="1213677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Remote operation</a:t>
            </a:r>
            <a:br>
              <a:rPr kumimoji="1" lang="en-US" altLang="ja-JP" dirty="0" smtClean="0"/>
            </a:br>
            <a:r>
              <a:rPr kumimoji="1" lang="en-US" altLang="ja-JP" dirty="0" smtClean="0"/>
              <a:t>(under discussion)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In principle the remote operation from anywhere other than Kamioka (KAGRA site and control room) is prohibited</a:t>
            </a:r>
            <a:r>
              <a:rPr lang="en-US" altLang="ja-JP" dirty="0" smtClean="0"/>
              <a:t>.</a:t>
            </a:r>
            <a:endParaRPr kumimoji="1" lang="en-US" altLang="ja-JP" dirty="0" smtClean="0"/>
          </a:p>
          <a:p>
            <a:r>
              <a:rPr lang="en-US" altLang="ja-JP" dirty="0" smtClean="0"/>
              <a:t>If absolutely necessary, remote operation is possible under the following conditions:</a:t>
            </a:r>
          </a:p>
          <a:p>
            <a:pPr lvl="1"/>
            <a:r>
              <a:rPr lang="en-US" altLang="ja-JP" dirty="0" smtClean="0"/>
              <a:t>The remote operation should be approved by the </a:t>
            </a:r>
            <a:r>
              <a:rPr lang="en-US" altLang="ja-JP" dirty="0"/>
              <a:t>commissioning team </a:t>
            </a:r>
            <a:r>
              <a:rPr lang="en-US" altLang="ja-JP" dirty="0" smtClean="0"/>
              <a:t>in advance.</a:t>
            </a:r>
            <a:endParaRPr lang="ja-JP" altLang="en-US" dirty="0"/>
          </a:p>
          <a:p>
            <a:pPr lvl="1"/>
            <a:r>
              <a:rPr lang="en-US" altLang="ja-JP" dirty="0" smtClean="0"/>
              <a:t>The </a:t>
            </a:r>
            <a:r>
              <a:rPr lang="en-US" altLang="ja-JP" dirty="0"/>
              <a:t>corresponding researcher </a:t>
            </a:r>
            <a:r>
              <a:rPr lang="en-US" altLang="ja-JP" dirty="0" smtClean="0"/>
              <a:t>should be </a:t>
            </a:r>
            <a:r>
              <a:rPr lang="en-US" altLang="ja-JP" dirty="0"/>
              <a:t>present at Kamioka.</a:t>
            </a:r>
          </a:p>
          <a:p>
            <a:pPr lvl="1"/>
            <a:r>
              <a:rPr lang="en-US" altLang="ja-JP" dirty="0" smtClean="0"/>
              <a:t>The remote operation should be mentioned in the daily meeting in </a:t>
            </a:r>
            <a:r>
              <a:rPr lang="en-US" altLang="ja-JP" dirty="0" err="1" smtClean="0"/>
              <a:t>Chorei</a:t>
            </a:r>
            <a:r>
              <a:rPr lang="en-US" altLang="ja-JP" dirty="0" smtClean="0"/>
              <a:t>.</a:t>
            </a:r>
          </a:p>
          <a:p>
            <a:r>
              <a:rPr lang="en-US" altLang="ja-JP" dirty="0" smtClean="0"/>
              <a:t>The remote viewing is OK.</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30</a:t>
            </a:fld>
            <a:endParaRPr kumimoji="1" lang="ja-JP" altLang="en-US"/>
          </a:p>
        </p:txBody>
      </p:sp>
    </p:spTree>
    <p:extLst>
      <p:ext uri="{BB962C8B-B14F-4D97-AF65-F5344CB8AC3E}">
        <p14:creationId xmlns:p14="http://schemas.microsoft.com/office/powerpoint/2010/main" val="24125706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TBD</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We will talk with each subsystem group to optimize the detailed schedule.</a:t>
            </a:r>
          </a:p>
          <a:p>
            <a:pPr lvl="1"/>
            <a:r>
              <a:rPr lang="en-US" altLang="ja-JP" dirty="0" smtClean="0"/>
              <a:t>When should the GIF data be implemented in the digital system.</a:t>
            </a:r>
            <a:endParaRPr kumimoji="1" lang="en-US" altLang="ja-JP" dirty="0" smtClean="0"/>
          </a:p>
          <a:p>
            <a:pPr lvl="1"/>
            <a:r>
              <a:rPr lang="en-US" altLang="ja-JP" dirty="0" smtClean="0"/>
              <a:t>What kind of evaluation and measurement should be done at each stage?</a:t>
            </a:r>
          </a:p>
          <a:p>
            <a:pPr lvl="1"/>
            <a:r>
              <a:rPr lang="en-US" altLang="ja-JP" dirty="0" smtClean="0"/>
              <a:t>When should the bellows in the central area be connected. When should the whole vacuum system in the center area be evacuated? Before or after the first half of the test run?</a:t>
            </a:r>
            <a:endParaRPr lang="en-US" altLang="ja-JP" dirty="0"/>
          </a:p>
          <a:p>
            <a:r>
              <a:rPr lang="en-US" altLang="ja-JP" dirty="0" smtClean="0"/>
              <a:t>How long should the test run last?</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31</a:t>
            </a:fld>
            <a:endParaRPr kumimoji="1" lang="ja-JP" altLang="en-US"/>
          </a:p>
        </p:txBody>
      </p:sp>
    </p:spTree>
    <p:extLst>
      <p:ext uri="{BB962C8B-B14F-4D97-AF65-F5344CB8AC3E}">
        <p14:creationId xmlns:p14="http://schemas.microsoft.com/office/powerpoint/2010/main" val="2805004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Stages in 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85000" lnSpcReduction="10000"/>
          </a:bodyPr>
          <a:lstStyle/>
          <a:p>
            <a:pPr marL="0" lvl="0" indent="0">
              <a:buNone/>
            </a:pPr>
            <a:r>
              <a:rPr lang="en-US" altLang="ja-JP" dirty="0">
                <a:solidFill>
                  <a:prstClr val="black"/>
                </a:solidFill>
              </a:rPr>
              <a:t>There are four stages in Phase 1:</a:t>
            </a:r>
          </a:p>
          <a:p>
            <a:pPr lvl="0"/>
            <a:r>
              <a:rPr lang="en-US" altLang="ja-JP" dirty="0">
                <a:solidFill>
                  <a:prstClr val="black"/>
                </a:solidFill>
              </a:rPr>
              <a:t>Stage 1 </a:t>
            </a:r>
            <a:r>
              <a:rPr lang="en-US" altLang="ja-JP" dirty="0" smtClean="0">
                <a:solidFill>
                  <a:prstClr val="black"/>
                </a:solidFill>
              </a:rPr>
              <a:t>(Oct. 2 </a:t>
            </a:r>
            <a:r>
              <a:rPr lang="en-US" altLang="ja-JP" dirty="0">
                <a:solidFill>
                  <a:prstClr val="black"/>
                </a:solidFill>
              </a:rPr>
              <a:t>- End of Oct.)</a:t>
            </a:r>
          </a:p>
          <a:p>
            <a:pPr lvl="1"/>
            <a:r>
              <a:rPr lang="en-US" altLang="ja-JP" dirty="0">
                <a:solidFill>
                  <a:prstClr val="black"/>
                </a:solidFill>
              </a:rPr>
              <a:t>Alignment up to BS (inclusive)</a:t>
            </a:r>
          </a:p>
          <a:p>
            <a:pPr lvl="0"/>
            <a:r>
              <a:rPr lang="en-US" altLang="ja-JP" dirty="0">
                <a:solidFill>
                  <a:prstClr val="black"/>
                </a:solidFill>
              </a:rPr>
              <a:t>Stage 2 </a:t>
            </a:r>
            <a:r>
              <a:rPr lang="en-US" altLang="ja-JP" dirty="0" smtClean="0">
                <a:solidFill>
                  <a:prstClr val="black"/>
                </a:solidFill>
              </a:rPr>
              <a:t>(Dec.)</a:t>
            </a:r>
            <a:endParaRPr lang="en-US" altLang="ja-JP" dirty="0">
              <a:solidFill>
                <a:prstClr val="black"/>
              </a:solidFill>
            </a:endParaRPr>
          </a:p>
          <a:p>
            <a:pPr lvl="1"/>
            <a:r>
              <a:rPr lang="en-US" altLang="ja-JP" dirty="0">
                <a:solidFill>
                  <a:prstClr val="black"/>
                </a:solidFill>
              </a:rPr>
              <a:t>Alignment of </a:t>
            </a:r>
            <a:r>
              <a:rPr lang="en-US" altLang="ja-JP" dirty="0" err="1">
                <a:solidFill>
                  <a:prstClr val="black"/>
                </a:solidFill>
              </a:rPr>
              <a:t>ETMy</a:t>
            </a:r>
            <a:endParaRPr lang="en-US" altLang="ja-JP" dirty="0">
              <a:solidFill>
                <a:prstClr val="black"/>
              </a:solidFill>
            </a:endParaRPr>
          </a:p>
          <a:p>
            <a:pPr lvl="0"/>
            <a:r>
              <a:rPr lang="en-US" altLang="ja-JP" dirty="0">
                <a:solidFill>
                  <a:prstClr val="black"/>
                </a:solidFill>
              </a:rPr>
              <a:t>Stage 3 </a:t>
            </a:r>
            <a:r>
              <a:rPr lang="en-US" altLang="ja-JP" dirty="0" smtClean="0">
                <a:solidFill>
                  <a:prstClr val="black"/>
                </a:solidFill>
              </a:rPr>
              <a:t>(Feb.)</a:t>
            </a:r>
            <a:endParaRPr lang="en-US" altLang="ja-JP" dirty="0">
              <a:solidFill>
                <a:prstClr val="black"/>
              </a:solidFill>
            </a:endParaRPr>
          </a:p>
          <a:p>
            <a:pPr lvl="1"/>
            <a:r>
              <a:rPr lang="en-US" altLang="ja-JP" dirty="0">
                <a:solidFill>
                  <a:prstClr val="black"/>
                </a:solidFill>
              </a:rPr>
              <a:t>Locking of MI with Cryogenic </a:t>
            </a:r>
            <a:r>
              <a:rPr lang="en-US" altLang="ja-JP" dirty="0" err="1" smtClean="0">
                <a:solidFill>
                  <a:prstClr val="black"/>
                </a:solidFill>
              </a:rPr>
              <a:t>ETMy</a:t>
            </a:r>
            <a:r>
              <a:rPr lang="en-US" altLang="ja-JP" dirty="0" smtClean="0">
                <a:solidFill>
                  <a:prstClr val="black"/>
                </a:solidFill>
              </a:rPr>
              <a:t> with Calibrated sensitivity curve</a:t>
            </a:r>
            <a:endParaRPr lang="en-US" altLang="ja-JP" dirty="0">
              <a:solidFill>
                <a:prstClr val="black"/>
              </a:solidFill>
            </a:endParaRPr>
          </a:p>
          <a:p>
            <a:pPr lvl="0"/>
            <a:r>
              <a:rPr lang="en-US" altLang="ja-JP" dirty="0">
                <a:solidFill>
                  <a:prstClr val="black"/>
                </a:solidFill>
              </a:rPr>
              <a:t>Stage 4 </a:t>
            </a:r>
            <a:r>
              <a:rPr lang="en-US" altLang="ja-JP" dirty="0" smtClean="0">
                <a:solidFill>
                  <a:prstClr val="black"/>
                </a:solidFill>
              </a:rPr>
              <a:t>(Mar.)</a:t>
            </a:r>
            <a:endParaRPr lang="en-US" altLang="ja-JP" dirty="0">
              <a:solidFill>
                <a:prstClr val="black"/>
              </a:solidFill>
            </a:endParaRPr>
          </a:p>
          <a:p>
            <a:pPr lvl="1"/>
            <a:r>
              <a:rPr lang="en-US" altLang="ja-JP" dirty="0">
                <a:solidFill>
                  <a:prstClr val="black"/>
                </a:solidFill>
              </a:rPr>
              <a:t>L</a:t>
            </a:r>
            <a:r>
              <a:rPr lang="en-US" altLang="ja-JP" dirty="0" smtClean="0">
                <a:solidFill>
                  <a:prstClr val="black"/>
                </a:solidFill>
              </a:rPr>
              <a:t>ocking </a:t>
            </a:r>
            <a:r>
              <a:rPr lang="en-US" altLang="ja-JP" dirty="0">
                <a:solidFill>
                  <a:prstClr val="black"/>
                </a:solidFill>
              </a:rPr>
              <a:t>of MI in vacuum with cryogenic </a:t>
            </a:r>
            <a:r>
              <a:rPr lang="en-US" altLang="ja-JP" dirty="0" err="1">
                <a:solidFill>
                  <a:prstClr val="black"/>
                </a:solidFill>
              </a:rPr>
              <a:t>ETMx</a:t>
            </a:r>
            <a:r>
              <a:rPr lang="en-US" altLang="ja-JP" dirty="0">
                <a:solidFill>
                  <a:prstClr val="black"/>
                </a:solidFill>
              </a:rPr>
              <a:t>/y </a:t>
            </a:r>
            <a:r>
              <a:rPr lang="en-US" altLang="ja-JP" dirty="0" smtClean="0">
                <a:solidFill>
                  <a:prstClr val="black"/>
                </a:solidFill>
              </a:rPr>
              <a:t>with data stored</a:t>
            </a:r>
            <a:endParaRPr lang="en-US" altLang="ja-JP" dirty="0">
              <a:solidFill>
                <a:prstClr val="black"/>
              </a:solidFill>
            </a:endParaRPr>
          </a:p>
          <a:p>
            <a:pPr lvl="0"/>
            <a:r>
              <a:rPr lang="en-US" altLang="ja-JP" dirty="0">
                <a:solidFill>
                  <a:prstClr val="black"/>
                </a:solidFill>
              </a:rPr>
              <a:t>Test </a:t>
            </a:r>
            <a:r>
              <a:rPr lang="en-US" altLang="ja-JP" dirty="0" smtClean="0">
                <a:solidFill>
                  <a:prstClr val="black"/>
                </a:solidFill>
              </a:rPr>
              <a:t>run (One day before cooling </a:t>
            </a:r>
            <a:r>
              <a:rPr lang="en-US" altLang="ja-JP" dirty="0" err="1" smtClean="0">
                <a:solidFill>
                  <a:prstClr val="black"/>
                </a:solidFill>
              </a:rPr>
              <a:t>Xend</a:t>
            </a:r>
            <a:r>
              <a:rPr lang="en-US" altLang="ja-JP" dirty="0" smtClean="0">
                <a:solidFill>
                  <a:prstClr val="black"/>
                </a:solidFill>
              </a:rPr>
              <a:t>; </a:t>
            </a:r>
            <a:r>
              <a:rPr lang="en-US" altLang="ja-JP" dirty="0" smtClean="0"/>
              <a:t>exact </a:t>
            </a:r>
            <a:r>
              <a:rPr lang="en-US" altLang="ja-JP" dirty="0" err="1" smtClean="0"/>
              <a:t>period:TBD</a:t>
            </a:r>
            <a:r>
              <a:rPr lang="en-US" altLang="ja-JP" dirty="0" smtClean="0">
                <a:solidFill>
                  <a:prstClr val="black"/>
                </a:solidFill>
              </a:rPr>
              <a:t>)</a:t>
            </a:r>
            <a:endParaRPr lang="en-US" altLang="ja-JP" dirty="0">
              <a:solidFill>
                <a:prstClr val="black"/>
              </a:solidFill>
            </a:endParaRPr>
          </a:p>
          <a:p>
            <a:pPr lvl="1"/>
            <a:r>
              <a:rPr lang="en-US" altLang="ja-JP" dirty="0">
                <a:solidFill>
                  <a:prstClr val="black"/>
                </a:solidFill>
              </a:rPr>
              <a:t>Characterization of various systems for Phase 2</a:t>
            </a:r>
          </a:p>
          <a:p>
            <a:pPr lvl="0"/>
            <a:r>
              <a:rPr lang="en-US" altLang="ja-JP" dirty="0">
                <a:solidFill>
                  <a:prstClr val="black"/>
                </a:solidFill>
              </a:rPr>
              <a:t>(No PRMI operation after test run</a:t>
            </a:r>
            <a:r>
              <a:rPr lang="en-US" altLang="ja-JP" dirty="0" smtClean="0">
                <a:solidFill>
                  <a:prstClr val="black"/>
                </a:solidFill>
              </a:rPr>
              <a:t>)</a:t>
            </a:r>
            <a:endParaRPr lang="en-US" altLang="ja-JP" dirty="0">
              <a:solidFill>
                <a:prstClr val="black"/>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266032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Stage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Beam from IMMT2 roughly aligned to PRM</a:t>
            </a:r>
            <a:r>
              <a:rPr lang="ja-JP" altLang="en-US" dirty="0"/>
              <a:t> </a:t>
            </a:r>
            <a:r>
              <a:rPr lang="en-US" altLang="ja-JP" dirty="0" smtClean="0"/>
              <a:t>and BS</a:t>
            </a:r>
          </a:p>
          <a:p>
            <a:pPr lvl="1"/>
            <a:r>
              <a:rPr lang="en-US" altLang="ja-JP" dirty="0"/>
              <a:t>PRM, PR2, PR3, and </a:t>
            </a:r>
            <a:r>
              <a:rPr lang="en-US" altLang="ja-JP" dirty="0" smtClean="0"/>
              <a:t>BS installed and integrated</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5</a:t>
            </a:fld>
            <a:endParaRPr kumimoji="1" lang="ja-JP" altLang="en-US"/>
          </a:p>
        </p:txBody>
      </p:sp>
    </p:spTree>
    <p:extLst>
      <p:ext uri="{BB962C8B-B14F-4D97-AF65-F5344CB8AC3E}">
        <p14:creationId xmlns:p14="http://schemas.microsoft.com/office/powerpoint/2010/main" val="2692389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30317"/>
          </a:xfrm>
        </p:spPr>
        <p:txBody>
          <a:bodyPr/>
          <a:lstStyle/>
          <a:p>
            <a:r>
              <a:rPr kumimoji="1" lang="en-US" altLang="ja-JP" dirty="0" smtClean="0"/>
              <a:t>Rough Schedule</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521201910"/>
              </p:ext>
            </p:extLst>
          </p:nvPr>
        </p:nvGraphicFramePr>
        <p:xfrm>
          <a:off x="105101" y="722054"/>
          <a:ext cx="8969887" cy="6032428"/>
        </p:xfrm>
        <a:graphic>
          <a:graphicData uri="http://schemas.openxmlformats.org/drawingml/2006/table">
            <a:tbl>
              <a:tblPr firstRow="1" bandRow="1">
                <a:tableStyleId>{5940675A-B579-460E-94D1-54222C63F5DA}</a:tableStyleId>
              </a:tblPr>
              <a:tblGrid>
                <a:gridCol w="2322361"/>
                <a:gridCol w="738614"/>
                <a:gridCol w="738614"/>
                <a:gridCol w="738614"/>
                <a:gridCol w="738614"/>
                <a:gridCol w="738614"/>
                <a:gridCol w="738614"/>
                <a:gridCol w="738614"/>
                <a:gridCol w="738614"/>
                <a:gridCol w="738614"/>
              </a:tblGrid>
              <a:tr h="483420">
                <a:tc>
                  <a:txBody>
                    <a:bodyPr/>
                    <a:lstStyle/>
                    <a:p>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c>
                  <a:txBody>
                    <a:bodyPr/>
                    <a:lstStyle/>
                    <a:p>
                      <a:r>
                        <a:rPr kumimoji="1" lang="en-US" altLang="ja-JP" sz="1400" dirty="0" smtClean="0"/>
                        <a:t>11/27-12/1</a:t>
                      </a:r>
                      <a:endParaRPr kumimoji="1" lang="ja-JP" altLang="en-US" sz="1400" dirty="0"/>
                    </a:p>
                  </a:txBody>
                  <a:tcPr marT="0" marB="0" anchor="ctr"/>
                </a:tc>
              </a:tr>
              <a:tr h="456250">
                <a:tc>
                  <a:txBody>
                    <a:bodyPr/>
                    <a:lstStyle/>
                    <a:p>
                      <a:r>
                        <a:rPr kumimoji="1" lang="en-US" altLang="ja-JP" sz="1400" baseline="0" dirty="0" smtClean="0">
                          <a:solidFill>
                            <a:srgbClr val="FF0000"/>
                          </a:solidFill>
                        </a:rPr>
                        <a:t>PRM, PR2,</a:t>
                      </a:r>
                      <a:r>
                        <a:rPr kumimoji="1" lang="en-US" altLang="ja-JP" sz="1400" dirty="0" smtClean="0"/>
                        <a:t> BS</a:t>
                      </a:r>
                      <a:r>
                        <a:rPr kumimoji="1" lang="en-US" altLang="ja-JP" sz="1400" baseline="0" dirty="0" smtClean="0">
                          <a:solidFill>
                            <a:srgbClr val="FF0000"/>
                          </a:solidFill>
                        </a:rPr>
                        <a:t> </a:t>
                      </a:r>
                      <a:r>
                        <a:rPr kumimoji="1" lang="en-US" altLang="ja-JP" sz="1400" dirty="0" smtClean="0"/>
                        <a:t>integration</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Preparation of EXA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Preparation of EYA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Preparation of IXA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2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Preparation of IYA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200" dirty="0"/>
                    </a:p>
                  </a:txBody>
                  <a:tcPr marT="0" marB="0"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74752">
                <a:tc>
                  <a:txBody>
                    <a:bodyPr/>
                    <a:lstStyle/>
                    <a:p>
                      <a:r>
                        <a:rPr kumimoji="1" lang="en-US" altLang="ja-JP" sz="1400" dirty="0" smtClean="0"/>
                        <a:t>Placement of beam tubes, etc.</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3">
                  <a:txBody>
                    <a:bodyPr/>
                    <a:lstStyle/>
                    <a:p>
                      <a:r>
                        <a:rPr kumimoji="1" lang="en-US" altLang="ja-JP" sz="1400" dirty="0" smtClean="0"/>
                        <a:t>TBD?</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r>
              <a:tr h="474752">
                <a:tc>
                  <a:txBody>
                    <a:bodyPr/>
                    <a:lstStyle/>
                    <a:p>
                      <a:r>
                        <a:rPr kumimoji="1" lang="en-US" altLang="ja-JP" sz="1400" dirty="0" smtClean="0"/>
                        <a:t>Preparation of </a:t>
                      </a:r>
                      <a:r>
                        <a:rPr kumimoji="1" lang="en-US" altLang="ja-JP" sz="1400" dirty="0" smtClean="0">
                          <a:solidFill>
                            <a:srgbClr val="FF0000"/>
                          </a:solidFill>
                        </a:rPr>
                        <a:t>IOO</a:t>
                      </a:r>
                      <a:endParaRPr kumimoji="1" lang="ja-JP" altLang="en-US" sz="1400" dirty="0">
                        <a:solidFill>
                          <a:srgbClr val="FF0000"/>
                        </a:solidFill>
                      </a:endParaRPr>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Alignment of IMMT2,</a:t>
                      </a:r>
                      <a:r>
                        <a:rPr kumimoji="1" lang="en-US" altLang="ja-JP" sz="1400" baseline="0" dirty="0" smtClean="0"/>
                        <a:t> PR2</a:t>
                      </a:r>
                      <a:r>
                        <a:rPr kumimoji="1" lang="en-US" altLang="ja-JP" sz="1400" dirty="0" smtClean="0"/>
                        <a:t> </a:t>
                      </a:r>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Alignment of PR3</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56250">
                <a:tc>
                  <a:txBody>
                    <a:bodyPr/>
                    <a:lstStyle/>
                    <a:p>
                      <a:r>
                        <a:rPr kumimoji="1" lang="en-US" altLang="ja-JP" sz="1400" dirty="0" smtClean="0"/>
                        <a:t>Alignment of BS</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74752">
                <a:tc>
                  <a:txBody>
                    <a:bodyPr/>
                    <a:lstStyle/>
                    <a:p>
                      <a:r>
                        <a:rPr kumimoji="1" lang="en-US" altLang="ja-JP" sz="1400" dirty="0" smtClean="0"/>
                        <a:t>Measurement of beam position at IXC, IYC (*1)</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gridSpan="3">
                  <a:txBody>
                    <a:bodyPr/>
                    <a:lstStyle/>
                    <a:p>
                      <a:r>
                        <a:rPr kumimoji="1" lang="en-US" altLang="ja-JP" sz="1400" dirty="0" smtClean="0"/>
                        <a:t>Tentative</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r>
              <a:tr h="474752">
                <a:tc>
                  <a:txBody>
                    <a:bodyPr/>
                    <a:lstStyle/>
                    <a:p>
                      <a:r>
                        <a:rPr kumimoji="1" lang="en-US" altLang="ja-JP" sz="1400" dirty="0" smtClean="0"/>
                        <a:t>Measurement of BS/PR</a:t>
                      </a:r>
                      <a:r>
                        <a:rPr kumimoji="1" lang="en-US" altLang="ja-JP" sz="1400" baseline="0" dirty="0" smtClean="0"/>
                        <a:t> relative position to tanks (*2)</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2">
                  <a:txBody>
                    <a:bodyPr/>
                    <a:lstStyle/>
                    <a:p>
                      <a:r>
                        <a:rPr kumimoji="1" lang="en-US" altLang="ja-JP" sz="1400" dirty="0" smtClean="0"/>
                        <a:t>Tentative</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a:txBody>
                    <a:bodyPr/>
                    <a:lstStyle/>
                    <a:p>
                      <a:endParaRPr kumimoji="1" lang="ja-JP" altLang="en-US" sz="1400" dirty="0"/>
                    </a:p>
                  </a:txBody>
                  <a:tcPr marT="0" marB="0" anchor="ctr">
                    <a:noFill/>
                  </a:tcPr>
                </a:tc>
              </a:tr>
            </a:tbl>
          </a:graphicData>
        </a:graphic>
      </p:graphicFrame>
    </p:spTree>
    <p:extLst>
      <p:ext uri="{BB962C8B-B14F-4D97-AF65-F5344CB8AC3E}">
        <p14:creationId xmlns:p14="http://schemas.microsoft.com/office/powerpoint/2010/main" val="4598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1414732"/>
          </a:xfrm>
        </p:spPr>
        <p:txBody>
          <a:bodyPr/>
          <a:lstStyle/>
          <a:p>
            <a:r>
              <a:rPr kumimoji="1" lang="en-US" altLang="ja-JP" dirty="0" smtClean="0">
                <a:solidFill>
                  <a:schemeClr val="tx1"/>
                </a:solidFill>
              </a:rPr>
              <a:t>Laser hazard area</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7</a:t>
            </a:fld>
            <a:endParaRPr lang="ja-JP" altLang="en-US">
              <a:solidFill>
                <a:prstClr val="black">
                  <a:tint val="75000"/>
                </a:prstClr>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398500293"/>
              </p:ext>
            </p:extLst>
          </p:nvPr>
        </p:nvGraphicFramePr>
        <p:xfrm>
          <a:off x="105102" y="1386290"/>
          <a:ext cx="8961263" cy="4749090"/>
        </p:xfrm>
        <a:graphic>
          <a:graphicData uri="http://schemas.openxmlformats.org/drawingml/2006/table">
            <a:tbl>
              <a:tblPr firstRow="1" bandRow="1">
                <a:tableStyleId>{5940675A-B579-460E-94D1-54222C63F5DA}</a:tableStyleId>
              </a:tblPr>
              <a:tblGrid>
                <a:gridCol w="2320127"/>
                <a:gridCol w="737904"/>
                <a:gridCol w="737904"/>
                <a:gridCol w="737904"/>
                <a:gridCol w="737904"/>
                <a:gridCol w="737904"/>
                <a:gridCol w="737904"/>
                <a:gridCol w="737904"/>
                <a:gridCol w="737904"/>
                <a:gridCol w="737904"/>
              </a:tblGrid>
              <a:tr h="451500">
                <a:tc>
                  <a:txBody>
                    <a:bodyPr/>
                    <a:lstStyle/>
                    <a:p>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c>
                  <a:txBody>
                    <a:bodyPr/>
                    <a:lstStyle/>
                    <a:p>
                      <a:r>
                        <a:rPr kumimoji="1" lang="en-US" altLang="ja-JP" sz="1400" dirty="0" smtClean="0"/>
                        <a:t>11/27-12/1</a:t>
                      </a:r>
                    </a:p>
                  </a:txBody>
                  <a:tcPr marT="0" marB="0" anchor="ctr"/>
                </a:tc>
              </a:tr>
              <a:tr h="426124">
                <a:tc>
                  <a:txBody>
                    <a:bodyPr/>
                    <a:lstStyle/>
                    <a:p>
                      <a:r>
                        <a:rPr kumimoji="1" lang="en-US" altLang="ja-JP" sz="1400" dirty="0" smtClean="0"/>
                        <a:t>Upstream</a:t>
                      </a:r>
                      <a:r>
                        <a:rPr kumimoji="1" lang="en-US" altLang="ja-JP" sz="1400" baseline="0" dirty="0" smtClean="0"/>
                        <a:t> of</a:t>
                      </a:r>
                      <a:r>
                        <a:rPr kumimoji="1" lang="en-US" altLang="ja-JP" sz="1400" dirty="0" smtClean="0"/>
                        <a:t> IFI</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gridSpan="5">
                  <a:txBody>
                    <a:bodyPr/>
                    <a:lstStyle/>
                    <a:p>
                      <a:r>
                        <a:rPr kumimoji="1" lang="en-US" altLang="ja-JP" sz="1400" dirty="0" smtClean="0"/>
                        <a:t>TBD</a:t>
                      </a:r>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r>
              <a:tr h="426124">
                <a:tc>
                  <a:txBody>
                    <a:bodyPr/>
                    <a:lstStyle/>
                    <a:p>
                      <a:r>
                        <a:rPr kumimoji="1" lang="en-US" altLang="ja-JP" sz="1400" dirty="0" smtClean="0"/>
                        <a:t>Center area,</a:t>
                      </a:r>
                      <a:r>
                        <a:rPr kumimoji="1" lang="en-US" altLang="ja-JP" sz="1400" baseline="0" dirty="0" smtClean="0"/>
                        <a:t> </a:t>
                      </a:r>
                      <a:r>
                        <a:rPr kumimoji="1" lang="en-US" altLang="ja-JP" sz="1400" dirty="0" smtClean="0"/>
                        <a:t>the 1st 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2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gridSpan="2">
                  <a:txBody>
                    <a:bodyPr/>
                    <a:lstStyle/>
                    <a:p>
                      <a:r>
                        <a:rPr kumimoji="1" lang="en-US" altLang="ja-JP" sz="1400" dirty="0" smtClean="0"/>
                        <a:t>Tentative</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r>
              <a:tr h="426124">
                <a:tc>
                  <a:txBody>
                    <a:bodyPr/>
                    <a:lstStyle/>
                    <a:p>
                      <a:r>
                        <a:rPr kumimoji="1" lang="en-US" altLang="ja-JP" sz="1400" dirty="0" smtClean="0"/>
                        <a:t>Center area, </a:t>
                      </a:r>
                      <a:r>
                        <a:rPr kumimoji="1" lang="en-US" altLang="ja-JP" sz="1400" smtClean="0"/>
                        <a:t>the 2nd </a:t>
                      </a:r>
                      <a:r>
                        <a:rPr kumimoji="1" lang="en-US" altLang="ja-JP" sz="1400" dirty="0" smtClean="0"/>
                        <a:t>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solidFill>
                            <a:schemeClr val="tx1"/>
                          </a:solidFill>
                        </a:rPr>
                        <a:t>Storage</a:t>
                      </a:r>
                      <a:r>
                        <a:rPr kumimoji="1" lang="en-US" altLang="ja-JP" sz="1400" baseline="0" dirty="0" smtClean="0">
                          <a:solidFill>
                            <a:schemeClr val="tx1"/>
                          </a:solidFill>
                        </a:rPr>
                        <a:t> and machine room</a:t>
                      </a:r>
                    </a:p>
                    <a:p>
                      <a:r>
                        <a:rPr kumimoji="1" lang="en-US" altLang="ja-JP" sz="1400" baseline="0" dirty="0" smtClean="0">
                          <a:solidFill>
                            <a:schemeClr val="tx1"/>
                          </a:solidFill>
                        </a:rPr>
                        <a:t>(Kikai-</a:t>
                      </a:r>
                      <a:r>
                        <a:rPr kumimoji="1" lang="en-US" altLang="ja-JP" sz="1400" baseline="0" dirty="0" err="1" smtClean="0">
                          <a:solidFill>
                            <a:schemeClr val="tx1"/>
                          </a:solidFill>
                        </a:rPr>
                        <a:t>shitsu</a:t>
                      </a:r>
                      <a:r>
                        <a:rPr kumimoji="1" lang="en-US" altLang="ja-JP" sz="1400" baseline="0" dirty="0" smtClean="0">
                          <a:solidFill>
                            <a:schemeClr val="tx1"/>
                          </a:solidFill>
                        </a:rPr>
                        <a:t>)</a:t>
                      </a:r>
                      <a:endParaRPr kumimoji="1" lang="ja-JP" altLang="en-US" sz="1400" dirty="0">
                        <a:solidFill>
                          <a:schemeClr val="tx1"/>
                        </a:solidFill>
                      </a:endParaRPr>
                    </a:p>
                  </a:txBody>
                  <a:tcPr marT="0" marB="0" anchor="ctr"/>
                </a:tc>
                <a:tc gridSpan="8">
                  <a:txBody>
                    <a:bodyPr/>
                    <a:lstStyle/>
                    <a:p>
                      <a:r>
                        <a:rPr kumimoji="1" lang="en-US" altLang="ja-JP" sz="1400" dirty="0" smtClean="0">
                          <a:solidFill>
                            <a:srgbClr val="FF0000"/>
                          </a:solidFill>
                        </a:rPr>
                        <a:t>Always laser hazard-free area with safety panels</a:t>
                      </a:r>
                      <a:endParaRPr kumimoji="1" lang="ja-JP" altLang="en-US" sz="1400" dirty="0">
                        <a:solidFill>
                          <a:srgbClr val="FF0000"/>
                        </a:solidFill>
                      </a:endParaRPr>
                    </a:p>
                  </a:txBody>
                  <a:tcPr marT="0" marB="0" anchor="ctr">
                    <a:noFill/>
                  </a:tcPr>
                </a:tc>
                <a:tc hMerge="1">
                  <a:txBody>
                    <a:bodyPr/>
                    <a:lstStyle/>
                    <a:p>
                      <a:endParaRPr lang="ja-JP" altLang="en-US" dirty="0"/>
                    </a:p>
                  </a:txBody>
                  <a:tcPr marT="0" marB="0" anchor="ctr">
                    <a:noFill/>
                  </a:tcPr>
                </a:tc>
                <a:tc hMerge="1">
                  <a:txBody>
                    <a:bodyPr/>
                    <a:lstStyle/>
                    <a:p>
                      <a:endParaRPr kumimoji="1" lang="ja-JP" altLang="en-US" sz="1200" dirty="0">
                        <a:solidFill>
                          <a:schemeClr val="bg1"/>
                        </a:solidFill>
                      </a:endParaRPr>
                    </a:p>
                  </a:txBody>
                  <a:tcPr marT="0" marB="0" anchor="ctr">
                    <a:noFill/>
                  </a:tcPr>
                </a:tc>
                <a:tc hMerge="1">
                  <a:txBody>
                    <a:bodyPr/>
                    <a:lstStyle/>
                    <a:p>
                      <a:endParaRPr kumimoji="1" lang="ja-JP" altLang="en-US" sz="1200" dirty="0">
                        <a:solidFill>
                          <a:schemeClr val="bg1"/>
                        </a:solidFill>
                      </a:endParaRPr>
                    </a:p>
                  </a:txBody>
                  <a:tcPr marT="0" marB="0" anchor="ctr">
                    <a:noFill/>
                  </a:tcPr>
                </a:tc>
                <a:tc hMerge="1">
                  <a:txBody>
                    <a:bodyPr/>
                    <a:lstStyle/>
                    <a:p>
                      <a:endParaRPr kumimoji="1" lang="ja-JP" altLang="en-US" sz="1200" dirty="0">
                        <a:solidFill>
                          <a:schemeClr val="bg1"/>
                        </a:solidFill>
                      </a:endParaRPr>
                    </a:p>
                  </a:txBody>
                  <a:tcPr marT="0" marB="0" anchor="ctr">
                    <a:noFill/>
                  </a:tcPr>
                </a:tc>
                <a:tc hMerge="1">
                  <a:txBody>
                    <a:bodyPr/>
                    <a:lstStyle/>
                    <a:p>
                      <a:endParaRPr kumimoji="1" lang="ja-JP" altLang="en-US" sz="1200" dirty="0">
                        <a:solidFill>
                          <a:schemeClr val="bg1"/>
                        </a:solidFill>
                      </a:endParaRPr>
                    </a:p>
                  </a:txBody>
                  <a:tcPr marT="0" marB="0" anchor="ctr">
                    <a:noFill/>
                  </a:tcPr>
                </a:tc>
                <a:tc hMerge="1">
                  <a:txBody>
                    <a:bodyPr/>
                    <a:lstStyle/>
                    <a:p>
                      <a:endParaRPr kumimoji="1" lang="ja-JP" altLang="en-US" sz="1200" dirty="0">
                        <a:solidFill>
                          <a:schemeClr val="bg1"/>
                        </a:solidFill>
                      </a:endParaRPr>
                    </a:p>
                  </a:txBody>
                  <a:tcPr marT="0" marB="0" anchor="ctr">
                    <a:noFill/>
                  </a:tcPr>
                </a:tc>
                <a:tc hMerge="1">
                  <a:txBody>
                    <a:bodyPr/>
                    <a:lstStyle/>
                    <a:p>
                      <a:endParaRPr kumimoji="1" lang="ja-JP" altLang="en-US" sz="1200" dirty="0">
                        <a:solidFill>
                          <a:schemeClr val="bg1"/>
                        </a:solidFill>
                      </a:endParaRPr>
                    </a:p>
                  </a:txBody>
                  <a:tcPr marT="0" marB="0" anchor="ctr">
                    <a:noFill/>
                  </a:tcPr>
                </a:tc>
                <a:tc>
                  <a:txBody>
                    <a:bodyPr/>
                    <a:lstStyle/>
                    <a:p>
                      <a:endParaRPr kumimoji="1" lang="ja-JP" altLang="en-US" sz="1400" dirty="0">
                        <a:solidFill>
                          <a:srgbClr val="FF0000"/>
                        </a:solidFill>
                      </a:endParaRPr>
                    </a:p>
                  </a:txBody>
                  <a:tcPr marT="0" marB="0" anchor="ctr">
                    <a:noFill/>
                  </a:tcPr>
                </a:tc>
              </a:tr>
              <a:tr h="426124">
                <a:tc>
                  <a:txBody>
                    <a:bodyPr/>
                    <a:lstStyle/>
                    <a:p>
                      <a:r>
                        <a:rPr kumimoji="1" lang="en-US" altLang="ja-JP" sz="1400" dirty="0" smtClean="0"/>
                        <a:t>EXA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r>
                        <a:rPr kumimoji="1" lang="en-US" altLang="ja-JP" sz="1400" dirty="0" smtClean="0">
                          <a:solidFill>
                            <a:srgbClr val="FF0000"/>
                          </a:solidFill>
                        </a:rPr>
                        <a:t>Hazard-free?</a:t>
                      </a:r>
                      <a:endParaRPr kumimoji="1" lang="ja-JP" altLang="en-US" sz="1400" dirty="0">
                        <a:solidFill>
                          <a:srgbClr val="FF0000"/>
                        </a:solidFill>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EYA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r>
                        <a:rPr kumimoji="1" lang="en-US" altLang="ja-JP" sz="1400" dirty="0" smtClean="0">
                          <a:solidFill>
                            <a:srgbClr val="FF0000"/>
                          </a:solidFill>
                        </a:rPr>
                        <a:t>Hazard-free?</a:t>
                      </a:r>
                      <a:endParaRPr kumimoji="1" lang="ja-JP" altLang="en-US" sz="1400" dirty="0">
                        <a:solidFill>
                          <a:srgbClr val="FF0000"/>
                        </a:solidFill>
                      </a:endParaRPr>
                    </a:p>
                  </a:txBody>
                  <a:tcPr marT="0" marB="0" anchor="ctr">
                    <a:noFill/>
                  </a:tcP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EXC</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EYC</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End area, the 2nd floor</a:t>
                      </a:r>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Arm tunnel</a:t>
                      </a:r>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bl>
          </a:graphicData>
        </a:graphic>
      </p:graphicFrame>
    </p:spTree>
    <p:extLst>
      <p:ext uri="{BB962C8B-B14F-4D97-AF65-F5344CB8AC3E}">
        <p14:creationId xmlns:p14="http://schemas.microsoft.com/office/powerpoint/2010/main" val="2983957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Laser hazard area</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FF0000"/>
                </a:solidFill>
              </a:rPr>
              <a:t>Center area (Kawamura)</a:t>
            </a:r>
          </a:p>
          <a:p>
            <a:pPr lvl="1"/>
            <a:r>
              <a:rPr lang="en-US" altLang="ja-JP" dirty="0" smtClean="0">
                <a:solidFill>
                  <a:srgbClr val="FF0000"/>
                </a:solidFill>
              </a:rPr>
              <a:t>Place safety panels in front of the Kikai-</a:t>
            </a:r>
            <a:r>
              <a:rPr lang="en-US" altLang="ja-JP" dirty="0" err="1" smtClean="0">
                <a:solidFill>
                  <a:srgbClr val="FF0000"/>
                </a:solidFill>
              </a:rPr>
              <a:t>shitsu</a:t>
            </a:r>
            <a:r>
              <a:rPr lang="en-US" altLang="ja-JP" dirty="0" smtClean="0">
                <a:solidFill>
                  <a:srgbClr val="FF0000"/>
                </a:solidFill>
              </a:rPr>
              <a:t> and place goggles in the front room (10/10)</a:t>
            </a:r>
          </a:p>
          <a:p>
            <a:pPr lvl="1"/>
            <a:r>
              <a:rPr lang="en-US" altLang="ja-JP" dirty="0" smtClean="0">
                <a:solidFill>
                  <a:srgbClr val="FF0000"/>
                </a:solidFill>
              </a:rPr>
              <a:t>Exclude the OMC area from the hazard area between 11/13 and 11/22 while </a:t>
            </a:r>
            <a:r>
              <a:rPr lang="en-US" altLang="ja-JP" dirty="0" err="1" smtClean="0">
                <a:solidFill>
                  <a:srgbClr val="FF0000"/>
                </a:solidFill>
              </a:rPr>
              <a:t>Fujimi-sangyo</a:t>
            </a:r>
            <a:r>
              <a:rPr lang="en-US" altLang="ja-JP" dirty="0" smtClean="0">
                <a:solidFill>
                  <a:srgbClr val="FF0000"/>
                </a:solidFill>
              </a:rPr>
              <a:t> is cleaning the area</a:t>
            </a:r>
          </a:p>
          <a:p>
            <a:r>
              <a:rPr lang="en-US" altLang="ja-JP" dirty="0" smtClean="0">
                <a:solidFill>
                  <a:srgbClr val="FF0000"/>
                </a:solidFill>
              </a:rPr>
              <a:t>End area</a:t>
            </a:r>
          </a:p>
          <a:p>
            <a:pPr lvl="1"/>
            <a:r>
              <a:rPr lang="en-US" altLang="ja-JP" dirty="0" smtClean="0">
                <a:solidFill>
                  <a:srgbClr val="FF0000"/>
                </a:solidFill>
              </a:rPr>
              <a:t>Insert </a:t>
            </a:r>
            <a:r>
              <a:rPr lang="en-US" altLang="ja-JP" dirty="0">
                <a:solidFill>
                  <a:srgbClr val="FF0000"/>
                </a:solidFill>
              </a:rPr>
              <a:t>the cable etc. into the chamber and cover the space with Aluminum foil (MIF) while the laser is blocked (IOO) so that this area can be always hazard-free, Is this possible?</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8</a:t>
            </a:fld>
            <a:endParaRPr kumimoji="1" lang="ja-JP" altLang="en-US"/>
          </a:p>
        </p:txBody>
      </p:sp>
    </p:spTree>
    <p:extLst>
      <p:ext uri="{BB962C8B-B14F-4D97-AF65-F5344CB8AC3E}">
        <p14:creationId xmlns:p14="http://schemas.microsoft.com/office/powerpoint/2010/main" val="3393267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Integration of PRM, PR2, BS</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FF0000"/>
                </a:solidFill>
              </a:rPr>
              <a:t>PR2</a:t>
            </a:r>
            <a:r>
              <a:rPr lang="ja-JP" altLang="en-US" dirty="0">
                <a:solidFill>
                  <a:srgbClr val="FF0000"/>
                </a:solidFill>
              </a:rPr>
              <a:t>の</a:t>
            </a:r>
            <a:r>
              <a:rPr lang="ja-JP" altLang="en-US" dirty="0" smtClean="0">
                <a:solidFill>
                  <a:srgbClr val="FF0000"/>
                </a:solidFill>
              </a:rPr>
              <a:t>調整</a:t>
            </a:r>
            <a:endParaRPr lang="en-US" altLang="ja-JP" dirty="0" smtClean="0">
              <a:solidFill>
                <a:srgbClr val="FF0000"/>
              </a:solidFill>
            </a:endParaRPr>
          </a:p>
          <a:p>
            <a:pPr lvl="1"/>
            <a:r>
              <a:rPr lang="ja-JP" altLang="en-US" dirty="0" smtClean="0">
                <a:solidFill>
                  <a:srgbClr val="FF0000"/>
                </a:solidFill>
              </a:rPr>
              <a:t>モーターネットワーク</a:t>
            </a:r>
            <a:r>
              <a:rPr lang="ja-JP" altLang="en-US" dirty="0">
                <a:solidFill>
                  <a:srgbClr val="FF0000"/>
                </a:solidFill>
              </a:rPr>
              <a:t>の調整をする。ローカルには動くようになったので、リモートで動くかどうかのテスト。 </a:t>
            </a:r>
          </a:p>
          <a:p>
            <a:r>
              <a:rPr lang="en-US" altLang="ja-JP" dirty="0" smtClean="0">
                <a:solidFill>
                  <a:srgbClr val="FF0000"/>
                </a:solidFill>
              </a:rPr>
              <a:t>PRM</a:t>
            </a:r>
          </a:p>
          <a:p>
            <a:pPr lvl="1"/>
            <a:r>
              <a:rPr lang="en-US" altLang="ja-JP" dirty="0" err="1" smtClean="0">
                <a:solidFill>
                  <a:srgbClr val="FF0000"/>
                </a:solidFill>
              </a:rPr>
              <a:t>Oplev</a:t>
            </a:r>
            <a:r>
              <a:rPr lang="ja-JP" altLang="en-US" dirty="0">
                <a:solidFill>
                  <a:srgbClr val="FF0000"/>
                </a:solidFill>
              </a:rPr>
              <a:t>がフレームと干渉してしまった。フレームを取り除くのが大変なので、とりあえず</a:t>
            </a:r>
            <a:r>
              <a:rPr lang="en-US" altLang="ja-JP" dirty="0">
                <a:solidFill>
                  <a:srgbClr val="FF0000"/>
                </a:solidFill>
              </a:rPr>
              <a:t>PRM</a:t>
            </a:r>
            <a:r>
              <a:rPr lang="ja-JP" altLang="en-US" dirty="0">
                <a:solidFill>
                  <a:srgbClr val="FF0000"/>
                </a:solidFill>
              </a:rPr>
              <a:t>を固定したままで進める。リリースできるかどうかは検討。 </a:t>
            </a:r>
          </a:p>
          <a:p>
            <a:r>
              <a:rPr lang="en-US" altLang="ja-JP" dirty="0" smtClean="0">
                <a:solidFill>
                  <a:srgbClr val="FF0000"/>
                </a:solidFill>
              </a:rPr>
              <a:t>BS</a:t>
            </a:r>
            <a:r>
              <a:rPr lang="ja-JP" altLang="en-US" dirty="0">
                <a:solidFill>
                  <a:srgbClr val="FF0000"/>
                </a:solidFill>
              </a:rPr>
              <a:t>の</a:t>
            </a:r>
            <a:r>
              <a:rPr lang="ja-JP" altLang="en-US" dirty="0" smtClean="0">
                <a:solidFill>
                  <a:srgbClr val="FF0000"/>
                </a:solidFill>
              </a:rPr>
              <a:t>調整</a:t>
            </a:r>
            <a:endParaRPr lang="en-US" altLang="ja-JP" dirty="0" smtClean="0">
              <a:solidFill>
                <a:srgbClr val="FF0000"/>
              </a:solidFill>
            </a:endParaRPr>
          </a:p>
          <a:p>
            <a:pPr lvl="1"/>
            <a:r>
              <a:rPr lang="ja-JP" altLang="en-US" dirty="0" smtClean="0">
                <a:solidFill>
                  <a:srgbClr val="FF0000"/>
                </a:solidFill>
              </a:rPr>
              <a:t>回路</a:t>
            </a:r>
            <a:r>
              <a:rPr lang="ja-JP" altLang="en-US" dirty="0">
                <a:solidFill>
                  <a:srgbClr val="FF0000"/>
                </a:solidFill>
              </a:rPr>
              <a:t>の確認、修理。ステッパーモーター、</a:t>
            </a:r>
            <a:r>
              <a:rPr lang="en-US" altLang="ja-JP" dirty="0">
                <a:solidFill>
                  <a:srgbClr val="FF0000"/>
                </a:solidFill>
              </a:rPr>
              <a:t>GEO phone</a:t>
            </a:r>
            <a:r>
              <a:rPr lang="ja-JP" altLang="en-US" dirty="0">
                <a:solidFill>
                  <a:srgbClr val="FF0000"/>
                </a:solidFill>
              </a:rPr>
              <a:t>など。 </a:t>
            </a:r>
          </a:p>
          <a:p>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9</a:t>
            </a:fld>
            <a:endParaRPr kumimoji="1" lang="ja-JP" altLang="en-US"/>
          </a:p>
        </p:txBody>
      </p:sp>
    </p:spTree>
    <p:extLst>
      <p:ext uri="{BB962C8B-B14F-4D97-AF65-F5344CB8AC3E}">
        <p14:creationId xmlns:p14="http://schemas.microsoft.com/office/powerpoint/2010/main" val="10524854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4549</TotalTime>
  <Words>2097</Words>
  <Application>Microsoft Office PowerPoint</Application>
  <PresentationFormat>画面に合わせる (4:3)</PresentationFormat>
  <Paragraphs>297</Paragraphs>
  <Slides>31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31</vt:i4>
      </vt:variant>
    </vt:vector>
  </HeadingPairs>
  <TitlesOfParts>
    <vt:vector size="36" baseType="lpstr">
      <vt:lpstr>ＭＳ Ｐゴシック</vt:lpstr>
      <vt:lpstr>Arial</vt:lpstr>
      <vt:lpstr>Calibri</vt:lpstr>
      <vt:lpstr>Calibri Light</vt:lpstr>
      <vt:lpstr>Office テーマ</vt:lpstr>
      <vt:lpstr>Commissioning plan for Phase 1</vt:lpstr>
      <vt:lpstr>Objectives and scope of commissioning</vt:lpstr>
      <vt:lpstr>Goal for phase 1</vt:lpstr>
      <vt:lpstr>Stages in Phase 1</vt:lpstr>
      <vt:lpstr>Stage 1</vt:lpstr>
      <vt:lpstr>Rough Schedule</vt:lpstr>
      <vt:lpstr>Laser hazard area</vt:lpstr>
      <vt:lpstr>Laser hazard area</vt:lpstr>
      <vt:lpstr>Integration of PRM, PR2, BS</vt:lpstr>
      <vt:lpstr>Preparation of input optics </vt:lpstr>
      <vt:lpstr>Preparation (EXA/EYA)</vt:lpstr>
      <vt:lpstr>Preparation (IXA/IYA)</vt:lpstr>
      <vt:lpstr>Preparation (IXC/IYC)</vt:lpstr>
      <vt:lpstr>Preparation of Beam tubes, etc.</vt:lpstr>
      <vt:lpstr>Alignment</vt:lpstr>
      <vt:lpstr>Position measurement</vt:lpstr>
      <vt:lpstr>Vacuum check</vt:lpstr>
      <vt:lpstr>Activities before stage 2</vt:lpstr>
      <vt:lpstr>Stage 2</vt:lpstr>
      <vt:lpstr>Activities</vt:lpstr>
      <vt:lpstr>Stage 3</vt:lpstr>
      <vt:lpstr>Activities</vt:lpstr>
      <vt:lpstr>Stage 4</vt:lpstr>
      <vt:lpstr>Activities</vt:lpstr>
      <vt:lpstr>Expected final status</vt:lpstr>
      <vt:lpstr>Laser hazard area</vt:lpstr>
      <vt:lpstr>Organization of commissioning team</vt:lpstr>
      <vt:lpstr>Role of commissioning team</vt:lpstr>
      <vt:lpstr>Meeting</vt:lpstr>
      <vt:lpstr>Remote operation (under discussion)</vt:lpstr>
      <vt:lpstr>TBD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rules &amp; lecture</dc:title>
  <dc:creator>川村静児</dc:creator>
  <cp:lastModifiedBy>川村静児</cp:lastModifiedBy>
  <cp:revision>466</cp:revision>
  <cp:lastPrinted>2017-09-07T02:45:51Z</cp:lastPrinted>
  <dcterms:created xsi:type="dcterms:W3CDTF">2016-08-23T05:35:51Z</dcterms:created>
  <dcterms:modified xsi:type="dcterms:W3CDTF">2017-10-09T09:41:16Z</dcterms:modified>
</cp:coreProperties>
</file>