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89" r:id="rId2"/>
    <p:sldId id="282" r:id="rId3"/>
    <p:sldId id="283" r:id="rId4"/>
    <p:sldId id="312" r:id="rId5"/>
    <p:sldId id="280" r:id="rId6"/>
    <p:sldId id="320" r:id="rId7"/>
    <p:sldId id="323" r:id="rId8"/>
    <p:sldId id="316" r:id="rId9"/>
    <p:sldId id="317" r:id="rId10"/>
    <p:sldId id="318" r:id="rId11"/>
    <p:sldId id="303" r:id="rId12"/>
    <p:sldId id="321" r:id="rId13"/>
    <p:sldId id="322" r:id="rId14"/>
    <p:sldId id="324" r:id="rId15"/>
    <p:sldId id="285" r:id="rId16"/>
    <p:sldId id="306" r:id="rId17"/>
    <p:sldId id="284" r:id="rId18"/>
    <p:sldId id="308" r:id="rId19"/>
    <p:sldId id="307" r:id="rId20"/>
    <p:sldId id="310" r:id="rId21"/>
    <p:sldId id="313" r:id="rId22"/>
    <p:sldId id="305" r:id="rId23"/>
    <p:sldId id="299" r:id="rId24"/>
    <p:sldId id="302" r:id="rId25"/>
    <p:sldId id="300" r:id="rId26"/>
    <p:sldId id="304" r:id="rId27"/>
    <p:sldId id="314" r:id="rId2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5448" autoAdjust="0"/>
  </p:normalViewPr>
  <p:slideViewPr>
    <p:cSldViewPr snapToGrid="0">
      <p:cViewPr varScale="1">
        <p:scale>
          <a:sx n="111" d="100"/>
          <a:sy n="111" d="100"/>
        </p:scale>
        <p:origin x="163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CB230CB-B660-46F8-B55E-66A8F4E7C964}" type="datetimeFigureOut">
              <a:rPr kumimoji="1" lang="ja-JP" altLang="en-US" smtClean="0"/>
              <a:t>2017/9/12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BDF73C1-B385-44EF-ABC0-0C4676AE8E1C}" type="slidenum">
              <a:rPr kumimoji="1" lang="ja-JP" altLang="en-US" smtClean="0"/>
              <a:t>‹#›</a:t>
            </a:fld>
            <a:endParaRPr kumimoji="1" lang="ja-JP" altLang="en-US"/>
          </a:p>
        </p:txBody>
      </p:sp>
    </p:spTree>
    <p:extLst>
      <p:ext uri="{BB962C8B-B14F-4D97-AF65-F5344CB8AC3E}">
        <p14:creationId xmlns:p14="http://schemas.microsoft.com/office/powerpoint/2010/main" val="7565175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BDF73C1-B385-44EF-ABC0-0C4676AE8E1C}" type="slidenum">
              <a:rPr kumimoji="1" lang="ja-JP" altLang="en-US" smtClean="0"/>
              <a:t>1</a:t>
            </a:fld>
            <a:endParaRPr kumimoji="1" lang="ja-JP" altLang="en-US"/>
          </a:p>
        </p:txBody>
      </p:sp>
    </p:spTree>
    <p:extLst>
      <p:ext uri="{BB962C8B-B14F-4D97-AF65-F5344CB8AC3E}">
        <p14:creationId xmlns:p14="http://schemas.microsoft.com/office/powerpoint/2010/main" val="224289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solidFill>
                  <a:srgbClr val="0000FF"/>
                </a:solidFill>
              </a:defRPr>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smtClean="0"/>
              <a:t>マスター サブタイトルの書式設定</a:t>
            </a:r>
            <a:endParaRPr lang="en-US" dirty="0"/>
          </a:p>
        </p:txBody>
      </p:sp>
      <p:sp>
        <p:nvSpPr>
          <p:cNvPr id="4" name="Date Placeholder 3"/>
          <p:cNvSpPr>
            <a:spLocks noGrp="1"/>
          </p:cNvSpPr>
          <p:nvPr>
            <p:ph type="dt" sz="half" idx="10"/>
          </p:nvPr>
        </p:nvSpPr>
        <p:spPr/>
        <p:txBody>
          <a:bodyPr/>
          <a:lstStyle/>
          <a:p>
            <a:fld id="{3C9C5172-A3BA-4DEF-928E-BE715961AD39}" type="datetime1">
              <a:rPr kumimoji="1" lang="ja-JP" altLang="en-US" smtClean="0"/>
              <a:t>2017/9/12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6402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5AFA967-9F06-4CA7-904E-4FB6C95B59BA}" type="datetime1">
              <a:rPr kumimoji="1" lang="ja-JP" altLang="en-US" smtClean="0"/>
              <a:t>2017/9/12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8742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27A09A1-98F8-4A07-8F6C-F0DA3BA6652F}" type="datetime1">
              <a:rPr kumimoji="1" lang="ja-JP" altLang="en-US" smtClean="0"/>
              <a:t>2017/9/12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615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0000FF"/>
                </a:solidFill>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lstStyle>
            <a:lvl1pPr>
              <a:defRPr b="1"/>
            </a:lvl1pPr>
            <a:lvl2pPr>
              <a:defRPr b="1"/>
            </a:lvl2pPr>
            <a:lvl3pPr>
              <a:defRPr b="1"/>
            </a:lvl3pPr>
            <a:lvl4pPr>
              <a:defRPr b="1"/>
            </a:lvl4pPr>
            <a:lvl5pPr>
              <a:defRPr b="1"/>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9D62D170-488C-434B-89EF-2A83C7EC3027}" type="datetime1">
              <a:rPr kumimoji="1" lang="ja-JP" altLang="en-US" smtClean="0"/>
              <a:t>2017/9/12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41764213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666352B-6E6E-40C5-AF5E-BB6644C67D34}" type="datetime1">
              <a:rPr kumimoji="1" lang="ja-JP" altLang="en-US" smtClean="0"/>
              <a:t>2017/9/12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128342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9E3EDB-BCE1-4EA0-91AE-364905281CDA}" type="datetime1">
              <a:rPr kumimoji="1" lang="ja-JP" altLang="en-US" smtClean="0"/>
              <a:t>2017/9/12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69862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4D0F107-37E1-4D42-8FC1-C0DC5199CC40}" type="datetime1">
              <a:rPr kumimoji="1" lang="ja-JP" altLang="en-US" smtClean="0"/>
              <a:t>2017/9/12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3905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312F55-3B78-4088-8837-C04ACD98F5E6}" type="datetime1">
              <a:rPr kumimoji="1" lang="ja-JP" altLang="en-US" smtClean="0"/>
              <a:t>2017/9/12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3804618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96E43-9904-463F-ACCF-61B3B0C72E9E}" type="datetime1">
              <a:rPr kumimoji="1" lang="ja-JP" altLang="en-US" smtClean="0"/>
              <a:t>2017/9/12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8078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FBDB-26B4-4A7D-8551-A5694C5939BD}" type="datetime1">
              <a:rPr kumimoji="1" lang="ja-JP" altLang="en-US" smtClean="0"/>
              <a:t>2017/9/12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224302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1A572A3-A58E-40B4-A0C6-51262BB4F18D}" type="datetime1">
              <a:rPr kumimoji="1" lang="ja-JP" altLang="en-US" smtClean="0"/>
              <a:t>2017/9/12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44711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FFAB5F-4F60-4B1B-81F9-FDC5C6FF14D8}" type="datetime1">
              <a:rPr kumimoji="1" lang="ja-JP" altLang="en-US" smtClean="0"/>
              <a:t>2017/9/12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5DE58-D4B4-4D05-8C37-567ED011AB49}" type="slidenum">
              <a:rPr kumimoji="1" lang="ja-JP" altLang="en-US" smtClean="0"/>
              <a:t>‹#›</a:t>
            </a:fld>
            <a:endParaRPr kumimoji="1" lang="ja-JP" altLang="en-US"/>
          </a:p>
        </p:txBody>
      </p:sp>
    </p:spTree>
    <p:extLst>
      <p:ext uri="{BB962C8B-B14F-4D97-AF65-F5344CB8AC3E}">
        <p14:creationId xmlns:p14="http://schemas.microsoft.com/office/powerpoint/2010/main" val="1292080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dirty="0" smtClean="0"/>
              <a:t>Commissioning plan</a:t>
            </a:r>
            <a:br>
              <a:rPr kumimoji="1" lang="en-US" altLang="ja-JP" dirty="0" smtClean="0"/>
            </a:br>
            <a:r>
              <a:rPr lang="en-US" altLang="ja-JP" dirty="0" smtClean="0"/>
              <a:t>for Phase 1</a:t>
            </a:r>
            <a:br>
              <a:rPr lang="en-US" altLang="ja-JP" dirty="0" smtClean="0"/>
            </a:br>
            <a:r>
              <a:rPr lang="en-US" altLang="ja-JP" dirty="0" smtClean="0"/>
              <a:t>(Preliminary draft)</a:t>
            </a:r>
            <a:endParaRPr kumimoji="1" lang="ja-JP" altLang="en-US" dirty="0"/>
          </a:p>
        </p:txBody>
      </p:sp>
      <p:sp>
        <p:nvSpPr>
          <p:cNvPr id="3" name="サブタイトル 2"/>
          <p:cNvSpPr>
            <a:spLocks noGrp="1"/>
          </p:cNvSpPr>
          <p:nvPr>
            <p:ph type="subTitle" idx="1"/>
          </p:nvPr>
        </p:nvSpPr>
        <p:spPr>
          <a:xfrm>
            <a:off x="350873" y="4094204"/>
            <a:ext cx="8272131" cy="1163595"/>
          </a:xfrm>
        </p:spPr>
        <p:txBody>
          <a:bodyPr>
            <a:normAutofit/>
          </a:bodyPr>
          <a:lstStyle/>
          <a:p>
            <a:r>
              <a:rPr lang="en-US" altLang="ja-JP" dirty="0" smtClean="0"/>
              <a:t>Seiji Kawamura and Osamu </a:t>
            </a:r>
            <a:r>
              <a:rPr lang="en-US" altLang="ja-JP" dirty="0" err="1" smtClean="0"/>
              <a:t>Miyakawa</a:t>
            </a:r>
            <a:endParaRPr lang="en-US" altLang="ja-JP" dirty="0" smtClean="0"/>
          </a:p>
          <a:p>
            <a:r>
              <a:rPr kumimoji="1" lang="en-US" altLang="ja-JP" dirty="0" smtClean="0"/>
              <a:t>with the inputs from</a:t>
            </a:r>
            <a:r>
              <a:rPr lang="ja-JP" altLang="en-US" dirty="0"/>
              <a:t> </a:t>
            </a:r>
            <a:r>
              <a:rPr lang="en-US" altLang="ja-JP" dirty="0" smtClean="0"/>
              <a:t>Uchiyama, </a:t>
            </a:r>
            <a:r>
              <a:rPr lang="en-US" altLang="ja-JP" dirty="0" err="1" smtClean="0"/>
              <a:t>Michimura</a:t>
            </a:r>
            <a:r>
              <a:rPr lang="en-US" altLang="ja-JP" dirty="0" smtClean="0"/>
              <a:t>, and others</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a:t>
            </a:fld>
            <a:endParaRPr kumimoji="1" lang="ja-JP" altLang="en-US"/>
          </a:p>
        </p:txBody>
      </p:sp>
      <p:sp>
        <p:nvSpPr>
          <p:cNvPr id="5" name="正方形/長方形 4"/>
          <p:cNvSpPr/>
          <p:nvPr/>
        </p:nvSpPr>
        <p:spPr>
          <a:xfrm>
            <a:off x="137924" y="6380938"/>
            <a:ext cx="1935723" cy="369332"/>
          </a:xfrm>
          <a:prstGeom prst="rect">
            <a:avLst/>
          </a:prstGeom>
        </p:spPr>
        <p:txBody>
          <a:bodyPr wrap="none">
            <a:spAutoFit/>
          </a:bodyPr>
          <a:lstStyle/>
          <a:p>
            <a:r>
              <a:rPr lang="en-US" altLang="ja-JP" dirty="0" smtClean="0"/>
              <a:t>JGW-G1707090-v1</a:t>
            </a:r>
            <a:endParaRPr lang="ja-JP" altLang="en-US" dirty="0"/>
          </a:p>
        </p:txBody>
      </p:sp>
    </p:spTree>
    <p:extLst>
      <p:ext uri="{BB962C8B-B14F-4D97-AF65-F5344CB8AC3E}">
        <p14:creationId xmlns:p14="http://schemas.microsoft.com/office/powerpoint/2010/main" val="1121891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Placement of </a:t>
            </a:r>
            <a:r>
              <a:rPr lang="en-US" altLang="ja-JP" dirty="0" smtClean="0"/>
              <a:t>Beam tubes, etc.</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Purchase of UHV aluminum foil (</a:t>
            </a:r>
            <a:r>
              <a:rPr lang="en-US" altLang="ja-JP" dirty="0" err="1" smtClean="0"/>
              <a:t>Aso</a:t>
            </a:r>
            <a:r>
              <a:rPr lang="en-US" altLang="ja-JP" dirty="0" smtClean="0"/>
              <a:t>)</a:t>
            </a:r>
          </a:p>
          <a:p>
            <a:r>
              <a:rPr lang="en-US" altLang="ja-JP" dirty="0" smtClean="0"/>
              <a:t>PR2-PR3 beam tube</a:t>
            </a:r>
          </a:p>
          <a:p>
            <a:pPr lvl="1"/>
            <a:r>
              <a:rPr lang="en-US" altLang="ja-JP" dirty="0" smtClean="0"/>
              <a:t>Install </a:t>
            </a:r>
            <a:r>
              <a:rPr lang="en-US" altLang="ja-JP" dirty="0"/>
              <a:t>PR2-PR3 beam tube with the connection part covered by aluminum foil instead of installing the </a:t>
            </a:r>
            <a:r>
              <a:rPr lang="en-US" altLang="ja-JP" dirty="0" smtClean="0"/>
              <a:t>bellows, Inject </a:t>
            </a:r>
            <a:r>
              <a:rPr lang="en-US" altLang="ja-JP" dirty="0"/>
              <a:t>dry air into PR2-PR3 beam </a:t>
            </a:r>
            <a:r>
              <a:rPr lang="en-US" altLang="ja-JP" dirty="0" smtClean="0"/>
              <a:t>tube (?)</a:t>
            </a:r>
          </a:p>
          <a:p>
            <a:r>
              <a:rPr lang="en-US" altLang="ja-JP" dirty="0" smtClean="0"/>
              <a:t>BS assembly frame</a:t>
            </a:r>
          </a:p>
          <a:p>
            <a:pPr lvl="1"/>
            <a:r>
              <a:rPr lang="en-US" altLang="ja-JP" dirty="0" smtClean="0"/>
              <a:t>Remove BS assembly frame</a:t>
            </a:r>
          </a:p>
          <a:p>
            <a:r>
              <a:rPr lang="en-US" altLang="ja-JP" dirty="0" smtClean="0"/>
              <a:t>BS-beam tubes</a:t>
            </a:r>
          </a:p>
          <a:p>
            <a:pPr lvl="1"/>
            <a:r>
              <a:rPr lang="en-US" altLang="ja-JP" dirty="0" smtClean="0"/>
              <a:t>Install BS </a:t>
            </a:r>
            <a:r>
              <a:rPr lang="en-US" altLang="ja-JP" dirty="0"/>
              <a:t>beam tube with the connection part covered by aluminum foil instead of installing the </a:t>
            </a:r>
            <a:r>
              <a:rPr lang="en-US" altLang="ja-JP" dirty="0" smtClean="0"/>
              <a:t>bellows, Inject </a:t>
            </a:r>
            <a:r>
              <a:rPr lang="en-US" altLang="ja-JP" dirty="0"/>
              <a:t>dry air </a:t>
            </a:r>
            <a:r>
              <a:rPr lang="en-US" altLang="ja-JP" dirty="0" smtClean="0"/>
              <a:t>into BS-beam </a:t>
            </a:r>
            <a:r>
              <a:rPr lang="en-US" altLang="ja-JP" dirty="0"/>
              <a:t>tube </a:t>
            </a:r>
            <a:r>
              <a:rPr lang="en-US" altLang="ja-JP" dirty="0" smtClean="0"/>
              <a:t>(?)</a:t>
            </a:r>
          </a:p>
          <a:p>
            <a:r>
              <a:rPr lang="en-US" altLang="ja-JP" dirty="0" smtClean="0"/>
              <a:t>IFI-IMM, IMM-PRM, PRM-PR3</a:t>
            </a:r>
          </a:p>
          <a:p>
            <a:pPr lvl="1"/>
            <a:r>
              <a:rPr lang="en-US" altLang="ja-JP" dirty="0" smtClean="0"/>
              <a:t>TBD</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239044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Alignment</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Alignment </a:t>
            </a:r>
            <a:r>
              <a:rPr lang="en-US" altLang="ja-JP" dirty="0"/>
              <a:t>up to virtual positions of </a:t>
            </a:r>
            <a:r>
              <a:rPr lang="en-US" altLang="ja-JP" dirty="0" err="1" smtClean="0"/>
              <a:t>ETMx</a:t>
            </a:r>
            <a:r>
              <a:rPr lang="en-US" altLang="ja-JP" dirty="0" smtClean="0"/>
              <a:t>/</a:t>
            </a:r>
            <a:r>
              <a:rPr lang="en-US" altLang="ja-JP" dirty="0" err="1" smtClean="0"/>
              <a:t>ETMy</a:t>
            </a:r>
            <a:endParaRPr lang="en-US" altLang="ja-JP" dirty="0" smtClean="0"/>
          </a:p>
          <a:p>
            <a:pPr lvl="1"/>
            <a:r>
              <a:rPr lang="en-US" altLang="ja-JP" dirty="0" smtClean="0"/>
              <a:t>10/10 – 10/13: Misalign PRM by a known amount (VIS, MIF), Align IMMT2 </a:t>
            </a:r>
            <a:r>
              <a:rPr lang="en-US" altLang="ja-JP" dirty="0"/>
              <a:t>(</a:t>
            </a:r>
            <a:r>
              <a:rPr lang="en-US" altLang="ja-JP" dirty="0" smtClean="0"/>
              <a:t>IOO) and PR2 (VIS)</a:t>
            </a:r>
            <a:endParaRPr lang="en-US" altLang="ja-JP" dirty="0"/>
          </a:p>
          <a:p>
            <a:pPr lvl="1"/>
            <a:r>
              <a:rPr lang="en-US" altLang="ja-JP" dirty="0" smtClean="0"/>
              <a:t>10/16 – 10/20: Align PR3 by monitoring beam in IXA and EXA (MIF, VIS)</a:t>
            </a:r>
          </a:p>
          <a:p>
            <a:pPr lvl="1"/>
            <a:r>
              <a:rPr lang="en-US" altLang="ja-JP" dirty="0" smtClean="0"/>
              <a:t>10/23 – 10/27: Align BS </a:t>
            </a:r>
            <a:r>
              <a:rPr lang="en-US" altLang="ja-JP" dirty="0"/>
              <a:t>by monitoring beam in </a:t>
            </a:r>
            <a:r>
              <a:rPr lang="en-US" altLang="ja-JP" dirty="0" smtClean="0"/>
              <a:t>IYA </a:t>
            </a:r>
            <a:r>
              <a:rPr lang="en-US" altLang="ja-JP" dirty="0"/>
              <a:t>and </a:t>
            </a:r>
            <a:r>
              <a:rPr lang="en-US" altLang="ja-JP" dirty="0" smtClean="0"/>
              <a:t>EYA </a:t>
            </a:r>
            <a:r>
              <a:rPr lang="en-US" altLang="ja-JP" dirty="0"/>
              <a:t>(MIF, VIS</a:t>
            </a:r>
            <a:r>
              <a:rPr lang="en-US" altLang="ja-JP" dirty="0" smtClean="0"/>
              <a:t>)</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11</a:t>
            </a:fld>
            <a:endParaRPr kumimoji="1" lang="ja-JP" altLang="en-US"/>
          </a:p>
        </p:txBody>
      </p:sp>
    </p:spTree>
    <p:extLst>
      <p:ext uri="{BB962C8B-B14F-4D97-AF65-F5344CB8AC3E}">
        <p14:creationId xmlns:p14="http://schemas.microsoft.com/office/powerpoint/2010/main" val="42036036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Measurement of beam </a:t>
            </a:r>
            <a:r>
              <a:rPr lang="en-US" altLang="ja-JP" dirty="0" smtClean="0"/>
              <a:t>position</a:t>
            </a:r>
            <a:br>
              <a:rPr lang="en-US" altLang="ja-JP" dirty="0" smtClean="0"/>
            </a:br>
            <a:r>
              <a:rPr lang="en-US" altLang="ja-JP" dirty="0" smtClean="0"/>
              <a:t>at </a:t>
            </a:r>
            <a:r>
              <a:rPr lang="en-US" altLang="ja-JP" dirty="0"/>
              <a:t>IXC, IYC</a:t>
            </a:r>
          </a:p>
        </p:txBody>
      </p:sp>
      <p:sp>
        <p:nvSpPr>
          <p:cNvPr id="3" name="コンテンツ プレースホルダー 2"/>
          <p:cNvSpPr>
            <a:spLocks noGrp="1"/>
          </p:cNvSpPr>
          <p:nvPr>
            <p:ph idx="1"/>
          </p:nvPr>
        </p:nvSpPr>
        <p:spPr/>
        <p:txBody>
          <a:bodyPr>
            <a:normAutofit/>
          </a:bodyPr>
          <a:lstStyle/>
          <a:p>
            <a:r>
              <a:rPr lang="en-US" altLang="ja-JP" dirty="0" smtClean="0"/>
              <a:t>IXC</a:t>
            </a:r>
            <a:r>
              <a:rPr lang="ja-JP" altLang="en-US" dirty="0" err="1" smtClean="0"/>
              <a:t>、</a:t>
            </a:r>
            <a:r>
              <a:rPr lang="en-US" altLang="ja-JP" dirty="0" smtClean="0"/>
              <a:t>IYC</a:t>
            </a:r>
            <a:r>
              <a:rPr lang="ja-JP" altLang="en-US" dirty="0" err="1" smtClean="0"/>
              <a:t>での</a:t>
            </a:r>
            <a:r>
              <a:rPr lang="ja-JP" altLang="en-US" dirty="0" smtClean="0"/>
              <a:t>ビーム位置の測定</a:t>
            </a:r>
            <a:endParaRPr lang="en-US" altLang="ja-JP" dirty="0" smtClean="0"/>
          </a:p>
          <a:p>
            <a:r>
              <a:rPr lang="ja-JP" altLang="en-US" dirty="0" smtClean="0"/>
              <a:t>いつ？誰が？精度</a:t>
            </a:r>
            <a:r>
              <a:rPr lang="en-US" altLang="ja-JP" dirty="0" smtClean="0"/>
              <a:t>1mm?</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12</a:t>
            </a:fld>
            <a:endParaRPr lang="ja-JP" altLang="en-US">
              <a:solidFill>
                <a:prstClr val="black">
                  <a:tint val="75000"/>
                </a:prstClr>
              </a:solidFill>
            </a:endParaRPr>
          </a:p>
        </p:txBody>
      </p:sp>
    </p:spTree>
    <p:extLst>
      <p:ext uri="{BB962C8B-B14F-4D97-AF65-F5344CB8AC3E}">
        <p14:creationId xmlns:p14="http://schemas.microsoft.com/office/powerpoint/2010/main" val="3392614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Positioning of IMMT1/2 or PR2/3 </a:t>
            </a:r>
          </a:p>
        </p:txBody>
      </p:sp>
      <p:sp>
        <p:nvSpPr>
          <p:cNvPr id="3" name="コンテンツ プレースホルダー 2"/>
          <p:cNvSpPr>
            <a:spLocks noGrp="1"/>
          </p:cNvSpPr>
          <p:nvPr>
            <p:ph idx="1"/>
          </p:nvPr>
        </p:nvSpPr>
        <p:spPr/>
        <p:txBody>
          <a:bodyPr>
            <a:normAutofit/>
          </a:bodyPr>
          <a:lstStyle/>
          <a:p>
            <a:r>
              <a:rPr lang="en-US" altLang="ja-JP" dirty="0" smtClean="0"/>
              <a:t>Tune </a:t>
            </a:r>
            <a:r>
              <a:rPr lang="en-US" altLang="ja-JP" dirty="0"/>
              <a:t>IMMT1/2 or PR2/3 position </a:t>
            </a:r>
            <a:r>
              <a:rPr lang="en-US" altLang="ja-JP" dirty="0" smtClean="0"/>
              <a:t>by monitoring beam profile by PD in EXA/EYA (MIF, VIS, IOO)</a:t>
            </a:r>
          </a:p>
          <a:p>
            <a:r>
              <a:rPr lang="ja-JP" altLang="en-US" dirty="0"/>
              <a:t>可能</a:t>
            </a:r>
            <a:r>
              <a:rPr lang="ja-JP" altLang="en-US" dirty="0" smtClean="0"/>
              <a:t>か？</a:t>
            </a:r>
            <a:endParaRPr lang="en-US" altLang="ja-JP" dirty="0" smtClean="0"/>
          </a:p>
          <a:p>
            <a:r>
              <a:rPr lang="ja-JP" altLang="en-US" dirty="0" smtClean="0"/>
              <a:t>いつ？誰が？</a:t>
            </a: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13</a:t>
            </a:fld>
            <a:endParaRPr lang="ja-JP" altLang="en-US">
              <a:solidFill>
                <a:prstClr val="black">
                  <a:tint val="75000"/>
                </a:prstClr>
              </a:solidFill>
            </a:endParaRPr>
          </a:p>
        </p:txBody>
      </p:sp>
    </p:spTree>
    <p:extLst>
      <p:ext uri="{BB962C8B-B14F-4D97-AF65-F5344CB8AC3E}">
        <p14:creationId xmlns:p14="http://schemas.microsoft.com/office/powerpoint/2010/main" val="30387084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検討事項２</a:t>
            </a:r>
            <a:endParaRPr kumimoji="1" lang="ja-JP" altLang="en-US" dirty="0"/>
          </a:p>
        </p:txBody>
      </p:sp>
      <p:sp>
        <p:nvSpPr>
          <p:cNvPr id="3" name="コンテンツ プレースホルダー 2"/>
          <p:cNvSpPr>
            <a:spLocks noGrp="1"/>
          </p:cNvSpPr>
          <p:nvPr>
            <p:ph idx="1"/>
          </p:nvPr>
        </p:nvSpPr>
        <p:spPr/>
        <p:txBody>
          <a:bodyPr/>
          <a:lstStyle/>
          <a:p>
            <a:r>
              <a:rPr lang="en-US" altLang="ja-JP" dirty="0"/>
              <a:t>PR</a:t>
            </a:r>
            <a:r>
              <a:rPr lang="ja-JP" altLang="en-US" dirty="0" err="1"/>
              <a:t>、</a:t>
            </a:r>
            <a:r>
              <a:rPr lang="en-US" altLang="ja-JP" dirty="0"/>
              <a:t>BS</a:t>
            </a:r>
            <a:r>
              <a:rPr lang="ja-JP" altLang="en-US" dirty="0"/>
              <a:t>のインストール後、</a:t>
            </a:r>
            <a:r>
              <a:rPr lang="en-US" altLang="ja-JP" dirty="0"/>
              <a:t>PR,BS</a:t>
            </a:r>
            <a:r>
              <a:rPr lang="ja-JP" altLang="en-US" dirty="0"/>
              <a:t>ミラーのタンクとの相対位置を</a:t>
            </a:r>
            <a:r>
              <a:rPr lang="en-US" altLang="ja-JP" dirty="0"/>
              <a:t>FARO</a:t>
            </a:r>
            <a:r>
              <a:rPr lang="ja-JP" altLang="en-US" dirty="0"/>
              <a:t>で測定</a:t>
            </a:r>
            <a:r>
              <a:rPr lang="ja-JP" altLang="en-US" dirty="0" smtClean="0"/>
              <a:t>したい；</a:t>
            </a:r>
            <a:r>
              <a:rPr lang="en-US" altLang="ja-JP" dirty="0" smtClean="0"/>
              <a:t>1</a:t>
            </a:r>
            <a:r>
              <a:rPr lang="ja-JP" altLang="en-US" dirty="0" smtClean="0"/>
              <a:t>週間（正田）</a:t>
            </a:r>
            <a:endParaRPr lang="en-US" altLang="ja-JP" dirty="0" smtClean="0"/>
          </a:p>
          <a:p>
            <a:r>
              <a:rPr lang="ja-JP" altLang="en-US" dirty="0" smtClean="0"/>
              <a:t>真空チェックを</a:t>
            </a:r>
            <a:r>
              <a:rPr lang="en-US" altLang="ja-JP" dirty="0" smtClean="0"/>
              <a:t>11</a:t>
            </a:r>
            <a:r>
              <a:rPr lang="ja-JP" altLang="en-US" dirty="0" smtClean="0"/>
              <a:t>月にやってはどうか？（木村）</a:t>
            </a:r>
            <a:endParaRPr lang="en-US" altLang="ja-JP" dirty="0" smtClean="0"/>
          </a:p>
          <a:p>
            <a:pPr lvl="1"/>
            <a:r>
              <a:rPr lang="en-US" altLang="ja-JP" dirty="0" smtClean="0"/>
              <a:t>PR3,BS</a:t>
            </a:r>
            <a:r>
              <a:rPr lang="ja-JP" altLang="en-US" dirty="0"/>
              <a:t>等間の真空ダクトの</a:t>
            </a:r>
            <a:r>
              <a:rPr lang="ja-JP" altLang="en-US" dirty="0" smtClean="0"/>
              <a:t>接続</a:t>
            </a:r>
            <a:endParaRPr lang="en-US" altLang="ja-JP" dirty="0" smtClean="0"/>
          </a:p>
          <a:p>
            <a:pPr lvl="1"/>
            <a:r>
              <a:rPr lang="en-US" altLang="ja-JP" dirty="0" smtClean="0"/>
              <a:t>PR3,BS</a:t>
            </a:r>
            <a:r>
              <a:rPr lang="ja-JP" altLang="en-US" dirty="0"/>
              <a:t>等の真空引きとダクト接続部等の真空リーク試験＋真空ポンプの動作</a:t>
            </a:r>
            <a:r>
              <a:rPr lang="ja-JP" altLang="en-US" dirty="0" smtClean="0"/>
              <a:t>確認</a:t>
            </a:r>
            <a:endParaRPr lang="en-US" altLang="ja-JP" smtClean="0"/>
          </a:p>
          <a:p>
            <a:pPr lvl="1"/>
            <a:r>
              <a:rPr lang="ja-JP" altLang="en-US" smtClean="0"/>
              <a:t>真空</a:t>
            </a:r>
            <a:r>
              <a:rPr lang="ja-JP" altLang="en-US" dirty="0"/>
              <a:t>引きによる</a:t>
            </a:r>
            <a:r>
              <a:rPr lang="en-US" altLang="ja-JP" dirty="0"/>
              <a:t>PR3,BS</a:t>
            </a:r>
            <a:r>
              <a:rPr lang="ja-JP" altLang="en-US" dirty="0"/>
              <a:t>等のアライメント再調整の必要かの確認</a:t>
            </a: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14</a:t>
            </a:fld>
            <a:endParaRPr kumimoji="1" lang="ja-JP" altLang="en-US"/>
          </a:p>
        </p:txBody>
      </p:sp>
    </p:spTree>
    <p:extLst>
      <p:ext uri="{BB962C8B-B14F-4D97-AF65-F5344CB8AC3E}">
        <p14:creationId xmlns:p14="http://schemas.microsoft.com/office/powerpoint/2010/main" val="38650406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2</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a:t>Beam from BS to </a:t>
            </a:r>
            <a:r>
              <a:rPr lang="en-US" altLang="ja-JP" dirty="0" smtClean="0"/>
              <a:t>virtual positions of </a:t>
            </a:r>
            <a:r>
              <a:rPr lang="en-US" altLang="ja-JP" dirty="0" err="1"/>
              <a:t>ETMx</a:t>
            </a:r>
            <a:r>
              <a:rPr lang="en-US" altLang="ja-JP" dirty="0"/>
              <a:t>/ETMy finely aligned</a:t>
            </a:r>
          </a:p>
          <a:p>
            <a:pPr lvl="1"/>
            <a:r>
              <a:rPr lang="en-US" altLang="ja-JP" dirty="0" err="1" smtClean="0"/>
              <a:t>ETMy</a:t>
            </a:r>
            <a:r>
              <a:rPr lang="en-US" altLang="ja-JP" dirty="0" smtClean="0"/>
              <a:t> installed and integrated in the air at </a:t>
            </a:r>
            <a:r>
              <a:rPr lang="en-US" altLang="ja-JP" dirty="0"/>
              <a:t>room </a:t>
            </a:r>
            <a:r>
              <a:rPr lang="en-US" altLang="ja-JP" dirty="0" smtClean="0"/>
              <a:t>temperature</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15</a:t>
            </a:fld>
            <a:endParaRPr kumimoji="1" lang="ja-JP" altLang="en-US"/>
          </a:p>
        </p:txBody>
      </p:sp>
    </p:spTree>
    <p:extLst>
      <p:ext uri="{BB962C8B-B14F-4D97-AF65-F5344CB8AC3E}">
        <p14:creationId xmlns:p14="http://schemas.microsoft.com/office/powerpoint/2010/main" val="5520702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Activities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Alignment </a:t>
            </a:r>
            <a:r>
              <a:rPr lang="en-US" altLang="ja-JP" dirty="0"/>
              <a:t>of </a:t>
            </a:r>
            <a:r>
              <a:rPr lang="en-US" altLang="ja-JP" dirty="0" smtClean="0"/>
              <a:t>ETMy</a:t>
            </a:r>
          </a:p>
          <a:p>
            <a:pPr lvl="1"/>
            <a:r>
              <a:rPr lang="en-US" altLang="ja-JP" dirty="0" smtClean="0"/>
              <a:t>Align </a:t>
            </a:r>
            <a:r>
              <a:rPr lang="en-US" altLang="ja-JP" dirty="0" err="1" smtClean="0"/>
              <a:t>ETMy</a:t>
            </a:r>
            <a:r>
              <a:rPr lang="en-US" altLang="ja-JP" dirty="0" smtClean="0"/>
              <a:t> to IFI (MIF, DGS, VIS, CRY, IOO)</a:t>
            </a:r>
          </a:p>
          <a:p>
            <a:pPr lvl="1"/>
            <a:r>
              <a:rPr lang="en-US" altLang="ja-JP" dirty="0" smtClean="0"/>
              <a:t>Lead MI-REFL beam outside the chamber (MIF, IOO)</a:t>
            </a:r>
            <a:endParaRPr lang="en-US" altLang="ja-JP" dirty="0"/>
          </a:p>
          <a:p>
            <a:r>
              <a:rPr lang="en-US" altLang="ja-JP" dirty="0"/>
              <a:t>Installation and alignment of MI-REFL output </a:t>
            </a:r>
            <a:r>
              <a:rPr lang="en-US" altLang="ja-JP" dirty="0" smtClean="0"/>
              <a:t>optics</a:t>
            </a:r>
          </a:p>
          <a:p>
            <a:pPr lvl="1"/>
            <a:r>
              <a:rPr lang="en-US" altLang="ja-JP" dirty="0"/>
              <a:t>Install </a:t>
            </a:r>
            <a:r>
              <a:rPr lang="en-US" altLang="ja-JP" dirty="0" smtClean="0"/>
              <a:t>and align MI-REFL </a:t>
            </a:r>
            <a:r>
              <a:rPr lang="en-US" altLang="ja-JP" dirty="0"/>
              <a:t>output </a:t>
            </a:r>
            <a:r>
              <a:rPr lang="en-US" altLang="ja-JP" dirty="0" smtClean="0"/>
              <a:t>optics using the beam reflected by </a:t>
            </a:r>
            <a:r>
              <a:rPr lang="en-US" altLang="ja-JP" dirty="0" err="1" smtClean="0"/>
              <a:t>ETMy</a:t>
            </a:r>
            <a:r>
              <a:rPr lang="en-US" altLang="ja-JP" dirty="0" smtClean="0"/>
              <a:t> (MIF)</a:t>
            </a:r>
          </a:p>
          <a:p>
            <a:r>
              <a:rPr lang="en-US" altLang="ja-JP" dirty="0"/>
              <a:t>Bellows connection and evacuation of the </a:t>
            </a:r>
            <a:r>
              <a:rPr lang="en-US" altLang="ja-JP" dirty="0" smtClean="0"/>
              <a:t>EYC/EYA (CRY)</a:t>
            </a: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16</a:t>
            </a:fld>
            <a:endParaRPr kumimoji="1" lang="ja-JP" altLang="en-US"/>
          </a:p>
        </p:txBody>
      </p:sp>
    </p:spTree>
    <p:extLst>
      <p:ext uri="{BB962C8B-B14F-4D97-AF65-F5344CB8AC3E}">
        <p14:creationId xmlns:p14="http://schemas.microsoft.com/office/powerpoint/2010/main" val="2710848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3</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aligned except </a:t>
            </a:r>
            <a:r>
              <a:rPr lang="en-US" altLang="ja-JP" dirty="0" err="1" smtClean="0"/>
              <a:t>ETMx</a:t>
            </a:r>
            <a:endParaRPr lang="en-US" altLang="ja-JP" dirty="0" smtClean="0"/>
          </a:p>
          <a:p>
            <a:pPr lvl="1"/>
            <a:r>
              <a:rPr lang="en-US" altLang="ja-JP" dirty="0" err="1" smtClean="0"/>
              <a:t>ETMx</a:t>
            </a:r>
            <a:r>
              <a:rPr lang="en-US" altLang="ja-JP" dirty="0" smtClean="0"/>
              <a:t> installed in the air at </a:t>
            </a:r>
            <a:r>
              <a:rPr lang="en-US" altLang="ja-JP" dirty="0"/>
              <a:t>room </a:t>
            </a:r>
            <a:r>
              <a:rPr lang="en-US" altLang="ja-JP" dirty="0" smtClean="0"/>
              <a:t>temperature</a:t>
            </a:r>
          </a:p>
          <a:p>
            <a:pPr lvl="1"/>
            <a:r>
              <a:rPr lang="en-US" altLang="ja-JP" dirty="0" smtClean="0"/>
              <a:t>EYC evacuated</a:t>
            </a:r>
          </a:p>
          <a:p>
            <a:pPr marL="457200" lvl="1" indent="0">
              <a:buNone/>
            </a:pP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17</a:t>
            </a:fld>
            <a:endParaRPr kumimoji="1" lang="ja-JP" altLang="en-US"/>
          </a:p>
        </p:txBody>
      </p:sp>
    </p:spTree>
    <p:extLst>
      <p:ext uri="{BB962C8B-B14F-4D97-AF65-F5344CB8AC3E}">
        <p14:creationId xmlns:p14="http://schemas.microsoft.com/office/powerpoint/2010/main" val="3920480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92500" lnSpcReduction="20000"/>
          </a:bodyPr>
          <a:lstStyle/>
          <a:p>
            <a:r>
              <a:rPr lang="en-US" altLang="ja-JP" dirty="0" smtClean="0"/>
              <a:t>RT </a:t>
            </a:r>
            <a:r>
              <a:rPr lang="en-US" altLang="ja-JP" dirty="0"/>
              <a:t>model for </a:t>
            </a:r>
            <a:r>
              <a:rPr lang="en-US" altLang="ja-JP" dirty="0" smtClean="0"/>
              <a:t>LSC and calibration (DGS, MIF, CAL)</a:t>
            </a:r>
          </a:p>
          <a:p>
            <a:r>
              <a:rPr lang="en-US" altLang="ja-JP" dirty="0" smtClean="0"/>
              <a:t>Global control between LSC and VIS models (DGS, MIF, VIS)</a:t>
            </a:r>
          </a:p>
          <a:p>
            <a:r>
              <a:rPr lang="en-US" altLang="ja-JP" dirty="0"/>
              <a:t>Alignment, locking, optimization, characterization of </a:t>
            </a:r>
            <a:r>
              <a:rPr lang="en-US" altLang="ja-JP" dirty="0" smtClean="0"/>
              <a:t>MI</a:t>
            </a:r>
          </a:p>
          <a:p>
            <a:pPr lvl="1"/>
            <a:r>
              <a:rPr lang="en-US" altLang="ja-JP" dirty="0" smtClean="0"/>
              <a:t>Align </a:t>
            </a:r>
            <a:r>
              <a:rPr lang="en-US" altLang="ja-JP" dirty="0" err="1" smtClean="0"/>
              <a:t>ETMy</a:t>
            </a:r>
            <a:r>
              <a:rPr lang="en-US" altLang="ja-JP" dirty="0" smtClean="0"/>
              <a:t> </a:t>
            </a:r>
            <a:r>
              <a:rPr lang="en-US" altLang="ja-JP" dirty="0"/>
              <a:t>to </a:t>
            </a:r>
            <a:r>
              <a:rPr lang="en-US" altLang="ja-JP" dirty="0" smtClean="0"/>
              <a:t>IFI (MIF, DGS, VIS, CRY, IOO)</a:t>
            </a:r>
          </a:p>
          <a:p>
            <a:pPr lvl="1"/>
            <a:r>
              <a:rPr lang="en-US" altLang="ja-JP" dirty="0" smtClean="0"/>
              <a:t>Make a fine alignment of MI (MIF)</a:t>
            </a:r>
            <a:endParaRPr lang="en-US" altLang="ja-JP" strike="sngStrike" dirty="0">
              <a:solidFill>
                <a:srgbClr val="FF0000"/>
              </a:solidFill>
            </a:endParaRPr>
          </a:p>
          <a:p>
            <a:pPr lvl="1"/>
            <a:r>
              <a:rPr lang="en-US" altLang="ja-JP" dirty="0" smtClean="0"/>
              <a:t>Lock MI (MIF)</a:t>
            </a:r>
          </a:p>
          <a:p>
            <a:pPr lvl="1"/>
            <a:r>
              <a:rPr lang="en-US" altLang="ja-JP" dirty="0" smtClean="0"/>
              <a:t>Optimize and characterize MI (MIF)</a:t>
            </a:r>
          </a:p>
          <a:p>
            <a:r>
              <a:rPr lang="en-US" altLang="ja-JP" dirty="0"/>
              <a:t>Installation and alignment of MI-AS output </a:t>
            </a:r>
            <a:r>
              <a:rPr lang="en-US" altLang="ja-JP" dirty="0" smtClean="0"/>
              <a:t>optics (MIF, VIS)</a:t>
            </a:r>
            <a:endParaRPr lang="en-US" altLang="ja-JP" dirty="0"/>
          </a:p>
          <a:p>
            <a:r>
              <a:rPr lang="en-US" altLang="ja-JP" dirty="0"/>
              <a:t>Cooling-down of </a:t>
            </a:r>
            <a:r>
              <a:rPr lang="en-US" altLang="ja-JP" dirty="0" err="1" smtClean="0"/>
              <a:t>ETMy</a:t>
            </a:r>
            <a:r>
              <a:rPr lang="en-US" altLang="ja-JP" dirty="0" smtClean="0"/>
              <a:t> (CRY)</a:t>
            </a:r>
          </a:p>
          <a:p>
            <a:pPr lvl="1"/>
            <a:r>
              <a:rPr lang="ja-JP" altLang="en-US" dirty="0" smtClean="0"/>
              <a:t>鏡角度の追跡　シフト？</a:t>
            </a:r>
            <a:endParaRPr lang="en-US" altLang="ja-JP" dirty="0" smtClean="0"/>
          </a:p>
          <a:p>
            <a:r>
              <a:rPr lang="en-US" altLang="ja-JP" dirty="0" smtClean="0"/>
              <a:t>Calibration (CAL)</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73795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Stage 4</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MI locked</a:t>
            </a:r>
          </a:p>
          <a:p>
            <a:pPr lvl="1"/>
            <a:r>
              <a:rPr lang="en-US" altLang="ja-JP" dirty="0" err="1" smtClean="0"/>
              <a:t>ETMy</a:t>
            </a:r>
            <a:r>
              <a:rPr lang="en-US" altLang="ja-JP" dirty="0" smtClean="0"/>
              <a:t> cooled down</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19</a:t>
            </a:fld>
            <a:endParaRPr lang="ja-JP" altLang="en-US">
              <a:solidFill>
                <a:prstClr val="black">
                  <a:tint val="75000"/>
                </a:prstClr>
              </a:solidFill>
            </a:endParaRPr>
          </a:p>
        </p:txBody>
      </p:sp>
    </p:spTree>
    <p:extLst>
      <p:ext uri="{BB962C8B-B14F-4D97-AF65-F5344CB8AC3E}">
        <p14:creationId xmlns:p14="http://schemas.microsoft.com/office/powerpoint/2010/main" val="1661172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Objectives and scope of c</a:t>
            </a:r>
            <a:r>
              <a:rPr kumimoji="1" lang="en-US" altLang="ja-JP" dirty="0" smtClean="0"/>
              <a:t>ommissioning</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a:t>According to the roadmap established by SEO, the commissioning team should execute the commissioning activities</a:t>
            </a:r>
            <a:r>
              <a:rPr lang="en-US" altLang="ja-JP" dirty="0" smtClean="0"/>
              <a:t>.</a:t>
            </a:r>
          </a:p>
          <a:p>
            <a:r>
              <a:rPr lang="en-US" altLang="ja-JP" dirty="0" smtClean="0"/>
              <a:t>The commissioning activities are to coordinate the various tasks of each subsystem whenever necessary to accomplish the successful operation of the  fully-equipped detector with the target sensitivity and duty factor.</a:t>
            </a:r>
          </a:p>
          <a:p>
            <a:r>
              <a:rPr lang="en-US" altLang="ja-JP" dirty="0" smtClean="0"/>
              <a:t>Independent installation/integration activities of each subsystem are not included in the scope of commissioning.</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a:t>
            </a:fld>
            <a:endParaRPr kumimoji="1" lang="ja-JP" altLang="en-US"/>
          </a:p>
        </p:txBody>
      </p:sp>
    </p:spTree>
    <p:extLst>
      <p:ext uri="{BB962C8B-B14F-4D97-AF65-F5344CB8AC3E}">
        <p14:creationId xmlns:p14="http://schemas.microsoft.com/office/powerpoint/2010/main" val="2209756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Activities</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a:t>Bellows connection and evacuation of the EXC/EXA and cooling-down of </a:t>
            </a:r>
            <a:r>
              <a:rPr lang="en-US" altLang="ja-JP" dirty="0" err="1" smtClean="0"/>
              <a:t>ETMx</a:t>
            </a:r>
            <a:r>
              <a:rPr lang="en-US" altLang="ja-JP" dirty="0" smtClean="0"/>
              <a:t> (VAC, CRY)</a:t>
            </a:r>
            <a:endParaRPr lang="en-US" altLang="ja-JP" dirty="0"/>
          </a:p>
          <a:p>
            <a:r>
              <a:rPr lang="en-US" altLang="ja-JP" dirty="0"/>
              <a:t>Bellows connection and evacuation of the whole vacuum system in the center  </a:t>
            </a:r>
            <a:r>
              <a:rPr lang="en-US" altLang="ja-JP" dirty="0" smtClean="0"/>
              <a:t>area (VAC)</a:t>
            </a:r>
            <a:endParaRPr lang="en-US" altLang="ja-JP" dirty="0"/>
          </a:p>
          <a:p>
            <a:r>
              <a:rPr lang="en-US" altLang="ja-JP" dirty="0"/>
              <a:t>Re-alignment, re-locking, optimization, characterization of </a:t>
            </a:r>
            <a:r>
              <a:rPr lang="en-US" altLang="ja-JP" dirty="0" smtClean="0"/>
              <a:t>MI (MIF)</a:t>
            </a:r>
          </a:p>
          <a:p>
            <a:r>
              <a:rPr lang="en-US" altLang="ja-JP" dirty="0" smtClean="0"/>
              <a:t>Guardian scripts for PSL/IMC/MI (DGS, IOO, MIF)</a:t>
            </a:r>
          </a:p>
          <a:p>
            <a:r>
              <a:rPr lang="en-US" altLang="ja-JP" dirty="0" smtClean="0"/>
              <a:t>Data pipe line (DAS)</a:t>
            </a:r>
          </a:p>
          <a:p>
            <a:r>
              <a:rPr lang="en-US" altLang="ja-JP" dirty="0" smtClean="0"/>
              <a:t>Physical environment monitors (</a:t>
            </a:r>
            <a:r>
              <a:rPr lang="en-US" altLang="ja-JP" dirty="0" err="1" smtClean="0"/>
              <a:t>DetChar</a:t>
            </a:r>
            <a:r>
              <a:rPr lang="en-US" altLang="ja-JP" dirty="0" smtClean="0"/>
              <a:t>)</a:t>
            </a:r>
          </a:p>
          <a:p>
            <a:r>
              <a:rPr lang="en-US" altLang="ja-JP" dirty="0" smtClean="0"/>
              <a:t>Selection of monitoring signals (DGS)</a:t>
            </a: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20</a:t>
            </a:fld>
            <a:endParaRPr lang="ja-JP" altLang="en-US">
              <a:solidFill>
                <a:prstClr val="black">
                  <a:tint val="75000"/>
                </a:prstClr>
              </a:solidFill>
            </a:endParaRPr>
          </a:p>
        </p:txBody>
      </p:sp>
    </p:spTree>
    <p:extLst>
      <p:ext uri="{BB962C8B-B14F-4D97-AF65-F5344CB8AC3E}">
        <p14:creationId xmlns:p14="http://schemas.microsoft.com/office/powerpoint/2010/main" val="1928708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final status</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whole vacuum chamber evacuated</a:t>
            </a:r>
          </a:p>
          <a:p>
            <a:r>
              <a:rPr lang="en-US" altLang="ja-JP" dirty="0" err="1"/>
              <a:t>ETMx</a:t>
            </a:r>
            <a:r>
              <a:rPr lang="en-US" altLang="ja-JP" dirty="0"/>
              <a:t>/</a:t>
            </a:r>
            <a:r>
              <a:rPr lang="en-US" altLang="ja-JP" dirty="0" err="1"/>
              <a:t>ETMy</a:t>
            </a:r>
            <a:r>
              <a:rPr lang="en-US" altLang="ja-JP" dirty="0"/>
              <a:t> cooled down</a:t>
            </a:r>
          </a:p>
          <a:p>
            <a:r>
              <a:rPr lang="en-US" altLang="ja-JP" dirty="0"/>
              <a:t>MIF re-aligned, locked, optimized</a:t>
            </a:r>
          </a:p>
          <a:p>
            <a:r>
              <a:rPr lang="en-US" altLang="ja-JP" dirty="0"/>
              <a:t>Automatic operation for MI</a:t>
            </a:r>
          </a:p>
          <a:p>
            <a:r>
              <a:rPr lang="en-US" altLang="ja-JP" dirty="0" err="1"/>
              <a:t>Detchar</a:t>
            </a:r>
            <a:r>
              <a:rPr lang="en-US" altLang="ja-JP" dirty="0"/>
              <a:t> system</a:t>
            </a:r>
          </a:p>
          <a:p>
            <a:r>
              <a:rPr lang="en-US" altLang="ja-JP" dirty="0"/>
              <a:t>Various signals integrated into data acquisition system</a:t>
            </a:r>
          </a:p>
          <a:p>
            <a:r>
              <a:rPr lang="en-US" altLang="ja-JP" dirty="0"/>
              <a:t>Various signals monitored at control room</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21</a:t>
            </a:fld>
            <a:endParaRPr kumimoji="1" lang="ja-JP" altLang="en-US"/>
          </a:p>
        </p:txBody>
      </p:sp>
    </p:spTree>
    <p:extLst>
      <p:ext uri="{BB962C8B-B14F-4D97-AF65-F5344CB8AC3E}">
        <p14:creationId xmlns:p14="http://schemas.microsoft.com/office/powerpoint/2010/main" val="230680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Laser hazard area</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The laser hazard area should be set for the minimum area not to disturb necessary installation/integration work.</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22</a:t>
            </a:fld>
            <a:endParaRPr kumimoji="1" lang="ja-JP" altLang="en-US"/>
          </a:p>
        </p:txBody>
      </p:sp>
    </p:spTree>
    <p:extLst>
      <p:ext uri="{BB962C8B-B14F-4D97-AF65-F5344CB8AC3E}">
        <p14:creationId xmlns:p14="http://schemas.microsoft.com/office/powerpoint/2010/main" val="1013759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83893"/>
            <a:ext cx="7886700" cy="1158875"/>
          </a:xfrm>
        </p:spPr>
        <p:txBody>
          <a:bodyPr>
            <a:normAutofit fontScale="90000"/>
          </a:bodyPr>
          <a:lstStyle/>
          <a:p>
            <a:r>
              <a:rPr lang="en-US" altLang="ja-JP" dirty="0" smtClean="0"/>
              <a:t>Organization of commissioning team</a:t>
            </a:r>
            <a:endParaRPr kumimoji="1" lang="ja-JP" altLang="en-US" dirty="0"/>
          </a:p>
        </p:txBody>
      </p:sp>
      <p:sp>
        <p:nvSpPr>
          <p:cNvPr id="3" name="コンテンツ プレースホルダー 2"/>
          <p:cNvSpPr>
            <a:spLocks noGrp="1"/>
          </p:cNvSpPr>
          <p:nvPr>
            <p:ph idx="1"/>
          </p:nvPr>
        </p:nvSpPr>
        <p:spPr>
          <a:xfrm>
            <a:off x="628650" y="1383958"/>
            <a:ext cx="7886700" cy="5193487"/>
          </a:xfrm>
        </p:spPr>
        <p:txBody>
          <a:bodyPr>
            <a:normAutofit/>
          </a:bodyPr>
          <a:lstStyle/>
          <a:p>
            <a:r>
              <a:rPr lang="en-US" altLang="ja-JP" dirty="0" smtClean="0"/>
              <a:t>Organization</a:t>
            </a:r>
          </a:p>
          <a:p>
            <a:pPr lvl="1"/>
            <a:r>
              <a:rPr lang="en-US" altLang="ja-JP" dirty="0" smtClean="0"/>
              <a:t>Leader: Kawamura</a:t>
            </a:r>
          </a:p>
          <a:p>
            <a:pPr lvl="1"/>
            <a:r>
              <a:rPr lang="en-US" altLang="ja-JP" dirty="0" smtClean="0"/>
              <a:t>Sub-leader: </a:t>
            </a:r>
            <a:r>
              <a:rPr lang="en-US" altLang="ja-JP" dirty="0" err="1" smtClean="0"/>
              <a:t>Miyakawa</a:t>
            </a:r>
            <a:endParaRPr lang="en-US" altLang="ja-JP" dirty="0" smtClean="0"/>
          </a:p>
          <a:p>
            <a:r>
              <a:rPr lang="en-US" altLang="ja-JP" dirty="0" smtClean="0"/>
              <a:t>With the help of</a:t>
            </a:r>
          </a:p>
          <a:p>
            <a:pPr lvl="1"/>
            <a:r>
              <a:rPr lang="en-US" altLang="ja-JP" dirty="0" smtClean="0"/>
              <a:t>Scheduler</a:t>
            </a:r>
            <a:r>
              <a:rPr lang="en-US" altLang="ja-JP" dirty="0"/>
              <a:t>: Uchiyama</a:t>
            </a:r>
          </a:p>
          <a:p>
            <a:pPr lvl="1"/>
            <a:r>
              <a:rPr lang="en-US" altLang="ja-JP" dirty="0"/>
              <a:t>MIF </a:t>
            </a:r>
            <a:r>
              <a:rPr lang="en-US" altLang="ja-JP" dirty="0" smtClean="0"/>
              <a:t>chief: </a:t>
            </a:r>
            <a:r>
              <a:rPr lang="en-US" altLang="ja-JP" dirty="0" err="1" smtClean="0"/>
              <a:t>Michimura</a:t>
            </a:r>
            <a:endParaRPr lang="en-US" altLang="ja-JP" dirty="0" smtClean="0"/>
          </a:p>
          <a:p>
            <a:pPr lvl="1"/>
            <a:r>
              <a:rPr lang="en-US" altLang="ja-JP" dirty="0" smtClean="0"/>
              <a:t>Each subsystem chief/</a:t>
            </a:r>
            <a:r>
              <a:rPr lang="en-US" altLang="ja-JP" dirty="0" err="1" smtClean="0"/>
              <a:t>subchief</a:t>
            </a:r>
            <a:endParaRPr lang="en-US" altLang="ja-JP" dirty="0" smtClean="0"/>
          </a:p>
          <a:p>
            <a:r>
              <a:rPr lang="en-US" altLang="ja-JP" dirty="0" smtClean="0"/>
              <a:t>The </a:t>
            </a:r>
            <a:r>
              <a:rPr lang="en-US" altLang="ja-JP" dirty="0"/>
              <a:t>commissioning team </a:t>
            </a:r>
            <a:r>
              <a:rPr lang="en-US" altLang="ja-JP" dirty="0" smtClean="0"/>
              <a:t>is a subset of SEO.</a:t>
            </a:r>
          </a:p>
          <a:p>
            <a:endParaRPr lang="en-US" altLang="ja-JP" dirty="0"/>
          </a:p>
          <a:p>
            <a:endParaRPr lang="en-US" altLang="ja-JP" dirty="0"/>
          </a:p>
          <a:p>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23</a:t>
            </a:fld>
            <a:endParaRPr lang="ja-JP" altLang="en-US" dirty="0">
              <a:solidFill>
                <a:prstClr val="black">
                  <a:tint val="75000"/>
                </a:prstClr>
              </a:solidFill>
            </a:endParaRPr>
          </a:p>
        </p:txBody>
      </p:sp>
    </p:spTree>
    <p:extLst>
      <p:ext uri="{BB962C8B-B14F-4D97-AF65-F5344CB8AC3E}">
        <p14:creationId xmlns:p14="http://schemas.microsoft.com/office/powerpoint/2010/main" val="15119631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Role of commissioning team</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a:t>The team establishes the detailed schedule following the overall schedule established by </a:t>
            </a:r>
            <a:r>
              <a:rPr lang="en-US" altLang="ja-JP" dirty="0" smtClean="0"/>
              <a:t>SEO and scheduler.</a:t>
            </a:r>
            <a:endParaRPr lang="en-US" altLang="ja-JP" dirty="0"/>
          </a:p>
          <a:p>
            <a:r>
              <a:rPr lang="en-US" altLang="ja-JP" dirty="0"/>
              <a:t>The team coordinates work of each subsystem to follow the </a:t>
            </a:r>
            <a:r>
              <a:rPr lang="en-US" altLang="ja-JP" dirty="0" smtClean="0"/>
              <a:t>detailed schedule.</a:t>
            </a:r>
          </a:p>
          <a:p>
            <a:r>
              <a:rPr lang="en-US" altLang="ja-JP" dirty="0" smtClean="0"/>
              <a:t>At least one </a:t>
            </a:r>
            <a:r>
              <a:rPr lang="en-US" altLang="ja-JP" dirty="0"/>
              <a:t>of the </a:t>
            </a:r>
            <a:r>
              <a:rPr lang="en-US" altLang="ja-JP" dirty="0" smtClean="0"/>
              <a:t>team members stays </a:t>
            </a:r>
            <a:r>
              <a:rPr lang="en-US" altLang="ja-JP" dirty="0"/>
              <a:t>at the </a:t>
            </a:r>
            <a:r>
              <a:rPr lang="en-US" altLang="ja-JP" dirty="0" smtClean="0"/>
              <a:t>site everyday during the commissioning period.</a:t>
            </a:r>
            <a:endParaRPr lang="en-US" altLang="ja-JP" dirty="0"/>
          </a:p>
          <a:p>
            <a:r>
              <a:rPr lang="en-US" altLang="ja-JP" dirty="0"/>
              <a:t>When a possible delay of the schedule is anticipated, the team tries to manipulate the order of daily work, etc. to meet the schedule if possible. If not, the team reports to the SEO and asks for the remedy.</a:t>
            </a:r>
          </a:p>
          <a:p>
            <a:r>
              <a:rPr lang="en-US" altLang="ja-JP" dirty="0"/>
              <a:t>The MIF chief helps the team by suggesting the optimized procedure of the commissioning task from the standpoint of the interferometer operation.</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24</a:t>
            </a:fld>
            <a:endParaRPr kumimoji="1" lang="ja-JP" altLang="en-US"/>
          </a:p>
        </p:txBody>
      </p:sp>
    </p:spTree>
    <p:extLst>
      <p:ext uri="{BB962C8B-B14F-4D97-AF65-F5344CB8AC3E}">
        <p14:creationId xmlns:p14="http://schemas.microsoft.com/office/powerpoint/2010/main" val="3780050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dirty="0" smtClean="0"/>
              <a:t>The commissioning leader </a:t>
            </a:r>
            <a:r>
              <a:rPr lang="en-US" altLang="ja-JP" dirty="0"/>
              <a:t>runs a </a:t>
            </a:r>
            <a:r>
              <a:rPr lang="en-US" altLang="ja-JP" dirty="0" smtClean="0"/>
              <a:t>weekly remotely-accessible meeting with the help of sub-leaders inside </a:t>
            </a:r>
            <a:r>
              <a:rPr lang="en-US" altLang="ja-JP" dirty="0"/>
              <a:t>the “</a:t>
            </a:r>
            <a:r>
              <a:rPr lang="en-US" altLang="ja-JP" dirty="0" err="1"/>
              <a:t>Kotei-kaigi</a:t>
            </a:r>
            <a:r>
              <a:rPr lang="en-US" altLang="ja-JP" dirty="0"/>
              <a:t>” to discuss activities on the previous week and on the coming </a:t>
            </a:r>
            <a:r>
              <a:rPr lang="en-US" altLang="ja-JP" dirty="0" smtClean="0"/>
              <a:t>weeks.</a:t>
            </a:r>
          </a:p>
          <a:p>
            <a:pPr lvl="1"/>
            <a:r>
              <a:rPr lang="en-US" altLang="ja-JP" dirty="0" smtClean="0"/>
              <a:t>The team encourages </a:t>
            </a:r>
            <a:r>
              <a:rPr lang="en-US" altLang="ja-JP" dirty="0"/>
              <a:t>people off site to attend the </a:t>
            </a:r>
            <a:r>
              <a:rPr lang="en-US" altLang="ja-JP" dirty="0" smtClean="0"/>
              <a:t>weekly meeting remotely to provide </a:t>
            </a:r>
            <a:r>
              <a:rPr lang="en-US" altLang="ja-JP" dirty="0"/>
              <a:t>their </a:t>
            </a:r>
            <a:r>
              <a:rPr lang="en-US" altLang="ja-JP" dirty="0" smtClean="0"/>
              <a:t>inputs.</a:t>
            </a:r>
            <a:endParaRPr lang="en-US" altLang="ja-JP" dirty="0"/>
          </a:p>
          <a:p>
            <a:r>
              <a:rPr lang="en-US" altLang="ja-JP" dirty="0"/>
              <a:t>The </a:t>
            </a:r>
            <a:r>
              <a:rPr lang="en-US" altLang="ja-JP" dirty="0" smtClean="0"/>
              <a:t>leader </a:t>
            </a:r>
            <a:r>
              <a:rPr lang="en-US" altLang="ja-JP" dirty="0"/>
              <a:t>runs a daily </a:t>
            </a:r>
            <a:r>
              <a:rPr lang="en-US" altLang="ja-JP" dirty="0" smtClean="0"/>
              <a:t>remotely-accessible meeting inside </a:t>
            </a:r>
            <a:r>
              <a:rPr lang="en-US" altLang="ja-JP" dirty="0"/>
              <a:t>the “Chorei” to discuss activities on the previous day and on the day </a:t>
            </a:r>
            <a:r>
              <a:rPr lang="en-US" altLang="ja-JP" dirty="0" smtClean="0"/>
              <a:t>.</a:t>
            </a:r>
          </a:p>
          <a:p>
            <a:pPr lvl="1"/>
            <a:r>
              <a:rPr lang="en-US" altLang="ja-JP" dirty="0"/>
              <a:t>The team encourages people off site to attend the </a:t>
            </a:r>
            <a:r>
              <a:rPr lang="en-US" altLang="ja-JP" dirty="0" smtClean="0"/>
              <a:t>daily </a:t>
            </a:r>
            <a:r>
              <a:rPr lang="en-US" altLang="ja-JP" dirty="0"/>
              <a:t>meeting remotely to </a:t>
            </a:r>
            <a:r>
              <a:rPr lang="en-US" altLang="ja-JP" dirty="0" smtClean="0"/>
              <a:t>provide </a:t>
            </a:r>
            <a:r>
              <a:rPr lang="en-US" altLang="ja-JP" dirty="0"/>
              <a:t>their inputs.</a:t>
            </a:r>
          </a:p>
          <a:p>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25</a:t>
            </a:fld>
            <a:endParaRPr kumimoji="1" lang="ja-JP" altLang="en-US"/>
          </a:p>
        </p:txBody>
      </p:sp>
    </p:spTree>
    <p:extLst>
      <p:ext uri="{BB962C8B-B14F-4D97-AF65-F5344CB8AC3E}">
        <p14:creationId xmlns:p14="http://schemas.microsoft.com/office/powerpoint/2010/main" val="5893252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Remote operation</a:t>
            </a:r>
            <a:br>
              <a:rPr kumimoji="1" lang="en-US" altLang="ja-JP" dirty="0" smtClean="0"/>
            </a:br>
            <a:r>
              <a:rPr kumimoji="1" lang="en-US" altLang="ja-JP" dirty="0" smtClean="0"/>
              <a:t>(under discussion)</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In principle the remote operation from anywhere other than Kamioka (KAGRA site and control room) is prohibited</a:t>
            </a:r>
            <a:r>
              <a:rPr lang="en-US" altLang="ja-JP" dirty="0" smtClean="0"/>
              <a:t>.</a:t>
            </a:r>
            <a:endParaRPr kumimoji="1" lang="en-US" altLang="ja-JP" dirty="0" smtClean="0"/>
          </a:p>
          <a:p>
            <a:r>
              <a:rPr lang="en-US" altLang="ja-JP" dirty="0" smtClean="0"/>
              <a:t>If absolutely necessary, remote operation is possible under the following conditions:</a:t>
            </a:r>
          </a:p>
          <a:p>
            <a:pPr lvl="1"/>
            <a:r>
              <a:rPr lang="en-US" altLang="ja-JP" dirty="0" smtClean="0"/>
              <a:t>The remote operation should be approved by the </a:t>
            </a:r>
            <a:r>
              <a:rPr lang="en-US" altLang="ja-JP" dirty="0"/>
              <a:t>commissioning team </a:t>
            </a:r>
            <a:r>
              <a:rPr lang="en-US" altLang="ja-JP" dirty="0" smtClean="0"/>
              <a:t>in advance.</a:t>
            </a:r>
            <a:endParaRPr lang="ja-JP" altLang="en-US" dirty="0"/>
          </a:p>
          <a:p>
            <a:pPr lvl="1"/>
            <a:r>
              <a:rPr lang="en-US" altLang="ja-JP" dirty="0" smtClean="0"/>
              <a:t>The </a:t>
            </a:r>
            <a:r>
              <a:rPr lang="en-US" altLang="ja-JP" dirty="0"/>
              <a:t>corresponding researcher </a:t>
            </a:r>
            <a:r>
              <a:rPr lang="en-US" altLang="ja-JP" dirty="0" smtClean="0"/>
              <a:t>should be </a:t>
            </a:r>
            <a:r>
              <a:rPr lang="en-US" altLang="ja-JP" dirty="0"/>
              <a:t>present at Kamioka.</a:t>
            </a:r>
          </a:p>
          <a:p>
            <a:pPr lvl="1"/>
            <a:r>
              <a:rPr lang="en-US" altLang="ja-JP" dirty="0" smtClean="0"/>
              <a:t>The remote operation should be mentioned in the daily meeting in </a:t>
            </a:r>
            <a:r>
              <a:rPr lang="en-US" altLang="ja-JP" dirty="0" err="1" smtClean="0"/>
              <a:t>Chorei</a:t>
            </a:r>
            <a:r>
              <a:rPr lang="en-US" altLang="ja-JP" dirty="0" smtClean="0"/>
              <a:t>.</a:t>
            </a:r>
          </a:p>
          <a:p>
            <a:r>
              <a:rPr lang="en-US" altLang="ja-JP" dirty="0" smtClean="0"/>
              <a:t>The remote viewing is OK.</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26</a:t>
            </a:fld>
            <a:endParaRPr kumimoji="1" lang="ja-JP" altLang="en-US"/>
          </a:p>
        </p:txBody>
      </p:sp>
    </p:spTree>
    <p:extLst>
      <p:ext uri="{BB962C8B-B14F-4D97-AF65-F5344CB8AC3E}">
        <p14:creationId xmlns:p14="http://schemas.microsoft.com/office/powerpoint/2010/main" val="24125706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TBD</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We will talk with each subsystem group to optimize the detailed schedule.</a:t>
            </a:r>
          </a:p>
          <a:p>
            <a:pPr lvl="1"/>
            <a:r>
              <a:rPr lang="en-US" altLang="ja-JP" dirty="0" smtClean="0"/>
              <a:t>When should the GIF data be implemented in the digital system.</a:t>
            </a:r>
            <a:endParaRPr kumimoji="1" lang="en-US" altLang="ja-JP" dirty="0" smtClean="0"/>
          </a:p>
          <a:p>
            <a:pPr lvl="1"/>
            <a:r>
              <a:rPr lang="en-US" altLang="ja-JP" dirty="0" smtClean="0"/>
              <a:t>What kind of evaluation and measurement should be done at each stage?</a:t>
            </a:r>
          </a:p>
          <a:p>
            <a:pPr lvl="1"/>
            <a:r>
              <a:rPr lang="en-US" altLang="ja-JP" dirty="0" smtClean="0"/>
              <a:t>When should the bellows in the central area be connected. When should the whole vacuum system in the center area be evacuated? Before or after the first half of the test run?</a:t>
            </a:r>
            <a:endParaRPr lang="en-US" altLang="ja-JP" dirty="0"/>
          </a:p>
          <a:p>
            <a:r>
              <a:rPr lang="en-US" altLang="ja-JP" dirty="0" smtClean="0"/>
              <a:t>How long should the test run last?</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27</a:t>
            </a:fld>
            <a:endParaRPr kumimoji="1" lang="ja-JP" altLang="en-US"/>
          </a:p>
        </p:txBody>
      </p:sp>
    </p:spTree>
    <p:extLst>
      <p:ext uri="{BB962C8B-B14F-4D97-AF65-F5344CB8AC3E}">
        <p14:creationId xmlns:p14="http://schemas.microsoft.com/office/powerpoint/2010/main" val="280500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Goal</a:t>
            </a:r>
            <a:r>
              <a:rPr kumimoji="1" lang="en-US" altLang="ja-JP" dirty="0" smtClean="0"/>
              <a:t> for </a:t>
            </a:r>
            <a:r>
              <a:rPr lang="en-US" altLang="ja-JP" dirty="0" smtClean="0"/>
              <a:t>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Strict requirement: operation </a:t>
            </a:r>
            <a:r>
              <a:rPr lang="en-US" altLang="ja-JP" dirty="0"/>
              <a:t>of the </a:t>
            </a:r>
            <a:r>
              <a:rPr lang="en-US" altLang="ja-JP" dirty="0" smtClean="0"/>
              <a:t>cryogenic 3km Michelson </a:t>
            </a:r>
            <a:r>
              <a:rPr lang="en-US" altLang="ja-JP" dirty="0"/>
              <a:t>interferometer by Mar. </a:t>
            </a:r>
            <a:r>
              <a:rPr lang="en-US" altLang="ja-JP" dirty="0" smtClean="0"/>
              <a:t>30, 2018</a:t>
            </a:r>
          </a:p>
          <a:p>
            <a:pPr lvl="1"/>
            <a:r>
              <a:rPr lang="en-US" altLang="ja-JP" dirty="0" smtClean="0"/>
              <a:t>Mar. 31 reserved for a test run</a:t>
            </a:r>
          </a:p>
          <a:p>
            <a:r>
              <a:rPr lang="en-US" altLang="ja-JP" dirty="0" smtClean="0"/>
              <a:t>However, we should complete the phase 1 operation as soon as possible. </a:t>
            </a:r>
            <a:endParaRPr lang="en-US" altLang="ja-JP" strike="dblStrike" dirty="0" smtClean="0"/>
          </a:p>
          <a:p>
            <a:pPr marL="0" indent="0">
              <a:buNone/>
            </a:pPr>
            <a:endParaRPr lang="en-US" altLang="ja-JP"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3</a:t>
            </a:fld>
            <a:endParaRPr kumimoji="1" lang="ja-JP" altLang="en-US"/>
          </a:p>
        </p:txBody>
      </p:sp>
    </p:spTree>
    <p:extLst>
      <p:ext uri="{BB962C8B-B14F-4D97-AF65-F5344CB8AC3E}">
        <p14:creationId xmlns:p14="http://schemas.microsoft.com/office/powerpoint/2010/main" val="1213677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Stages in Phase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fontScale="85000" lnSpcReduction="10000"/>
          </a:bodyPr>
          <a:lstStyle/>
          <a:p>
            <a:pPr marL="0" lvl="0" indent="0">
              <a:buNone/>
            </a:pPr>
            <a:r>
              <a:rPr lang="en-US" altLang="ja-JP" dirty="0">
                <a:solidFill>
                  <a:prstClr val="black"/>
                </a:solidFill>
              </a:rPr>
              <a:t>There are four stages in Phase 1:</a:t>
            </a:r>
          </a:p>
          <a:p>
            <a:pPr lvl="0"/>
            <a:r>
              <a:rPr lang="en-US" altLang="ja-JP" dirty="0">
                <a:solidFill>
                  <a:prstClr val="black"/>
                </a:solidFill>
              </a:rPr>
              <a:t>Stage 1 </a:t>
            </a:r>
            <a:r>
              <a:rPr lang="en-US" altLang="ja-JP" dirty="0" smtClean="0">
                <a:solidFill>
                  <a:prstClr val="black"/>
                </a:solidFill>
              </a:rPr>
              <a:t>(Oct. 2 </a:t>
            </a:r>
            <a:r>
              <a:rPr lang="en-US" altLang="ja-JP" dirty="0">
                <a:solidFill>
                  <a:prstClr val="black"/>
                </a:solidFill>
              </a:rPr>
              <a:t>- End of Oct.)</a:t>
            </a:r>
          </a:p>
          <a:p>
            <a:pPr lvl="1"/>
            <a:r>
              <a:rPr lang="en-US" altLang="ja-JP" dirty="0">
                <a:solidFill>
                  <a:prstClr val="black"/>
                </a:solidFill>
              </a:rPr>
              <a:t>Alignment up to BS (inclusive)</a:t>
            </a:r>
          </a:p>
          <a:p>
            <a:pPr lvl="0"/>
            <a:r>
              <a:rPr lang="en-US" altLang="ja-JP" dirty="0">
                <a:solidFill>
                  <a:prstClr val="black"/>
                </a:solidFill>
              </a:rPr>
              <a:t>Stage 2 </a:t>
            </a:r>
            <a:r>
              <a:rPr lang="en-US" altLang="ja-JP" dirty="0" smtClean="0">
                <a:solidFill>
                  <a:prstClr val="black"/>
                </a:solidFill>
              </a:rPr>
              <a:t>(Dec.)</a:t>
            </a:r>
            <a:endParaRPr lang="en-US" altLang="ja-JP" dirty="0">
              <a:solidFill>
                <a:prstClr val="black"/>
              </a:solidFill>
            </a:endParaRPr>
          </a:p>
          <a:p>
            <a:pPr lvl="1"/>
            <a:r>
              <a:rPr lang="en-US" altLang="ja-JP" dirty="0">
                <a:solidFill>
                  <a:prstClr val="black"/>
                </a:solidFill>
              </a:rPr>
              <a:t>Alignment of </a:t>
            </a:r>
            <a:r>
              <a:rPr lang="en-US" altLang="ja-JP" dirty="0" err="1">
                <a:solidFill>
                  <a:prstClr val="black"/>
                </a:solidFill>
              </a:rPr>
              <a:t>ETMy</a:t>
            </a:r>
            <a:endParaRPr lang="en-US" altLang="ja-JP" dirty="0">
              <a:solidFill>
                <a:prstClr val="black"/>
              </a:solidFill>
            </a:endParaRPr>
          </a:p>
          <a:p>
            <a:pPr lvl="0"/>
            <a:r>
              <a:rPr lang="en-US" altLang="ja-JP" dirty="0">
                <a:solidFill>
                  <a:prstClr val="black"/>
                </a:solidFill>
              </a:rPr>
              <a:t>Stage 3 </a:t>
            </a:r>
            <a:r>
              <a:rPr lang="en-US" altLang="ja-JP" dirty="0" smtClean="0">
                <a:solidFill>
                  <a:prstClr val="black"/>
                </a:solidFill>
              </a:rPr>
              <a:t>(Feb.)</a:t>
            </a:r>
            <a:endParaRPr lang="en-US" altLang="ja-JP" dirty="0">
              <a:solidFill>
                <a:prstClr val="black"/>
              </a:solidFill>
            </a:endParaRPr>
          </a:p>
          <a:p>
            <a:pPr lvl="1"/>
            <a:r>
              <a:rPr lang="en-US" altLang="ja-JP" dirty="0">
                <a:solidFill>
                  <a:prstClr val="black"/>
                </a:solidFill>
              </a:rPr>
              <a:t>Locking of MI with Cryogenic </a:t>
            </a:r>
            <a:r>
              <a:rPr lang="en-US" altLang="ja-JP" dirty="0" err="1" smtClean="0">
                <a:solidFill>
                  <a:prstClr val="black"/>
                </a:solidFill>
              </a:rPr>
              <a:t>ETMy</a:t>
            </a:r>
            <a:r>
              <a:rPr lang="en-US" altLang="ja-JP" dirty="0" smtClean="0">
                <a:solidFill>
                  <a:prstClr val="black"/>
                </a:solidFill>
              </a:rPr>
              <a:t> with Calibrated sensitivity curve</a:t>
            </a:r>
            <a:endParaRPr lang="en-US" altLang="ja-JP" dirty="0">
              <a:solidFill>
                <a:prstClr val="black"/>
              </a:solidFill>
            </a:endParaRPr>
          </a:p>
          <a:p>
            <a:pPr lvl="0"/>
            <a:r>
              <a:rPr lang="en-US" altLang="ja-JP" dirty="0">
                <a:solidFill>
                  <a:prstClr val="black"/>
                </a:solidFill>
              </a:rPr>
              <a:t>Stage 4 </a:t>
            </a:r>
            <a:r>
              <a:rPr lang="en-US" altLang="ja-JP" dirty="0" smtClean="0">
                <a:solidFill>
                  <a:prstClr val="black"/>
                </a:solidFill>
              </a:rPr>
              <a:t>(Mar.)</a:t>
            </a:r>
            <a:endParaRPr lang="en-US" altLang="ja-JP" dirty="0">
              <a:solidFill>
                <a:prstClr val="black"/>
              </a:solidFill>
            </a:endParaRPr>
          </a:p>
          <a:p>
            <a:pPr lvl="1"/>
            <a:r>
              <a:rPr lang="en-US" altLang="ja-JP" dirty="0">
                <a:solidFill>
                  <a:prstClr val="black"/>
                </a:solidFill>
              </a:rPr>
              <a:t>L</a:t>
            </a:r>
            <a:r>
              <a:rPr lang="en-US" altLang="ja-JP" dirty="0" smtClean="0">
                <a:solidFill>
                  <a:prstClr val="black"/>
                </a:solidFill>
              </a:rPr>
              <a:t>ocking </a:t>
            </a:r>
            <a:r>
              <a:rPr lang="en-US" altLang="ja-JP" dirty="0">
                <a:solidFill>
                  <a:prstClr val="black"/>
                </a:solidFill>
              </a:rPr>
              <a:t>of MI in vacuum with cryogenic </a:t>
            </a:r>
            <a:r>
              <a:rPr lang="en-US" altLang="ja-JP" dirty="0" err="1">
                <a:solidFill>
                  <a:prstClr val="black"/>
                </a:solidFill>
              </a:rPr>
              <a:t>ETMx</a:t>
            </a:r>
            <a:r>
              <a:rPr lang="en-US" altLang="ja-JP" dirty="0">
                <a:solidFill>
                  <a:prstClr val="black"/>
                </a:solidFill>
              </a:rPr>
              <a:t>/y </a:t>
            </a:r>
            <a:r>
              <a:rPr lang="en-US" altLang="ja-JP" dirty="0" smtClean="0">
                <a:solidFill>
                  <a:prstClr val="black"/>
                </a:solidFill>
              </a:rPr>
              <a:t>with data stored</a:t>
            </a:r>
            <a:endParaRPr lang="en-US" altLang="ja-JP" dirty="0">
              <a:solidFill>
                <a:prstClr val="black"/>
              </a:solidFill>
            </a:endParaRPr>
          </a:p>
          <a:p>
            <a:pPr lvl="0"/>
            <a:r>
              <a:rPr lang="en-US" altLang="ja-JP" dirty="0">
                <a:solidFill>
                  <a:prstClr val="black"/>
                </a:solidFill>
              </a:rPr>
              <a:t>Test </a:t>
            </a:r>
            <a:r>
              <a:rPr lang="en-US" altLang="ja-JP" dirty="0" smtClean="0">
                <a:solidFill>
                  <a:prstClr val="black"/>
                </a:solidFill>
              </a:rPr>
              <a:t>run (One day before cooling </a:t>
            </a:r>
            <a:r>
              <a:rPr lang="en-US" altLang="ja-JP" dirty="0" err="1" smtClean="0">
                <a:solidFill>
                  <a:prstClr val="black"/>
                </a:solidFill>
              </a:rPr>
              <a:t>Xend</a:t>
            </a:r>
            <a:r>
              <a:rPr lang="en-US" altLang="ja-JP" dirty="0" smtClean="0">
                <a:solidFill>
                  <a:prstClr val="black"/>
                </a:solidFill>
              </a:rPr>
              <a:t>; Mar. 31 – April-GW)</a:t>
            </a:r>
            <a:endParaRPr lang="en-US" altLang="ja-JP" dirty="0">
              <a:solidFill>
                <a:prstClr val="black"/>
              </a:solidFill>
            </a:endParaRPr>
          </a:p>
          <a:p>
            <a:pPr lvl="1"/>
            <a:r>
              <a:rPr lang="en-US" altLang="ja-JP" dirty="0">
                <a:solidFill>
                  <a:prstClr val="black"/>
                </a:solidFill>
              </a:rPr>
              <a:t>Characterization of various systems for Phase 2</a:t>
            </a:r>
          </a:p>
          <a:p>
            <a:pPr lvl="0"/>
            <a:r>
              <a:rPr lang="en-US" altLang="ja-JP" dirty="0">
                <a:solidFill>
                  <a:prstClr val="black"/>
                </a:solidFill>
              </a:rPr>
              <a:t>(No PRMI operation after test run</a:t>
            </a:r>
            <a:r>
              <a:rPr lang="en-US" altLang="ja-JP" dirty="0" smtClean="0">
                <a:solidFill>
                  <a:prstClr val="black"/>
                </a:solidFill>
              </a:rPr>
              <a:t>)</a:t>
            </a:r>
            <a:endParaRPr lang="en-US" altLang="ja-JP" dirty="0">
              <a:solidFill>
                <a:prstClr val="black"/>
              </a:solidFill>
            </a:endParaRPr>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4</a:t>
            </a:fld>
            <a:endParaRPr lang="ja-JP" altLang="en-US">
              <a:solidFill>
                <a:prstClr val="black">
                  <a:tint val="75000"/>
                </a:prstClr>
              </a:solidFill>
            </a:endParaRPr>
          </a:p>
        </p:txBody>
      </p:sp>
    </p:spTree>
    <p:extLst>
      <p:ext uri="{BB962C8B-B14F-4D97-AF65-F5344CB8AC3E}">
        <p14:creationId xmlns:p14="http://schemas.microsoft.com/office/powerpoint/2010/main" val="266032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Stage 1</a:t>
            </a:r>
            <a:endParaRPr kumimoji="1" lang="ja-JP" altLang="en-US" dirty="0"/>
          </a:p>
        </p:txBody>
      </p:sp>
      <p:sp>
        <p:nvSpPr>
          <p:cNvPr id="3" name="コンテンツ プレースホルダー 2"/>
          <p:cNvSpPr>
            <a:spLocks noGrp="1"/>
          </p:cNvSpPr>
          <p:nvPr>
            <p:ph idx="1"/>
          </p:nvPr>
        </p:nvSpPr>
        <p:spPr>
          <a:xfrm>
            <a:off x="628650" y="1825624"/>
            <a:ext cx="7886700" cy="5032375"/>
          </a:xfrm>
        </p:spPr>
        <p:txBody>
          <a:bodyPr>
            <a:normAutofit/>
          </a:bodyPr>
          <a:lstStyle/>
          <a:p>
            <a:r>
              <a:rPr lang="en-US" altLang="ja-JP" dirty="0" smtClean="0"/>
              <a:t>Initial status</a:t>
            </a:r>
          </a:p>
          <a:p>
            <a:pPr lvl="1"/>
            <a:r>
              <a:rPr lang="en-US" altLang="ja-JP" dirty="0" smtClean="0"/>
              <a:t>Beam from IMMT2 roughly aligned to PRM</a:t>
            </a:r>
            <a:r>
              <a:rPr lang="ja-JP" altLang="en-US" dirty="0"/>
              <a:t> </a:t>
            </a:r>
            <a:r>
              <a:rPr lang="en-US" altLang="ja-JP" dirty="0" smtClean="0"/>
              <a:t>and BS</a:t>
            </a:r>
          </a:p>
          <a:p>
            <a:pPr lvl="1"/>
            <a:r>
              <a:rPr lang="en-US" altLang="ja-JP" dirty="0"/>
              <a:t>PRM, PR2, PR3, and </a:t>
            </a:r>
            <a:r>
              <a:rPr lang="en-US" altLang="ja-JP" dirty="0" smtClean="0"/>
              <a:t>BS installed and integrated</a:t>
            </a:r>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5</a:t>
            </a:fld>
            <a:endParaRPr kumimoji="1" lang="ja-JP" altLang="en-US"/>
          </a:p>
        </p:txBody>
      </p:sp>
    </p:spTree>
    <p:extLst>
      <p:ext uri="{BB962C8B-B14F-4D97-AF65-F5344CB8AC3E}">
        <p14:creationId xmlns:p14="http://schemas.microsoft.com/office/powerpoint/2010/main" val="2692389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30317"/>
          </a:xfrm>
        </p:spPr>
        <p:txBody>
          <a:bodyPr/>
          <a:lstStyle/>
          <a:p>
            <a:r>
              <a:rPr kumimoji="1" lang="en-US" altLang="ja-JP" dirty="0" smtClean="0"/>
              <a:t>Rough Schedule</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4208192926"/>
              </p:ext>
            </p:extLst>
          </p:nvPr>
        </p:nvGraphicFramePr>
        <p:xfrm>
          <a:off x="105102" y="722056"/>
          <a:ext cx="8923284" cy="6049848"/>
        </p:xfrm>
        <a:graphic>
          <a:graphicData uri="http://schemas.openxmlformats.org/drawingml/2006/table">
            <a:tbl>
              <a:tblPr firstRow="1" bandRow="1">
                <a:tableStyleId>{5940675A-B579-460E-94D1-54222C63F5DA}</a:tableStyleId>
              </a:tblPr>
              <a:tblGrid>
                <a:gridCol w="2629472"/>
                <a:gridCol w="899116"/>
                <a:gridCol w="899116"/>
                <a:gridCol w="899116"/>
                <a:gridCol w="899116"/>
                <a:gridCol w="899116"/>
                <a:gridCol w="899116"/>
                <a:gridCol w="899116"/>
              </a:tblGrid>
              <a:tr h="529958">
                <a:tc>
                  <a:txBody>
                    <a:bodyPr/>
                    <a:lstStyle/>
                    <a:p>
                      <a:endParaRPr kumimoji="1" lang="ja-JP" altLang="en-US" sz="1400" dirty="0"/>
                    </a:p>
                  </a:txBody>
                  <a:tcPr/>
                </a:tc>
                <a:tc>
                  <a:txBody>
                    <a:bodyPr/>
                    <a:lstStyle/>
                    <a:p>
                      <a:r>
                        <a:rPr kumimoji="1" lang="en-US" altLang="ja-JP" sz="1400" dirty="0" smtClean="0"/>
                        <a:t>9/25-9/29</a:t>
                      </a:r>
                      <a:endParaRPr kumimoji="1" lang="ja-JP" altLang="en-US" sz="1400" dirty="0"/>
                    </a:p>
                  </a:txBody>
                  <a:tcPr/>
                </a:tc>
                <a:tc>
                  <a:txBody>
                    <a:bodyPr/>
                    <a:lstStyle/>
                    <a:p>
                      <a:r>
                        <a:rPr kumimoji="1" lang="en-US" altLang="ja-JP" sz="1400" dirty="0" smtClean="0"/>
                        <a:t>10/2-10/6</a:t>
                      </a:r>
                      <a:endParaRPr kumimoji="1" lang="ja-JP" altLang="en-US" sz="1400" dirty="0"/>
                    </a:p>
                  </a:txBody>
                  <a:tcPr/>
                </a:tc>
                <a:tc>
                  <a:txBody>
                    <a:bodyPr/>
                    <a:lstStyle/>
                    <a:p>
                      <a:r>
                        <a:rPr kumimoji="1" lang="en-US" altLang="ja-JP" sz="1400" dirty="0" smtClean="0"/>
                        <a:t>10/10-10/13</a:t>
                      </a:r>
                      <a:endParaRPr kumimoji="1" lang="ja-JP" altLang="en-US" sz="1400" dirty="0"/>
                    </a:p>
                  </a:txBody>
                  <a:tcPr/>
                </a:tc>
                <a:tc>
                  <a:txBody>
                    <a:bodyPr/>
                    <a:lstStyle/>
                    <a:p>
                      <a:r>
                        <a:rPr kumimoji="1" lang="en-US" altLang="ja-JP" sz="1400" dirty="0" smtClean="0"/>
                        <a:t>10/16-10/20</a:t>
                      </a:r>
                      <a:endParaRPr kumimoji="1" lang="ja-JP" altLang="en-US" sz="1400" dirty="0"/>
                    </a:p>
                  </a:txBody>
                  <a:tcPr/>
                </a:tc>
                <a:tc>
                  <a:txBody>
                    <a:bodyPr/>
                    <a:lstStyle/>
                    <a:p>
                      <a:r>
                        <a:rPr kumimoji="1" lang="en-US" altLang="ja-JP" sz="1400" dirty="0" smtClean="0"/>
                        <a:t>10/23-10/27</a:t>
                      </a:r>
                      <a:endParaRPr kumimoji="1" lang="ja-JP" altLang="en-US" sz="1400" dirty="0"/>
                    </a:p>
                  </a:txBody>
                  <a:tcPr/>
                </a:tc>
                <a:tc>
                  <a:txBody>
                    <a:bodyPr/>
                    <a:lstStyle/>
                    <a:p>
                      <a:r>
                        <a:rPr kumimoji="1" lang="en-US" altLang="ja-JP" sz="1400" dirty="0" smtClean="0"/>
                        <a:t>10/30-11/2</a:t>
                      </a:r>
                      <a:endParaRPr kumimoji="1" lang="ja-JP" altLang="en-US" sz="1400" dirty="0"/>
                    </a:p>
                  </a:txBody>
                  <a:tcPr/>
                </a:tc>
                <a:tc>
                  <a:txBody>
                    <a:bodyPr/>
                    <a:lstStyle/>
                    <a:p>
                      <a:r>
                        <a:rPr kumimoji="1" lang="en-US" altLang="ja-JP" sz="1400" dirty="0" smtClean="0"/>
                        <a:t>11/6-11/10</a:t>
                      </a:r>
                      <a:endParaRPr kumimoji="1" lang="ja-JP" altLang="en-US" sz="1400" dirty="0"/>
                    </a:p>
                  </a:txBody>
                  <a:tcPr/>
                </a:tc>
              </a:tr>
              <a:tr h="500173">
                <a:tc>
                  <a:txBody>
                    <a:bodyPr/>
                    <a:lstStyle/>
                    <a:p>
                      <a:r>
                        <a:rPr kumimoji="1" lang="en-US" altLang="ja-JP" sz="1400" dirty="0" smtClean="0"/>
                        <a:t>BS integration</a:t>
                      </a:r>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a:p>
                  </a:txBody>
                  <a:tcPr/>
                </a:tc>
              </a:tr>
              <a:tr h="500173">
                <a:tc>
                  <a:txBody>
                    <a:bodyPr/>
                    <a:lstStyle/>
                    <a:p>
                      <a:r>
                        <a:rPr kumimoji="1" lang="en-US" altLang="ja-JP" sz="1400" dirty="0" smtClean="0"/>
                        <a:t>Preparation of EXA</a:t>
                      </a:r>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a:p>
                  </a:txBody>
                  <a:tcPr/>
                </a:tc>
              </a:tr>
              <a:tr h="500173">
                <a:tc>
                  <a:txBody>
                    <a:bodyPr/>
                    <a:lstStyle/>
                    <a:p>
                      <a:r>
                        <a:rPr kumimoji="1" lang="en-US" altLang="ja-JP" sz="1400" dirty="0" smtClean="0"/>
                        <a:t>Preparation of EXY</a:t>
                      </a:r>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a:p>
                  </a:txBody>
                  <a:tcPr/>
                </a:tc>
              </a:tr>
              <a:tr h="500173">
                <a:tc>
                  <a:txBody>
                    <a:bodyPr/>
                    <a:lstStyle/>
                    <a:p>
                      <a:r>
                        <a:rPr kumimoji="1" lang="en-US" altLang="ja-JP" sz="1400" dirty="0" smtClean="0"/>
                        <a:t>Preparation of IXA</a:t>
                      </a:r>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r>
              <a:tr h="500173">
                <a:tc>
                  <a:txBody>
                    <a:bodyPr/>
                    <a:lstStyle/>
                    <a:p>
                      <a:r>
                        <a:rPr kumimoji="1" lang="en-US" altLang="ja-JP" sz="1400" dirty="0" smtClean="0"/>
                        <a:t>Preparation of IYA</a:t>
                      </a:r>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r>
              <a:tr h="500173">
                <a:tc>
                  <a:txBody>
                    <a:bodyPr/>
                    <a:lstStyle/>
                    <a:p>
                      <a:r>
                        <a:rPr kumimoji="1" lang="en-US" altLang="ja-JP" sz="1400" dirty="0" smtClean="0"/>
                        <a:t>Placement of beam tubes, etc.</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r>
              <a:tr h="500173">
                <a:tc>
                  <a:txBody>
                    <a:bodyPr/>
                    <a:lstStyle/>
                    <a:p>
                      <a:r>
                        <a:rPr kumimoji="1" lang="en-US" altLang="ja-JP" sz="1400" dirty="0" smtClean="0"/>
                        <a:t>Alignment of IMMT2,</a:t>
                      </a:r>
                      <a:r>
                        <a:rPr kumimoji="1" lang="en-US" altLang="ja-JP" sz="1400" baseline="0" dirty="0" smtClean="0"/>
                        <a:t> PR2</a:t>
                      </a:r>
                      <a:r>
                        <a:rPr kumimoji="1" lang="en-US" altLang="ja-JP" sz="1400" dirty="0" smtClean="0"/>
                        <a:t> </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r>
              <a:tr h="500173">
                <a:tc>
                  <a:txBody>
                    <a:bodyPr/>
                    <a:lstStyle/>
                    <a:p>
                      <a:r>
                        <a:rPr kumimoji="1" lang="en-US" altLang="ja-JP" sz="1400" dirty="0" smtClean="0"/>
                        <a:t>Alignment of PR3</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a:p>
                  </a:txBody>
                  <a:tcPr/>
                </a:tc>
              </a:tr>
              <a:tr h="500173">
                <a:tc>
                  <a:txBody>
                    <a:bodyPr/>
                    <a:lstStyle/>
                    <a:p>
                      <a:r>
                        <a:rPr kumimoji="1" lang="en-US" altLang="ja-JP" sz="1400" dirty="0" smtClean="0"/>
                        <a:t>Alignment of BS</a:t>
                      </a: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solidFill>
                      <a:srgbClr val="FF0000"/>
                    </a:solidFill>
                  </a:tcPr>
                </a:tc>
                <a:tc>
                  <a:txBody>
                    <a:bodyPr/>
                    <a:lstStyle/>
                    <a:p>
                      <a:endParaRPr kumimoji="1" lang="ja-JP" altLang="en-US" sz="1400" dirty="0"/>
                    </a:p>
                  </a:txBody>
                  <a:tcPr/>
                </a:tc>
                <a:tc>
                  <a:txBody>
                    <a:bodyPr/>
                    <a:lstStyle/>
                    <a:p>
                      <a:endParaRPr kumimoji="1" lang="ja-JP" altLang="en-US" sz="1400"/>
                    </a:p>
                  </a:txBody>
                  <a:tcPr/>
                </a:tc>
              </a:tr>
              <a:tr h="509370">
                <a:tc>
                  <a:txBody>
                    <a:bodyPr/>
                    <a:lstStyle/>
                    <a:p>
                      <a:r>
                        <a:rPr kumimoji="1" lang="en-US" altLang="ja-JP" sz="1400" dirty="0" smtClean="0"/>
                        <a:t>Measurement of beam position at IXC, IYC</a:t>
                      </a:r>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dirty="0"/>
                    </a:p>
                  </a:txBody>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r>
              <a:tr h="500173">
                <a:tc>
                  <a:txBody>
                    <a:bodyPr/>
                    <a:lstStyle/>
                    <a:p>
                      <a:r>
                        <a:rPr kumimoji="1" lang="en-US" altLang="ja-JP" sz="1400" dirty="0" smtClean="0"/>
                        <a:t>Positioning</a:t>
                      </a:r>
                      <a:r>
                        <a:rPr kumimoji="1" lang="en-US" altLang="ja-JP" sz="1400" baseline="0" dirty="0" smtClean="0"/>
                        <a:t> of </a:t>
                      </a:r>
                      <a:r>
                        <a:rPr kumimoji="1" lang="fr-FR" altLang="ja-JP" sz="1400" baseline="0" dirty="0" smtClean="0"/>
                        <a:t>IMMT1/2 or PR2/3 </a:t>
                      </a:r>
                      <a:endParaRPr kumimoji="1" lang="ja-JP" altLang="en-US" sz="1400" dirty="0"/>
                    </a:p>
                  </a:txBody>
                  <a:tcPr/>
                </a:tc>
                <a:tc>
                  <a:txBody>
                    <a:bodyPr/>
                    <a:lstStyle/>
                    <a:p>
                      <a:endParaRPr kumimoji="1" lang="ja-JP" altLang="en-US" sz="1400"/>
                    </a:p>
                  </a:txBody>
                  <a:tcPr/>
                </a:tc>
                <a:tc>
                  <a:txBody>
                    <a:bodyPr/>
                    <a:lstStyle/>
                    <a:p>
                      <a:endParaRPr kumimoji="1" lang="ja-JP" altLang="en-US" sz="1400"/>
                    </a:p>
                  </a:txBody>
                  <a:tcPr/>
                </a:tc>
                <a:tc>
                  <a:txBody>
                    <a:bodyPr/>
                    <a:lstStyle/>
                    <a:p>
                      <a:endParaRPr kumimoji="1" lang="ja-JP" altLang="en-US" sz="1400" dirty="0"/>
                    </a:p>
                  </a:txBody>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c>
                  <a:txBody>
                    <a:bodyPr/>
                    <a:lstStyle/>
                    <a:p>
                      <a:endParaRPr kumimoji="1" lang="ja-JP" altLang="en-US" sz="1400" dirty="0"/>
                    </a:p>
                  </a:txBody>
                  <a:tcPr>
                    <a:solidFill>
                      <a:srgbClr val="FFC000"/>
                    </a:solidFill>
                  </a:tcPr>
                </a:tc>
              </a:tr>
            </a:tbl>
          </a:graphicData>
        </a:graphic>
      </p:graphicFrame>
    </p:spTree>
    <p:extLst>
      <p:ext uri="{BB962C8B-B14F-4D97-AF65-F5344CB8AC3E}">
        <p14:creationId xmlns:p14="http://schemas.microsoft.com/office/powerpoint/2010/main" val="4598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検討事項１</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クリーンブース内</a:t>
            </a:r>
            <a:r>
              <a:rPr lang="ja-JP" altLang="en-US" dirty="0"/>
              <a:t>の</a:t>
            </a:r>
            <a:r>
              <a:rPr lang="ja-JP" altLang="en-US" dirty="0" smtClean="0"/>
              <a:t>敷物</a:t>
            </a:r>
            <a:endParaRPr lang="en-US" altLang="ja-JP" dirty="0"/>
          </a:p>
          <a:p>
            <a:pPr lvl="1"/>
            <a:r>
              <a:rPr lang="ja-JP" altLang="en-US" dirty="0" smtClean="0"/>
              <a:t>齊藤さんの意見：○</a:t>
            </a:r>
            <a:r>
              <a:rPr lang="ja-JP" altLang="en-US" dirty="0"/>
              <a:t>○</a:t>
            </a:r>
            <a:r>
              <a:rPr lang="en-US" altLang="ja-JP" dirty="0"/>
              <a:t>C</a:t>
            </a:r>
            <a:r>
              <a:rPr lang="ja-JP" altLang="en-US" dirty="0"/>
              <a:t>については重量物を扱うのでステンレスの方がよいが、○○</a:t>
            </a:r>
            <a:r>
              <a:rPr lang="en-US" altLang="ja-JP" dirty="0"/>
              <a:t>A</a:t>
            </a:r>
            <a:r>
              <a:rPr lang="ja-JP" altLang="en-US" dirty="0"/>
              <a:t>について</a:t>
            </a:r>
            <a:r>
              <a:rPr lang="ja-JP" altLang="en-US" dirty="0" smtClean="0"/>
              <a:t>は</a:t>
            </a:r>
            <a:r>
              <a:rPr lang="en-US" altLang="ja-JP" dirty="0" smtClean="0"/>
              <a:t>G</a:t>
            </a:r>
            <a:r>
              <a:rPr lang="ja-JP" altLang="en-US" dirty="0" smtClean="0"/>
              <a:t>マットで</a:t>
            </a:r>
            <a:r>
              <a:rPr lang="ja-JP" altLang="en-US" dirty="0"/>
              <a:t>いいんじゃない</a:t>
            </a:r>
            <a:r>
              <a:rPr lang="ja-JP" altLang="en-US" dirty="0" smtClean="0"/>
              <a:t>か</a:t>
            </a:r>
            <a:endParaRPr lang="en-US" altLang="ja-JP" dirty="0" smtClean="0"/>
          </a:p>
          <a:p>
            <a:pPr lvl="1"/>
            <a:r>
              <a:rPr lang="ja-JP" altLang="en-US" dirty="0" smtClean="0"/>
              <a:t>古田さんの</a:t>
            </a:r>
            <a:r>
              <a:rPr lang="ja-JP" altLang="en-US" dirty="0"/>
              <a:t>意見</a:t>
            </a:r>
            <a:r>
              <a:rPr lang="ja-JP" altLang="en-US" dirty="0" smtClean="0"/>
              <a:t>：</a:t>
            </a:r>
            <a:r>
              <a:rPr lang="en-US" altLang="ja-JP" dirty="0" smtClean="0"/>
              <a:t>G</a:t>
            </a:r>
            <a:r>
              <a:rPr lang="ja-JP" altLang="en-US" dirty="0" smtClean="0"/>
              <a:t>マットはクリーンエリア</a:t>
            </a:r>
            <a:r>
              <a:rPr lang="ja-JP" altLang="en-US" dirty="0"/>
              <a:t>でも使えると</a:t>
            </a:r>
            <a:r>
              <a:rPr lang="ja-JP" altLang="en-US" dirty="0" smtClean="0"/>
              <a:t>思う</a:t>
            </a:r>
            <a:endParaRPr lang="en-US" altLang="ja-JP" dirty="0" smtClean="0"/>
          </a:p>
          <a:p>
            <a:pPr lvl="1"/>
            <a:r>
              <a:rPr lang="ja-JP" altLang="en-US" dirty="0"/>
              <a:t>麻生</a:t>
            </a:r>
            <a:r>
              <a:rPr lang="ja-JP" altLang="en-US" dirty="0" smtClean="0"/>
              <a:t>君の意見：実際</a:t>
            </a:r>
            <a:r>
              <a:rPr lang="ja-JP" altLang="en-US" dirty="0"/>
              <a:t>に表面を触って</a:t>
            </a:r>
            <a:r>
              <a:rPr lang="ja-JP" altLang="en-US" dirty="0" smtClean="0"/>
              <a:t>チェックしたが問題ないと思う</a:t>
            </a:r>
            <a:endParaRPr lang="en-US" altLang="ja-JP" dirty="0" smtClean="0"/>
          </a:p>
          <a:p>
            <a:r>
              <a:rPr lang="ja-JP" altLang="en-US" dirty="0" smtClean="0"/>
              <a:t>１０月</a:t>
            </a:r>
            <a:r>
              <a:rPr lang="ja-JP" altLang="en-US" dirty="0"/>
              <a:t>第一週の真空ダクトの設置</a:t>
            </a:r>
            <a:r>
              <a:rPr lang="ja-JP" altLang="en-US" dirty="0" smtClean="0"/>
              <a:t>等</a:t>
            </a:r>
            <a:endParaRPr lang="en-US" altLang="ja-JP" dirty="0" smtClean="0"/>
          </a:p>
          <a:p>
            <a:pPr lvl="1"/>
            <a:r>
              <a:rPr lang="ja-JP" altLang="en-US" dirty="0" smtClean="0"/>
              <a:t>齊藤</a:t>
            </a:r>
            <a:r>
              <a:rPr lang="ja-JP" altLang="en-US" dirty="0"/>
              <a:t>さんが現在</a:t>
            </a:r>
            <a:r>
              <a:rPr lang="ja-JP" altLang="en-US" dirty="0" smtClean="0"/>
              <a:t>調整中（ほぼ</a:t>
            </a:r>
            <a:r>
              <a:rPr lang="en-US" altLang="ja-JP" smtClean="0"/>
              <a:t>OK)</a:t>
            </a:r>
            <a:endParaRPr lang="ja-JP" altLang="en-US" dirty="0"/>
          </a:p>
          <a:p>
            <a:r>
              <a:rPr lang="ja-JP" altLang="en-US" dirty="0" smtClean="0"/>
              <a:t>通路の撤去</a:t>
            </a:r>
            <a:endParaRPr lang="en-US" altLang="ja-JP" dirty="0" smtClean="0"/>
          </a:p>
          <a:p>
            <a:pPr lvl="1"/>
            <a:r>
              <a:rPr lang="ja-JP" altLang="en-US" dirty="0" smtClean="0"/>
              <a:t>齊藤</a:t>
            </a:r>
            <a:r>
              <a:rPr lang="ja-JP" altLang="en-US" dirty="0"/>
              <a:t>さんの</a:t>
            </a:r>
            <a:r>
              <a:rPr lang="ja-JP" altLang="en-US" dirty="0" smtClean="0"/>
              <a:t>意見：エアー</a:t>
            </a:r>
            <a:r>
              <a:rPr lang="ja-JP" altLang="en-US" dirty="0"/>
              <a:t>を入れるのは大変なので、作業をする前にさっとずらして終わったらすみやかに元に戻した方がいいのでは</a:t>
            </a:r>
            <a:r>
              <a:rPr lang="ja-JP" altLang="en-US" dirty="0" smtClean="0"/>
              <a:t>？</a:t>
            </a:r>
            <a:endParaRPr kumimoji="1" lang="ja-JP" altLang="en-US" dirty="0"/>
          </a:p>
        </p:txBody>
      </p:sp>
      <p:sp>
        <p:nvSpPr>
          <p:cNvPr id="4" name="スライド番号プレースホルダー 3"/>
          <p:cNvSpPr>
            <a:spLocks noGrp="1"/>
          </p:cNvSpPr>
          <p:nvPr>
            <p:ph type="sldNum" sz="quarter" idx="12"/>
          </p:nvPr>
        </p:nvSpPr>
        <p:spPr/>
        <p:txBody>
          <a:bodyPr/>
          <a:lstStyle/>
          <a:p>
            <a:fld id="{6BA5DE58-D4B4-4D05-8C37-567ED011AB49}" type="slidenum">
              <a:rPr kumimoji="1" lang="ja-JP" altLang="en-US" smtClean="0"/>
              <a:t>7</a:t>
            </a:fld>
            <a:endParaRPr kumimoji="1" lang="ja-JP" altLang="en-US"/>
          </a:p>
        </p:txBody>
      </p:sp>
    </p:spTree>
    <p:extLst>
      <p:ext uri="{BB962C8B-B14F-4D97-AF65-F5344CB8AC3E}">
        <p14:creationId xmlns:p14="http://schemas.microsoft.com/office/powerpoint/2010/main" val="4283872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(EXA/EYA)</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en-US" altLang="ja-JP" dirty="0" smtClean="0"/>
              <a:t>Expose the EYA to air (CRY)</a:t>
            </a:r>
          </a:p>
          <a:p>
            <a:r>
              <a:rPr lang="en-US" altLang="ja-JP" dirty="0" smtClean="0"/>
              <a:t>Loosen the bellows and Install the flange behind the EXA/EYA (</a:t>
            </a:r>
            <a:r>
              <a:rPr lang="en-US" altLang="ja-JP" dirty="0"/>
              <a:t>CRY) </a:t>
            </a:r>
            <a:endParaRPr lang="en-US" altLang="ja-JP" dirty="0" smtClean="0"/>
          </a:p>
          <a:p>
            <a:r>
              <a:rPr lang="en-US" altLang="ja-JP" dirty="0" smtClean="0"/>
              <a:t>Clean </a:t>
            </a:r>
            <a:r>
              <a:rPr lang="en-US" altLang="ja-JP" dirty="0"/>
              <a:t>the EXA/EYA area with </a:t>
            </a:r>
            <a:r>
              <a:rPr lang="en-US" altLang="ja-JP" dirty="0" err="1"/>
              <a:t>Korokoro</a:t>
            </a:r>
            <a:r>
              <a:rPr lang="en-US" altLang="ja-JP" dirty="0"/>
              <a:t> (CAL</a:t>
            </a:r>
            <a:r>
              <a:rPr lang="en-US" altLang="ja-JP" dirty="0" smtClean="0"/>
              <a:t>?)</a:t>
            </a:r>
          </a:p>
          <a:p>
            <a:r>
              <a:rPr lang="en-US" altLang="ja-JP" dirty="0" smtClean="0"/>
              <a:t>Place the stainless or white sheet (to be decided soon) on the floor </a:t>
            </a:r>
          </a:p>
          <a:p>
            <a:r>
              <a:rPr lang="en-US" altLang="ja-JP" dirty="0" smtClean="0"/>
              <a:t>Preparation of miscellaneous items </a:t>
            </a:r>
            <a:r>
              <a:rPr lang="en-US" altLang="ja-JP" dirty="0"/>
              <a:t>(</a:t>
            </a:r>
            <a:r>
              <a:rPr lang="en-US" altLang="ja-JP" dirty="0" smtClean="0"/>
              <a:t>MIF via</a:t>
            </a:r>
            <a:r>
              <a:rPr lang="ja-JP" altLang="en-US" dirty="0"/>
              <a:t> </a:t>
            </a:r>
            <a:r>
              <a:rPr lang="en-US" altLang="ja-JP" dirty="0" err="1" smtClean="0"/>
              <a:t>Aso</a:t>
            </a:r>
            <a:r>
              <a:rPr lang="en-US" altLang="ja-JP" dirty="0" smtClean="0"/>
              <a:t>, Sakamoto)</a:t>
            </a:r>
          </a:p>
          <a:p>
            <a:pPr lvl="1"/>
            <a:r>
              <a:rPr lang="en-US" altLang="ja-JP" dirty="0" smtClean="0"/>
              <a:t>iKAGRA</a:t>
            </a:r>
            <a:r>
              <a:rPr lang="ja-JP" altLang="en-US" dirty="0"/>
              <a:t>で使用</a:t>
            </a:r>
            <a:r>
              <a:rPr lang="ja-JP" altLang="en-US" dirty="0" smtClean="0"/>
              <a:t>した機材の確認</a:t>
            </a:r>
            <a:endParaRPr lang="en-US" altLang="ja-JP" dirty="0" smtClean="0"/>
          </a:p>
          <a:p>
            <a:pPr lvl="2"/>
            <a:r>
              <a:rPr lang="ja-JP" altLang="en-US" dirty="0" smtClean="0"/>
              <a:t>ラップ</a:t>
            </a:r>
            <a:r>
              <a:rPr lang="ja-JP" altLang="en-US" dirty="0"/>
              <a:t>梱包された状態でクリーンブース外で</a:t>
            </a:r>
            <a:r>
              <a:rPr lang="ja-JP" altLang="en-US" dirty="0" smtClean="0"/>
              <a:t>保管。</a:t>
            </a:r>
            <a:endParaRPr lang="en-US" altLang="ja-JP" dirty="0" smtClean="0"/>
          </a:p>
          <a:p>
            <a:pPr lvl="2"/>
            <a:r>
              <a:rPr lang="ja-JP" altLang="en-US" dirty="0" smtClean="0"/>
              <a:t>クリーンブース</a:t>
            </a:r>
            <a:r>
              <a:rPr lang="ja-JP" altLang="en-US" dirty="0"/>
              <a:t>に搬入する前にラップ表面を拭き取り清掃する必要有り</a:t>
            </a:r>
            <a:r>
              <a:rPr lang="ja-JP" altLang="en-US" dirty="0" smtClean="0"/>
              <a:t>。</a:t>
            </a:r>
            <a:endParaRPr lang="en-US" altLang="ja-JP" dirty="0" smtClean="0"/>
          </a:p>
          <a:p>
            <a:pPr lvl="2"/>
            <a:r>
              <a:rPr lang="ja-JP" altLang="en-US" dirty="0" smtClean="0"/>
              <a:t>クリーンブース内</a:t>
            </a:r>
            <a:r>
              <a:rPr lang="ja-JP" altLang="en-US" dirty="0"/>
              <a:t>でラップを外して機材表面も簡単な清掃を</a:t>
            </a:r>
            <a:r>
              <a:rPr lang="ja-JP" altLang="en-US" dirty="0" smtClean="0"/>
              <a:t>行うべき。</a:t>
            </a:r>
            <a:endParaRPr lang="en-US" altLang="ja-JP" dirty="0" smtClean="0"/>
          </a:p>
          <a:p>
            <a:pPr lvl="1"/>
            <a:r>
              <a:rPr lang="ja-JP" altLang="en-US" dirty="0" smtClean="0"/>
              <a:t>必要物品</a:t>
            </a:r>
            <a:endParaRPr lang="en-US" altLang="ja-JP" dirty="0" smtClean="0"/>
          </a:p>
          <a:p>
            <a:pPr lvl="2"/>
            <a:r>
              <a:rPr lang="ja-JP" altLang="en-US" dirty="0" smtClean="0"/>
              <a:t>消耗品類</a:t>
            </a:r>
            <a:r>
              <a:rPr lang="ja-JP" altLang="en-US" dirty="0"/>
              <a:t>（ベンコット、アルコール、ウエットティッシュ等</a:t>
            </a:r>
            <a:r>
              <a:rPr lang="ja-JP" altLang="en-US" dirty="0" smtClean="0"/>
              <a:t>）を購入。</a:t>
            </a:r>
            <a:endParaRPr lang="en-US" altLang="ja-JP" dirty="0" smtClean="0"/>
          </a:p>
          <a:p>
            <a:pPr lvl="2"/>
            <a:r>
              <a:rPr lang="ja-JP" altLang="en-US" dirty="0" smtClean="0"/>
              <a:t>工具</a:t>
            </a:r>
            <a:r>
              <a:rPr lang="ja-JP" altLang="en-US" dirty="0"/>
              <a:t>（メガネレンチ、トルクレンチ</a:t>
            </a:r>
            <a:r>
              <a:rPr lang="ja-JP" altLang="en-US" dirty="0" smtClean="0"/>
              <a:t>）を調達。</a:t>
            </a:r>
            <a:endParaRPr lang="en-US" altLang="ja-JP" dirty="0" smtClean="0"/>
          </a:p>
          <a:p>
            <a:pPr lvl="2"/>
            <a:r>
              <a:rPr lang="ja-JP" altLang="en-US" dirty="0" smtClean="0"/>
              <a:t>クリーンウエア</a:t>
            </a:r>
            <a:r>
              <a:rPr lang="ja-JP" altLang="en-US" dirty="0"/>
              <a:t>に着替える際に必要なハンガー</a:t>
            </a:r>
            <a:r>
              <a:rPr lang="ja-JP" altLang="en-US" dirty="0" smtClean="0"/>
              <a:t>等を調達。</a:t>
            </a:r>
            <a:endParaRPr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2759692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Preparation</a:t>
            </a:r>
            <a:r>
              <a:rPr lang="en-US" altLang="ja-JP" dirty="0" smtClean="0"/>
              <a:t> (IXA/IYA)</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en-US" altLang="ja-JP" dirty="0" smtClean="0"/>
              <a:t>clean </a:t>
            </a:r>
            <a:r>
              <a:rPr lang="en-US" altLang="ja-JP" dirty="0"/>
              <a:t>the area (</a:t>
            </a:r>
            <a:r>
              <a:rPr lang="en-US" altLang="ja-JP" dirty="0" smtClean="0"/>
              <a:t>CRY)</a:t>
            </a:r>
          </a:p>
          <a:p>
            <a:r>
              <a:rPr lang="en-US" altLang="ja-JP" dirty="0" smtClean="0"/>
              <a:t>Expose IXA to air; not necessary to clear IXA (CRY)</a:t>
            </a:r>
            <a:endParaRPr lang="en-US" altLang="ja-JP" dirty="0"/>
          </a:p>
          <a:p>
            <a:r>
              <a:rPr lang="en-US" altLang="ja-JP" dirty="0" smtClean="0"/>
              <a:t>Expose IYA and partially clear IYA (CRY)</a:t>
            </a:r>
            <a:endParaRPr lang="en-US" altLang="ja-JP" dirty="0"/>
          </a:p>
          <a:p>
            <a:r>
              <a:rPr lang="en-US" altLang="ja-JP" dirty="0"/>
              <a:t>Place the stainless or white sheet (to be decided soon) on the floor </a:t>
            </a:r>
            <a:endParaRPr lang="en-US" altLang="ja-JP" dirty="0" smtClean="0"/>
          </a:p>
          <a:p>
            <a:r>
              <a:rPr lang="en-US" altLang="ja-JP" dirty="0" smtClean="0"/>
              <a:t>Preparation of goods (MIF via </a:t>
            </a:r>
            <a:r>
              <a:rPr lang="en-US" altLang="ja-JP" dirty="0" err="1" smtClean="0"/>
              <a:t>Aso</a:t>
            </a:r>
            <a:r>
              <a:rPr lang="en-US" altLang="ja-JP" dirty="0" smtClean="0"/>
              <a:t>, Sakamoto</a:t>
            </a:r>
            <a:r>
              <a:rPr lang="ja-JP" altLang="en-US" dirty="0" smtClean="0"/>
              <a:t>）</a:t>
            </a:r>
            <a:endParaRPr lang="en-US" altLang="ja-JP" dirty="0" smtClean="0"/>
          </a:p>
          <a:p>
            <a:pPr lvl="1"/>
            <a:r>
              <a:rPr lang="ja-JP" altLang="en-US" dirty="0" smtClean="0"/>
              <a:t>消耗品類</a:t>
            </a:r>
            <a:r>
              <a:rPr lang="ja-JP" altLang="en-US" dirty="0"/>
              <a:t>（ベンコット、アルコール、ウエットティッシュ等</a:t>
            </a:r>
            <a:r>
              <a:rPr lang="ja-JP" altLang="en-US" dirty="0" smtClean="0"/>
              <a:t>）</a:t>
            </a:r>
            <a:endParaRPr lang="en-US" altLang="ja-JP" dirty="0" smtClean="0"/>
          </a:p>
          <a:p>
            <a:pPr lvl="1"/>
            <a:r>
              <a:rPr lang="ja-JP" altLang="en-US" dirty="0" smtClean="0"/>
              <a:t>工具</a:t>
            </a:r>
            <a:r>
              <a:rPr lang="ja-JP" altLang="en-US" dirty="0"/>
              <a:t>（</a:t>
            </a:r>
            <a:r>
              <a:rPr lang="ja-JP" altLang="en-US" dirty="0" smtClean="0"/>
              <a:t>メガネレンチ</a:t>
            </a:r>
            <a:r>
              <a:rPr lang="ja-JP" altLang="en-US" dirty="0"/>
              <a:t>、トルクレンチ）</a:t>
            </a:r>
            <a:r>
              <a:rPr lang="ja-JP" altLang="en-US" dirty="0" smtClean="0"/>
              <a:t>等</a:t>
            </a:r>
            <a:endParaRPr lang="en-US" altLang="ja-JP" dirty="0"/>
          </a:p>
          <a:p>
            <a:pPr lvl="1"/>
            <a:r>
              <a:rPr lang="ja-JP" altLang="en-US" dirty="0" smtClean="0"/>
              <a:t>クリーンウエア</a:t>
            </a:r>
            <a:r>
              <a:rPr lang="ja-JP" altLang="en-US" dirty="0"/>
              <a:t>に着替える際に必要なハンガー</a:t>
            </a:r>
            <a:r>
              <a:rPr lang="ja-JP" altLang="en-US" dirty="0" smtClean="0"/>
              <a:t>等</a:t>
            </a:r>
            <a:endParaRPr lang="en-US" altLang="ja-JP" dirty="0" smtClean="0"/>
          </a:p>
          <a:p>
            <a:pPr lvl="1"/>
            <a:r>
              <a:rPr lang="ja-JP" altLang="en-US" dirty="0" smtClean="0"/>
              <a:t>バスマット </a:t>
            </a:r>
            <a:endParaRPr lang="en-US" altLang="ja-JP" dirty="0" smtClean="0"/>
          </a:p>
          <a:p>
            <a:pPr lvl="1"/>
            <a:endParaRPr kumimoji="1" lang="en-US" altLang="ja-JP" dirty="0" smtClean="0"/>
          </a:p>
        </p:txBody>
      </p:sp>
      <p:sp>
        <p:nvSpPr>
          <p:cNvPr id="4" name="スライド番号プレースホルダー 3"/>
          <p:cNvSpPr>
            <a:spLocks noGrp="1"/>
          </p:cNvSpPr>
          <p:nvPr>
            <p:ph type="sldNum" sz="quarter" idx="12"/>
          </p:nvPr>
        </p:nvSpPr>
        <p:spPr/>
        <p:txBody>
          <a:bodyPr/>
          <a:lstStyle/>
          <a:p>
            <a:fld id="{6BA5DE58-D4B4-4D05-8C37-567ED011AB49}"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28798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4056</TotalTime>
  <Words>1710</Words>
  <Application>Microsoft Office PowerPoint</Application>
  <PresentationFormat>画面に合わせる (4:3)</PresentationFormat>
  <Paragraphs>221</Paragraphs>
  <Slides>27</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27</vt:i4>
      </vt:variant>
    </vt:vector>
  </HeadingPairs>
  <TitlesOfParts>
    <vt:vector size="32" baseType="lpstr">
      <vt:lpstr>ＭＳ Ｐゴシック</vt:lpstr>
      <vt:lpstr>Arial</vt:lpstr>
      <vt:lpstr>Calibri</vt:lpstr>
      <vt:lpstr>Calibri Light</vt:lpstr>
      <vt:lpstr>Office テーマ</vt:lpstr>
      <vt:lpstr>Commissioning plan for Phase 1 (Preliminary draft)</vt:lpstr>
      <vt:lpstr>Objectives and scope of commissioning</vt:lpstr>
      <vt:lpstr>Goal for phase 1</vt:lpstr>
      <vt:lpstr>Stages in Phase 1</vt:lpstr>
      <vt:lpstr>Stage 1</vt:lpstr>
      <vt:lpstr>Rough Schedule</vt:lpstr>
      <vt:lpstr>検討事項１</vt:lpstr>
      <vt:lpstr>Preparation (EXA/EYA)</vt:lpstr>
      <vt:lpstr>Preparation (IXA/IYA)</vt:lpstr>
      <vt:lpstr>Placement of Beam tubes, etc.</vt:lpstr>
      <vt:lpstr>Alignment</vt:lpstr>
      <vt:lpstr>Measurement of beam position at IXC, IYC</vt:lpstr>
      <vt:lpstr>Positioning of IMMT1/2 or PR2/3 </vt:lpstr>
      <vt:lpstr>検討事項２</vt:lpstr>
      <vt:lpstr>Stage 2</vt:lpstr>
      <vt:lpstr>Activities</vt:lpstr>
      <vt:lpstr>Stage 3</vt:lpstr>
      <vt:lpstr>Activities</vt:lpstr>
      <vt:lpstr>Stage 4</vt:lpstr>
      <vt:lpstr>Activities</vt:lpstr>
      <vt:lpstr>Expected final status</vt:lpstr>
      <vt:lpstr>Laser hazard area</vt:lpstr>
      <vt:lpstr>Organization of commissioning team</vt:lpstr>
      <vt:lpstr>Role of commissioning team</vt:lpstr>
      <vt:lpstr>Meeting</vt:lpstr>
      <vt:lpstr>Remote operation (under discussion)</vt:lpstr>
      <vt:lpstr>TBD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rules &amp; lecture</dc:title>
  <dc:creator>川村静児</dc:creator>
  <cp:lastModifiedBy>川村静児</cp:lastModifiedBy>
  <cp:revision>387</cp:revision>
  <cp:lastPrinted>2017-09-07T02:45:51Z</cp:lastPrinted>
  <dcterms:created xsi:type="dcterms:W3CDTF">2016-08-23T05:35:51Z</dcterms:created>
  <dcterms:modified xsi:type="dcterms:W3CDTF">2017-09-11T23:49:58Z</dcterms:modified>
</cp:coreProperties>
</file>