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89" r:id="rId2"/>
    <p:sldId id="282" r:id="rId3"/>
    <p:sldId id="283" r:id="rId4"/>
    <p:sldId id="312" r:id="rId5"/>
    <p:sldId id="280" r:id="rId6"/>
    <p:sldId id="320" r:id="rId7"/>
    <p:sldId id="328" r:id="rId8"/>
    <p:sldId id="316" r:id="rId9"/>
    <p:sldId id="317" r:id="rId10"/>
    <p:sldId id="318" r:id="rId11"/>
    <p:sldId id="327" r:id="rId12"/>
    <p:sldId id="303" r:id="rId13"/>
    <p:sldId id="321" r:id="rId14"/>
    <p:sldId id="326" r:id="rId15"/>
    <p:sldId id="285" r:id="rId16"/>
    <p:sldId id="306" r:id="rId17"/>
    <p:sldId id="284" r:id="rId18"/>
    <p:sldId id="308" r:id="rId19"/>
    <p:sldId id="307" r:id="rId20"/>
    <p:sldId id="310" r:id="rId21"/>
    <p:sldId id="313" r:id="rId22"/>
    <p:sldId id="305" r:id="rId23"/>
    <p:sldId id="299" r:id="rId24"/>
    <p:sldId id="302" r:id="rId25"/>
    <p:sldId id="300" r:id="rId26"/>
    <p:sldId id="304" r:id="rId27"/>
    <p:sldId id="314" r:id="rId2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82" autoAdjust="0"/>
    <p:restoredTop sz="95448" autoAdjust="0"/>
  </p:normalViewPr>
  <p:slideViewPr>
    <p:cSldViewPr snapToGrid="0">
      <p:cViewPr varScale="1">
        <p:scale>
          <a:sx n="88" d="100"/>
          <a:sy n="88" d="100"/>
        </p:scale>
        <p:origin x="148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2CB230CB-B660-46F8-B55E-66A8F4E7C964}" type="datetimeFigureOut">
              <a:rPr kumimoji="1" lang="ja-JP" altLang="en-US" smtClean="0"/>
              <a:t>2017/9/25</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2BDF73C1-B385-44EF-ABC0-0C4676AE8E1C}" type="slidenum">
              <a:rPr kumimoji="1" lang="ja-JP" altLang="en-US" smtClean="0"/>
              <a:t>‹#›</a:t>
            </a:fld>
            <a:endParaRPr kumimoji="1" lang="ja-JP" altLang="en-US"/>
          </a:p>
        </p:txBody>
      </p:sp>
    </p:spTree>
    <p:extLst>
      <p:ext uri="{BB962C8B-B14F-4D97-AF65-F5344CB8AC3E}">
        <p14:creationId xmlns:p14="http://schemas.microsoft.com/office/powerpoint/2010/main" val="7565175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BDF73C1-B385-44EF-ABC0-0C4676AE8E1C}" type="slidenum">
              <a:rPr kumimoji="1" lang="ja-JP" altLang="en-US" smtClean="0"/>
              <a:t>1</a:t>
            </a:fld>
            <a:endParaRPr kumimoji="1" lang="ja-JP" altLang="en-US"/>
          </a:p>
        </p:txBody>
      </p:sp>
    </p:spTree>
    <p:extLst>
      <p:ext uri="{BB962C8B-B14F-4D97-AF65-F5344CB8AC3E}">
        <p14:creationId xmlns:p14="http://schemas.microsoft.com/office/powerpoint/2010/main" val="2242899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b="1">
                <a:solidFill>
                  <a:srgbClr val="0000FF"/>
                </a:solidFill>
              </a:defRPr>
            </a:lvl1pPr>
          </a:lstStyle>
          <a:p>
            <a:r>
              <a:rPr lang="ja-JP" altLang="en-US" dirty="0"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dirty="0" smtClean="0"/>
              <a:t>マスター サブタイトルの書式設定</a:t>
            </a:r>
            <a:endParaRPr lang="en-US" dirty="0"/>
          </a:p>
        </p:txBody>
      </p:sp>
      <p:sp>
        <p:nvSpPr>
          <p:cNvPr id="4" name="Date Placeholder 3"/>
          <p:cNvSpPr>
            <a:spLocks noGrp="1"/>
          </p:cNvSpPr>
          <p:nvPr>
            <p:ph type="dt" sz="half" idx="10"/>
          </p:nvPr>
        </p:nvSpPr>
        <p:spPr/>
        <p:txBody>
          <a:bodyPr/>
          <a:lstStyle/>
          <a:p>
            <a:fld id="{3C9C5172-A3BA-4DEF-928E-BE715961AD39}" type="datetime1">
              <a:rPr kumimoji="1" lang="ja-JP" altLang="en-US" smtClean="0"/>
              <a:t>2017/9/25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1164022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5AFA967-9F06-4CA7-904E-4FB6C95B59BA}" type="datetime1">
              <a:rPr kumimoji="1" lang="ja-JP" altLang="en-US" smtClean="0"/>
              <a:t>2017/9/25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1874293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27A09A1-98F8-4A07-8F6C-F0DA3BA6652F}" type="datetime1">
              <a:rPr kumimoji="1" lang="ja-JP" altLang="en-US" smtClean="0"/>
              <a:t>2017/9/25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806151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b="1">
                <a:solidFill>
                  <a:srgbClr val="0000FF"/>
                </a:solidFill>
              </a:defRPr>
            </a:lvl1pPr>
          </a:lstStyle>
          <a:p>
            <a:r>
              <a:rPr lang="ja-JP" altLang="en-US" dirty="0" smtClean="0"/>
              <a:t>マスター タイトルの書式設定</a:t>
            </a:r>
            <a:endParaRPr lang="en-US" dirty="0"/>
          </a:p>
        </p:txBody>
      </p:sp>
      <p:sp>
        <p:nvSpPr>
          <p:cNvPr id="3" name="Content Placeholder 2"/>
          <p:cNvSpPr>
            <a:spLocks noGrp="1"/>
          </p:cNvSpPr>
          <p:nvPr>
            <p:ph idx="1"/>
          </p:nvPr>
        </p:nvSpPr>
        <p:spPr/>
        <p:txBody>
          <a:bodyPr/>
          <a:lstStyle>
            <a:lvl1pPr>
              <a:defRPr b="1"/>
            </a:lvl1pPr>
            <a:lvl2pPr>
              <a:defRPr b="1"/>
            </a:lvl2pPr>
            <a:lvl3pPr>
              <a:defRPr b="1"/>
            </a:lvl3pPr>
            <a:lvl4pPr>
              <a:defRPr b="1"/>
            </a:lvl4pPr>
            <a:lvl5pPr>
              <a:defRPr b="1"/>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Date Placeholder 3"/>
          <p:cNvSpPr>
            <a:spLocks noGrp="1"/>
          </p:cNvSpPr>
          <p:nvPr>
            <p:ph type="dt" sz="half" idx="10"/>
          </p:nvPr>
        </p:nvSpPr>
        <p:spPr/>
        <p:txBody>
          <a:bodyPr/>
          <a:lstStyle/>
          <a:p>
            <a:fld id="{9D62D170-488C-434B-89EF-2A83C7EC3027}" type="datetime1">
              <a:rPr kumimoji="1" lang="ja-JP" altLang="en-US" smtClean="0"/>
              <a:t>2017/9/25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41764213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666352B-6E6E-40C5-AF5E-BB6644C67D34}" type="datetime1">
              <a:rPr kumimoji="1" lang="ja-JP" altLang="en-US" smtClean="0"/>
              <a:t>2017/9/25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1128342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A9E3EDB-BCE1-4EA0-91AE-364905281CDA}" type="datetime1">
              <a:rPr kumimoji="1" lang="ja-JP" altLang="en-US" smtClean="0"/>
              <a:t>2017/9/25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3698626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4D0F107-37E1-4D42-8FC1-C0DC5199CC40}" type="datetime1">
              <a:rPr kumimoji="1" lang="ja-JP" altLang="en-US" smtClean="0"/>
              <a:t>2017/9/25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2390532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2312F55-3B78-4088-8837-C04ACD98F5E6}" type="datetime1">
              <a:rPr kumimoji="1" lang="ja-JP" altLang="en-US" smtClean="0"/>
              <a:t>2017/9/25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3804618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196E43-9904-463F-ACCF-61B3B0C72E9E}" type="datetime1">
              <a:rPr kumimoji="1" lang="ja-JP" altLang="en-US" smtClean="0"/>
              <a:t>2017/9/25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80789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2AAFBDB-26B4-4A7D-8551-A5694C5939BD}" type="datetime1">
              <a:rPr kumimoji="1" lang="ja-JP" altLang="en-US" smtClean="0"/>
              <a:t>2017/9/25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224302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1A572A3-A58E-40B4-A0C6-51262BB4F18D}" type="datetime1">
              <a:rPr kumimoji="1" lang="ja-JP" altLang="en-US" smtClean="0"/>
              <a:t>2017/9/25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1447117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FFAB5F-4F60-4B1B-81F9-FDC5C6FF14D8}" type="datetime1">
              <a:rPr kumimoji="1" lang="ja-JP" altLang="en-US" smtClean="0"/>
              <a:t>2017/9/25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12920804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en-US" altLang="ja-JP" dirty="0" smtClean="0"/>
              <a:t>Commissioning plan</a:t>
            </a:r>
            <a:br>
              <a:rPr kumimoji="1" lang="en-US" altLang="ja-JP" dirty="0" smtClean="0"/>
            </a:br>
            <a:r>
              <a:rPr lang="en-US" altLang="ja-JP" dirty="0" smtClean="0"/>
              <a:t>for Phase 1</a:t>
            </a:r>
            <a:br>
              <a:rPr lang="en-US" altLang="ja-JP" dirty="0" smtClean="0"/>
            </a:br>
            <a:r>
              <a:rPr lang="en-US" altLang="ja-JP" dirty="0" smtClean="0"/>
              <a:t>(Preliminary draft)</a:t>
            </a:r>
            <a:endParaRPr kumimoji="1" lang="ja-JP" altLang="en-US" dirty="0"/>
          </a:p>
        </p:txBody>
      </p:sp>
      <p:sp>
        <p:nvSpPr>
          <p:cNvPr id="3" name="サブタイトル 2"/>
          <p:cNvSpPr>
            <a:spLocks noGrp="1"/>
          </p:cNvSpPr>
          <p:nvPr>
            <p:ph type="subTitle" idx="1"/>
          </p:nvPr>
        </p:nvSpPr>
        <p:spPr>
          <a:xfrm>
            <a:off x="350873" y="4094204"/>
            <a:ext cx="8272131" cy="1163595"/>
          </a:xfrm>
        </p:spPr>
        <p:txBody>
          <a:bodyPr>
            <a:normAutofit/>
          </a:bodyPr>
          <a:lstStyle/>
          <a:p>
            <a:r>
              <a:rPr lang="en-US" altLang="ja-JP" dirty="0" smtClean="0"/>
              <a:t>Seiji Kawamura and Osamu </a:t>
            </a:r>
            <a:r>
              <a:rPr lang="en-US" altLang="ja-JP" dirty="0" err="1" smtClean="0"/>
              <a:t>Miyakawa</a:t>
            </a:r>
            <a:endParaRPr lang="en-US" altLang="ja-JP" dirty="0" smtClean="0"/>
          </a:p>
          <a:p>
            <a:r>
              <a:rPr kumimoji="1" lang="en-US" altLang="ja-JP" dirty="0" smtClean="0"/>
              <a:t>with the inputs from</a:t>
            </a:r>
            <a:r>
              <a:rPr lang="ja-JP" altLang="en-US" dirty="0"/>
              <a:t> </a:t>
            </a:r>
            <a:r>
              <a:rPr lang="en-US" altLang="ja-JP" dirty="0" smtClean="0"/>
              <a:t>Uchiyama, </a:t>
            </a:r>
            <a:r>
              <a:rPr lang="en-US" altLang="ja-JP" dirty="0" err="1" smtClean="0"/>
              <a:t>Michimura</a:t>
            </a:r>
            <a:r>
              <a:rPr lang="en-US" altLang="ja-JP" dirty="0" smtClean="0"/>
              <a:t>, and others</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1</a:t>
            </a:fld>
            <a:endParaRPr kumimoji="1" lang="ja-JP" altLang="en-US"/>
          </a:p>
        </p:txBody>
      </p:sp>
      <p:sp>
        <p:nvSpPr>
          <p:cNvPr id="5" name="正方形/長方形 4"/>
          <p:cNvSpPr/>
          <p:nvPr/>
        </p:nvSpPr>
        <p:spPr>
          <a:xfrm>
            <a:off x="137924" y="6380938"/>
            <a:ext cx="1926105" cy="369332"/>
          </a:xfrm>
          <a:prstGeom prst="rect">
            <a:avLst/>
          </a:prstGeom>
        </p:spPr>
        <p:txBody>
          <a:bodyPr wrap="none">
            <a:spAutoFit/>
          </a:bodyPr>
          <a:lstStyle/>
          <a:p>
            <a:r>
              <a:rPr lang="en-US" altLang="ja-JP" dirty="0" smtClean="0"/>
              <a:t>JGW-G1707090-v?</a:t>
            </a:r>
            <a:endParaRPr lang="ja-JP" altLang="en-US" dirty="0"/>
          </a:p>
        </p:txBody>
      </p:sp>
    </p:spTree>
    <p:extLst>
      <p:ext uri="{BB962C8B-B14F-4D97-AF65-F5344CB8AC3E}">
        <p14:creationId xmlns:p14="http://schemas.microsoft.com/office/powerpoint/2010/main" val="11218919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Placement of </a:t>
            </a:r>
            <a:r>
              <a:rPr lang="en-US" altLang="ja-JP" dirty="0" smtClean="0"/>
              <a:t>Beam tubes, etc.</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lang="en-US" altLang="ja-JP" dirty="0" smtClean="0"/>
              <a:t>PR2-PR3 beam tube (VAC)</a:t>
            </a:r>
          </a:p>
          <a:p>
            <a:pPr lvl="1"/>
            <a:r>
              <a:rPr lang="en-US" altLang="ja-JP" dirty="0" smtClean="0"/>
              <a:t>Install </a:t>
            </a:r>
            <a:r>
              <a:rPr lang="en-US" altLang="ja-JP" dirty="0"/>
              <a:t>PR2-PR3 beam tube with the connection part covered by aluminum foil instead of installing the </a:t>
            </a:r>
            <a:r>
              <a:rPr lang="en-US" altLang="ja-JP" dirty="0" smtClean="0"/>
              <a:t>bellows, Inject </a:t>
            </a:r>
            <a:r>
              <a:rPr lang="en-US" altLang="ja-JP" dirty="0"/>
              <a:t>dry air into PR2-PR3 beam </a:t>
            </a:r>
            <a:r>
              <a:rPr lang="en-US" altLang="ja-JP" dirty="0" smtClean="0"/>
              <a:t>tube</a:t>
            </a:r>
          </a:p>
          <a:p>
            <a:pPr lvl="1"/>
            <a:r>
              <a:rPr lang="en-US" altLang="ja-JP" dirty="0" smtClean="0"/>
              <a:t>Oct. 2 - 6</a:t>
            </a:r>
            <a:endParaRPr lang="en-US" altLang="ja-JP" dirty="0" smtClean="0"/>
          </a:p>
          <a:p>
            <a:r>
              <a:rPr lang="en-US" altLang="ja-JP" dirty="0" smtClean="0"/>
              <a:t>BS assembly frame (VIS)</a:t>
            </a:r>
          </a:p>
          <a:p>
            <a:pPr lvl="1"/>
            <a:r>
              <a:rPr lang="en-US" altLang="ja-JP" dirty="0" smtClean="0"/>
              <a:t>Remove BS assembly </a:t>
            </a:r>
            <a:r>
              <a:rPr lang="en-US" altLang="ja-JP" dirty="0" smtClean="0"/>
              <a:t>frame</a:t>
            </a:r>
          </a:p>
          <a:p>
            <a:pPr lvl="1"/>
            <a:r>
              <a:rPr lang="en-US" altLang="ja-JP" dirty="0"/>
              <a:t>Oct. 2 - </a:t>
            </a:r>
            <a:r>
              <a:rPr lang="en-US" altLang="ja-JP" dirty="0" smtClean="0"/>
              <a:t>6</a:t>
            </a:r>
            <a:endParaRPr lang="en-US" altLang="ja-JP" dirty="0" smtClean="0"/>
          </a:p>
          <a:p>
            <a:r>
              <a:rPr lang="en-US" altLang="ja-JP" dirty="0" smtClean="0"/>
              <a:t>BS-beam tubes (VAC)</a:t>
            </a:r>
          </a:p>
          <a:p>
            <a:pPr lvl="1"/>
            <a:r>
              <a:rPr lang="en-US" altLang="ja-JP" dirty="0" smtClean="0"/>
              <a:t>Install BS </a:t>
            </a:r>
            <a:r>
              <a:rPr lang="en-US" altLang="ja-JP" dirty="0"/>
              <a:t>beam tube with the connection part covered by aluminum foil instead of installing the </a:t>
            </a:r>
            <a:r>
              <a:rPr lang="en-US" altLang="ja-JP" dirty="0" smtClean="0"/>
              <a:t>bellows, Inject </a:t>
            </a:r>
            <a:r>
              <a:rPr lang="en-US" altLang="ja-JP" dirty="0"/>
              <a:t>dry air </a:t>
            </a:r>
            <a:r>
              <a:rPr lang="en-US" altLang="ja-JP" dirty="0" smtClean="0"/>
              <a:t>into BS-beam tube</a:t>
            </a:r>
          </a:p>
          <a:p>
            <a:pPr lvl="1"/>
            <a:r>
              <a:rPr lang="en-US" altLang="ja-JP" dirty="0" smtClean="0">
                <a:solidFill>
                  <a:srgbClr val="FF0000"/>
                </a:solidFill>
              </a:rPr>
              <a:t>Bellows will be connected to the gate valve, but not to the tank</a:t>
            </a:r>
            <a:r>
              <a:rPr lang="en-US" altLang="ja-JP" dirty="0" smtClean="0">
                <a:solidFill>
                  <a:srgbClr val="FF0000"/>
                </a:solidFill>
              </a:rPr>
              <a:t>???</a:t>
            </a:r>
          </a:p>
          <a:p>
            <a:pPr lvl="1"/>
            <a:r>
              <a:rPr lang="en-US" altLang="ja-JP" dirty="0"/>
              <a:t>Oct. 2 - </a:t>
            </a:r>
            <a:r>
              <a:rPr lang="en-US" altLang="ja-JP" dirty="0" smtClean="0"/>
              <a:t>6</a:t>
            </a:r>
            <a:endParaRPr lang="en-US" altLang="ja-JP" dirty="0" smtClean="0"/>
          </a:p>
          <a:p>
            <a:r>
              <a:rPr lang="en-US" altLang="ja-JP" dirty="0" smtClean="0"/>
              <a:t>IFI-IMM, IMM-PRM, PRM-PR3</a:t>
            </a:r>
          </a:p>
          <a:p>
            <a:pPr lvl="1"/>
            <a:r>
              <a:rPr lang="en-US" altLang="ja-JP" dirty="0" smtClean="0"/>
              <a:t>TBD </a:t>
            </a:r>
            <a:r>
              <a:rPr lang="en-US" altLang="ja-JP" dirty="0" smtClean="0"/>
              <a:t>(</a:t>
            </a:r>
            <a:r>
              <a:rPr lang="en-US" altLang="ja-JP" dirty="0" smtClean="0">
                <a:solidFill>
                  <a:srgbClr val="FF0000"/>
                </a:solidFill>
              </a:rPr>
              <a:t>after alignment and measurement</a:t>
            </a:r>
            <a:r>
              <a:rPr lang="en-US" altLang="ja-JP" dirty="0" smtClean="0"/>
              <a:t>; probably </a:t>
            </a:r>
            <a:r>
              <a:rPr lang="en-US" altLang="ja-JP" dirty="0" smtClean="0"/>
              <a:t>November)</a:t>
            </a:r>
            <a:endParaRPr lang="en-US" altLang="ja-JP" dirty="0"/>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10</a:t>
            </a:fld>
            <a:endParaRPr lang="ja-JP" altLang="en-US">
              <a:solidFill>
                <a:prstClr val="black">
                  <a:tint val="75000"/>
                </a:prstClr>
              </a:solidFill>
            </a:endParaRPr>
          </a:p>
        </p:txBody>
      </p:sp>
    </p:spTree>
    <p:extLst>
      <p:ext uri="{BB962C8B-B14F-4D97-AF65-F5344CB8AC3E}">
        <p14:creationId xmlns:p14="http://schemas.microsoft.com/office/powerpoint/2010/main" val="2239044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Preparation of input optics </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Send Laser beam to MIF (IOO)</a:t>
            </a:r>
          </a:p>
          <a:p>
            <a:pPr lvl="1"/>
            <a:r>
              <a:rPr lang="en-US" altLang="ja-JP" dirty="0" smtClean="0"/>
              <a:t>Increase laser power to appropriate level</a:t>
            </a:r>
          </a:p>
          <a:p>
            <a:pPr lvl="1"/>
            <a:r>
              <a:rPr lang="en-US" altLang="ja-JP" dirty="0" smtClean="0"/>
              <a:t>Bellows will not be put </a:t>
            </a:r>
            <a:r>
              <a:rPr lang="en-US" altLang="ja-JP" smtClean="0"/>
              <a:t>until November.</a:t>
            </a:r>
            <a:endParaRPr lang="en-US" altLang="ja-JP" dirty="0" smtClean="0"/>
          </a:p>
          <a:p>
            <a:pPr lvl="1"/>
            <a:endParaRPr kumimoji="1" lang="ja-JP" altLang="en-US"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11</a:t>
            </a:fld>
            <a:endParaRPr kumimoji="1" lang="ja-JP" altLang="en-US"/>
          </a:p>
        </p:txBody>
      </p:sp>
    </p:spTree>
    <p:extLst>
      <p:ext uri="{BB962C8B-B14F-4D97-AF65-F5344CB8AC3E}">
        <p14:creationId xmlns:p14="http://schemas.microsoft.com/office/powerpoint/2010/main" val="40478275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Alignment</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en-US" altLang="ja-JP" dirty="0" smtClean="0"/>
              <a:t>Alignment </a:t>
            </a:r>
            <a:r>
              <a:rPr lang="en-US" altLang="ja-JP" dirty="0"/>
              <a:t>up to virtual positions of </a:t>
            </a:r>
            <a:r>
              <a:rPr lang="en-US" altLang="ja-JP" dirty="0" err="1" smtClean="0"/>
              <a:t>ETMx</a:t>
            </a:r>
            <a:r>
              <a:rPr lang="en-US" altLang="ja-JP" dirty="0" smtClean="0"/>
              <a:t>/</a:t>
            </a:r>
            <a:r>
              <a:rPr lang="en-US" altLang="ja-JP" dirty="0" err="1" smtClean="0"/>
              <a:t>ETMy</a:t>
            </a:r>
            <a:endParaRPr lang="en-US" altLang="ja-JP" dirty="0" smtClean="0"/>
          </a:p>
          <a:p>
            <a:pPr lvl="1"/>
            <a:r>
              <a:rPr lang="en-US" altLang="ja-JP" dirty="0" smtClean="0"/>
              <a:t>10/10 – 10/13: Misalign PRM by a known amount (MIF, VIS), Align IMMT2 (MIF, IOO) and PR2 (MIF, VIS)</a:t>
            </a:r>
            <a:endParaRPr lang="en-US" altLang="ja-JP" dirty="0"/>
          </a:p>
          <a:p>
            <a:pPr lvl="1"/>
            <a:r>
              <a:rPr lang="en-US" altLang="ja-JP" dirty="0" smtClean="0"/>
              <a:t>10/16 – 10/20: Align PR3 by monitoring beam in IXA and EXA (MIF, VIS)</a:t>
            </a:r>
          </a:p>
          <a:p>
            <a:pPr lvl="1"/>
            <a:r>
              <a:rPr lang="en-US" altLang="ja-JP" dirty="0" smtClean="0"/>
              <a:t>10/23 – 10/27: Align BS </a:t>
            </a:r>
            <a:r>
              <a:rPr lang="en-US" altLang="ja-JP" dirty="0"/>
              <a:t>by monitoring beam in </a:t>
            </a:r>
            <a:r>
              <a:rPr lang="en-US" altLang="ja-JP" dirty="0" smtClean="0"/>
              <a:t>IYA </a:t>
            </a:r>
            <a:r>
              <a:rPr lang="en-US" altLang="ja-JP" dirty="0"/>
              <a:t>and </a:t>
            </a:r>
            <a:r>
              <a:rPr lang="en-US" altLang="ja-JP" dirty="0" smtClean="0"/>
              <a:t>EYA </a:t>
            </a:r>
            <a:r>
              <a:rPr lang="en-US" altLang="ja-JP" dirty="0"/>
              <a:t>(MIF, VIS</a:t>
            </a:r>
            <a:r>
              <a:rPr lang="en-US" altLang="ja-JP" dirty="0" smtClean="0"/>
              <a:t>)</a:t>
            </a:r>
          </a:p>
          <a:p>
            <a:pPr lvl="1"/>
            <a:r>
              <a:rPr lang="en-US" altLang="ja-JP" dirty="0" smtClean="0">
                <a:solidFill>
                  <a:srgbClr val="FF0000"/>
                </a:solidFill>
              </a:rPr>
              <a:t>Notes</a:t>
            </a:r>
          </a:p>
          <a:p>
            <a:pPr lvl="2"/>
            <a:r>
              <a:rPr lang="en-US" altLang="ja-JP" dirty="0" smtClean="0">
                <a:solidFill>
                  <a:srgbClr val="FF0000"/>
                </a:solidFill>
              </a:rPr>
              <a:t>Cables for PD can be put through between the tank and flange.</a:t>
            </a:r>
          </a:p>
          <a:p>
            <a:r>
              <a:rPr lang="en-US" altLang="ja-JP" dirty="0" smtClean="0"/>
              <a:t>Moving of passageway (Uchiyama)</a:t>
            </a:r>
          </a:p>
          <a:p>
            <a:pPr lvl="1"/>
            <a:r>
              <a:rPr lang="en-US" altLang="ja-JP" dirty="0" smtClean="0"/>
              <a:t>Remove </a:t>
            </a:r>
            <a:r>
              <a:rPr lang="en-US" altLang="ja-JP" dirty="0"/>
              <a:t>the </a:t>
            </a:r>
            <a:r>
              <a:rPr lang="en-US" altLang="ja-JP" dirty="0" smtClean="0"/>
              <a:t>passageway for each chamber during the alignment work</a:t>
            </a:r>
          </a:p>
          <a:p>
            <a:pPr lvl="1"/>
            <a:r>
              <a:rPr lang="en-US" altLang="ja-JP" dirty="0" smtClean="0">
                <a:solidFill>
                  <a:srgbClr val="FF0000"/>
                </a:solidFill>
              </a:rPr>
              <a:t>(During the no-passageway period workers should pass by the wall outside the clean booth.)</a:t>
            </a:r>
            <a:endParaRPr lang="ja-JP" altLang="en-US" dirty="0">
              <a:solidFill>
                <a:srgbClr val="FF0000"/>
              </a:solidFill>
            </a:endParaRPr>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12</a:t>
            </a:fld>
            <a:endParaRPr kumimoji="1" lang="ja-JP" altLang="en-US"/>
          </a:p>
        </p:txBody>
      </p:sp>
    </p:spTree>
    <p:extLst>
      <p:ext uri="{BB962C8B-B14F-4D97-AF65-F5344CB8AC3E}">
        <p14:creationId xmlns:p14="http://schemas.microsoft.com/office/powerpoint/2010/main" val="42036036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Position measurement</a:t>
            </a:r>
            <a:endParaRPr lang="en-US" altLang="ja-JP" dirty="0"/>
          </a:p>
        </p:txBody>
      </p:sp>
      <p:sp>
        <p:nvSpPr>
          <p:cNvPr id="3" name="コンテンツ プレースホルダー 2"/>
          <p:cNvSpPr>
            <a:spLocks noGrp="1"/>
          </p:cNvSpPr>
          <p:nvPr>
            <p:ph idx="1"/>
          </p:nvPr>
        </p:nvSpPr>
        <p:spPr/>
        <p:txBody>
          <a:bodyPr>
            <a:normAutofit lnSpcReduction="10000"/>
          </a:bodyPr>
          <a:lstStyle/>
          <a:p>
            <a:r>
              <a:rPr lang="en-US" altLang="ja-JP" dirty="0" smtClean="0"/>
              <a:t>Measurement of beam spot in IXC/IYC with respect to chambers (Uchiyama)</a:t>
            </a:r>
          </a:p>
          <a:p>
            <a:pPr lvl="1"/>
            <a:r>
              <a:rPr lang="en-US" altLang="ja-JP" dirty="0" smtClean="0"/>
              <a:t>Accuracy: 1mm?</a:t>
            </a:r>
          </a:p>
          <a:p>
            <a:pPr lvl="1"/>
            <a:r>
              <a:rPr lang="en-US" altLang="ja-JP" dirty="0" smtClean="0"/>
              <a:t>Flange in the upper part may or may not be there.</a:t>
            </a:r>
          </a:p>
          <a:p>
            <a:pPr lvl="1"/>
            <a:r>
              <a:rPr lang="en-US" altLang="ja-JP" dirty="0">
                <a:solidFill>
                  <a:srgbClr val="FF0000"/>
                </a:solidFill>
              </a:rPr>
              <a:t>Moving of </a:t>
            </a:r>
            <a:r>
              <a:rPr lang="en-US" altLang="ja-JP" dirty="0" smtClean="0">
                <a:solidFill>
                  <a:srgbClr val="FF0000"/>
                </a:solidFill>
              </a:rPr>
              <a:t>passageway</a:t>
            </a:r>
            <a:endParaRPr lang="en-US" altLang="ja-JP" dirty="0">
              <a:solidFill>
                <a:srgbClr val="FF0000"/>
              </a:solidFill>
            </a:endParaRPr>
          </a:p>
          <a:p>
            <a:pPr lvl="2"/>
            <a:r>
              <a:rPr lang="en-US" altLang="ja-JP" dirty="0">
                <a:solidFill>
                  <a:srgbClr val="FF0000"/>
                </a:solidFill>
              </a:rPr>
              <a:t>Remove the passageway for each chamber during the alignment work</a:t>
            </a:r>
          </a:p>
          <a:p>
            <a:pPr lvl="2"/>
            <a:r>
              <a:rPr lang="en-US" altLang="ja-JP" dirty="0">
                <a:solidFill>
                  <a:srgbClr val="FF0000"/>
                </a:solidFill>
              </a:rPr>
              <a:t>(During the no-passageway period workers should pass by the wall outside the clean booth</a:t>
            </a:r>
            <a:r>
              <a:rPr lang="en-US" altLang="ja-JP" dirty="0" smtClean="0">
                <a:solidFill>
                  <a:srgbClr val="FF0000"/>
                </a:solidFill>
              </a:rPr>
              <a:t>.)</a:t>
            </a:r>
          </a:p>
          <a:p>
            <a:r>
              <a:rPr lang="en-US" altLang="ja-JP" dirty="0" smtClean="0"/>
              <a:t>Measurement of the relative position of BS/PR with respect to chambers (VIS)</a:t>
            </a:r>
          </a:p>
          <a:p>
            <a:pPr lvl="1"/>
            <a:r>
              <a:rPr lang="en-US" altLang="ja-JP" dirty="0" smtClean="0"/>
              <a:t>No beam condition is necessary.</a:t>
            </a:r>
          </a:p>
          <a:p>
            <a:endParaRPr lang="en-US" altLang="ja-JP" dirty="0" smtClean="0"/>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13</a:t>
            </a:fld>
            <a:endParaRPr lang="ja-JP" altLang="en-US">
              <a:solidFill>
                <a:prstClr val="black">
                  <a:tint val="75000"/>
                </a:prstClr>
              </a:solidFill>
            </a:endParaRPr>
          </a:p>
        </p:txBody>
      </p:sp>
    </p:spTree>
    <p:extLst>
      <p:ext uri="{BB962C8B-B14F-4D97-AF65-F5344CB8AC3E}">
        <p14:creationId xmlns:p14="http://schemas.microsoft.com/office/powerpoint/2010/main" val="33926141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Vacuum check</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TBD</a:t>
            </a:r>
          </a:p>
          <a:p>
            <a:r>
              <a:rPr kumimoji="1" lang="en-US" altLang="ja-JP" dirty="0" smtClean="0"/>
              <a:t>Check the vacuum system</a:t>
            </a:r>
          </a:p>
          <a:p>
            <a:r>
              <a:rPr lang="en-US" altLang="ja-JP" dirty="0" smtClean="0"/>
              <a:t>Check the misalignment caused by evacuation</a:t>
            </a:r>
            <a:endParaRPr kumimoji="1" lang="ja-JP" altLang="en-US"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14</a:t>
            </a:fld>
            <a:endParaRPr kumimoji="1" lang="ja-JP" altLang="en-US"/>
          </a:p>
        </p:txBody>
      </p:sp>
    </p:spTree>
    <p:extLst>
      <p:ext uri="{BB962C8B-B14F-4D97-AF65-F5344CB8AC3E}">
        <p14:creationId xmlns:p14="http://schemas.microsoft.com/office/powerpoint/2010/main" val="1239418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Stage 2</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a:bodyPr>
          <a:lstStyle/>
          <a:p>
            <a:r>
              <a:rPr lang="en-US" altLang="ja-JP" dirty="0" smtClean="0"/>
              <a:t>Initial status</a:t>
            </a:r>
          </a:p>
          <a:p>
            <a:pPr lvl="1"/>
            <a:r>
              <a:rPr lang="en-US" altLang="ja-JP" dirty="0"/>
              <a:t>Beam from BS to </a:t>
            </a:r>
            <a:r>
              <a:rPr lang="en-US" altLang="ja-JP" dirty="0" smtClean="0"/>
              <a:t>virtual positions of </a:t>
            </a:r>
            <a:r>
              <a:rPr lang="en-US" altLang="ja-JP" dirty="0" err="1"/>
              <a:t>ETMx</a:t>
            </a:r>
            <a:r>
              <a:rPr lang="en-US" altLang="ja-JP" dirty="0"/>
              <a:t>/ETMy finely aligned</a:t>
            </a:r>
          </a:p>
          <a:p>
            <a:pPr lvl="1"/>
            <a:r>
              <a:rPr lang="en-US" altLang="ja-JP" dirty="0" err="1" smtClean="0"/>
              <a:t>ETMy</a:t>
            </a:r>
            <a:r>
              <a:rPr lang="en-US" altLang="ja-JP" dirty="0" smtClean="0"/>
              <a:t> installed and integrated in the air at </a:t>
            </a:r>
            <a:r>
              <a:rPr lang="en-US" altLang="ja-JP" dirty="0"/>
              <a:t>room </a:t>
            </a:r>
            <a:r>
              <a:rPr lang="en-US" altLang="ja-JP" dirty="0" smtClean="0"/>
              <a:t>temperature</a:t>
            </a:r>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15</a:t>
            </a:fld>
            <a:endParaRPr kumimoji="1" lang="ja-JP" altLang="en-US"/>
          </a:p>
        </p:txBody>
      </p:sp>
    </p:spTree>
    <p:extLst>
      <p:ext uri="{BB962C8B-B14F-4D97-AF65-F5344CB8AC3E}">
        <p14:creationId xmlns:p14="http://schemas.microsoft.com/office/powerpoint/2010/main" val="5520702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Activities</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dirty="0" smtClean="0"/>
              <a:t>Alignment </a:t>
            </a:r>
            <a:r>
              <a:rPr lang="en-US" altLang="ja-JP" dirty="0"/>
              <a:t>of </a:t>
            </a:r>
            <a:r>
              <a:rPr lang="en-US" altLang="ja-JP" dirty="0" smtClean="0"/>
              <a:t>ETMy</a:t>
            </a:r>
          </a:p>
          <a:p>
            <a:pPr lvl="1"/>
            <a:r>
              <a:rPr lang="en-US" altLang="ja-JP" dirty="0" smtClean="0"/>
              <a:t>Align </a:t>
            </a:r>
            <a:r>
              <a:rPr lang="en-US" altLang="ja-JP" dirty="0" err="1" smtClean="0"/>
              <a:t>ETMy</a:t>
            </a:r>
            <a:r>
              <a:rPr lang="en-US" altLang="ja-JP" dirty="0" smtClean="0"/>
              <a:t> to IFI (MIF, DGS, VIS, CRY, IOO)</a:t>
            </a:r>
          </a:p>
          <a:p>
            <a:pPr lvl="1"/>
            <a:r>
              <a:rPr lang="en-US" altLang="ja-JP" dirty="0" smtClean="0"/>
              <a:t>Lead MI-REFL beam outside the chamber (MIF, IOO)</a:t>
            </a:r>
            <a:endParaRPr lang="en-US" altLang="ja-JP" dirty="0"/>
          </a:p>
          <a:p>
            <a:r>
              <a:rPr lang="en-US" altLang="ja-JP" dirty="0"/>
              <a:t>Installation and alignment of MI-REFL output </a:t>
            </a:r>
            <a:r>
              <a:rPr lang="en-US" altLang="ja-JP" dirty="0" smtClean="0"/>
              <a:t>optics</a:t>
            </a:r>
          </a:p>
          <a:p>
            <a:pPr lvl="1"/>
            <a:r>
              <a:rPr lang="en-US" altLang="ja-JP" dirty="0"/>
              <a:t>Install </a:t>
            </a:r>
            <a:r>
              <a:rPr lang="en-US" altLang="ja-JP" dirty="0" smtClean="0"/>
              <a:t>and align MI-REFL </a:t>
            </a:r>
            <a:r>
              <a:rPr lang="en-US" altLang="ja-JP" dirty="0"/>
              <a:t>output </a:t>
            </a:r>
            <a:r>
              <a:rPr lang="en-US" altLang="ja-JP" dirty="0" smtClean="0"/>
              <a:t>optics using the beam reflected by </a:t>
            </a:r>
            <a:r>
              <a:rPr lang="en-US" altLang="ja-JP" dirty="0" err="1" smtClean="0"/>
              <a:t>ETMy</a:t>
            </a:r>
            <a:r>
              <a:rPr lang="en-US" altLang="ja-JP" dirty="0" smtClean="0"/>
              <a:t> (MIF)</a:t>
            </a:r>
          </a:p>
          <a:p>
            <a:r>
              <a:rPr lang="en-US" altLang="ja-JP" dirty="0"/>
              <a:t>Bellows connection and evacuation of the </a:t>
            </a:r>
            <a:r>
              <a:rPr lang="en-US" altLang="ja-JP" dirty="0" smtClean="0"/>
              <a:t>EYC/EYA (CRY)</a:t>
            </a:r>
            <a:endParaRPr lang="en-US" altLang="ja-JP"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16</a:t>
            </a:fld>
            <a:endParaRPr kumimoji="1" lang="ja-JP" altLang="en-US"/>
          </a:p>
        </p:txBody>
      </p:sp>
    </p:spTree>
    <p:extLst>
      <p:ext uri="{BB962C8B-B14F-4D97-AF65-F5344CB8AC3E}">
        <p14:creationId xmlns:p14="http://schemas.microsoft.com/office/powerpoint/2010/main" val="27108482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Stage 3</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a:bodyPr>
          <a:lstStyle/>
          <a:p>
            <a:r>
              <a:rPr lang="en-US" altLang="ja-JP" dirty="0" smtClean="0"/>
              <a:t>Initial status</a:t>
            </a:r>
          </a:p>
          <a:p>
            <a:pPr lvl="1"/>
            <a:r>
              <a:rPr lang="en-US" altLang="ja-JP" dirty="0" smtClean="0"/>
              <a:t>MI aligned except </a:t>
            </a:r>
            <a:r>
              <a:rPr lang="en-US" altLang="ja-JP" dirty="0" err="1" smtClean="0"/>
              <a:t>ETMx</a:t>
            </a:r>
            <a:endParaRPr lang="en-US" altLang="ja-JP" dirty="0" smtClean="0"/>
          </a:p>
          <a:p>
            <a:pPr lvl="1"/>
            <a:r>
              <a:rPr lang="en-US" altLang="ja-JP" dirty="0" err="1" smtClean="0"/>
              <a:t>ETMx</a:t>
            </a:r>
            <a:r>
              <a:rPr lang="en-US" altLang="ja-JP" dirty="0" smtClean="0"/>
              <a:t> installed in the air at </a:t>
            </a:r>
            <a:r>
              <a:rPr lang="en-US" altLang="ja-JP" dirty="0"/>
              <a:t>room </a:t>
            </a:r>
            <a:r>
              <a:rPr lang="en-US" altLang="ja-JP" dirty="0" smtClean="0"/>
              <a:t>temperature</a:t>
            </a:r>
          </a:p>
          <a:p>
            <a:pPr lvl="1"/>
            <a:r>
              <a:rPr lang="en-US" altLang="ja-JP" dirty="0" smtClean="0"/>
              <a:t>EYC evacuated</a:t>
            </a:r>
          </a:p>
          <a:p>
            <a:pPr marL="457200" lvl="1" indent="0">
              <a:buNone/>
            </a:pPr>
            <a:endParaRPr lang="en-US" altLang="ja-JP" dirty="0" smtClean="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17</a:t>
            </a:fld>
            <a:endParaRPr kumimoji="1" lang="ja-JP" altLang="en-US"/>
          </a:p>
        </p:txBody>
      </p:sp>
    </p:spTree>
    <p:extLst>
      <p:ext uri="{BB962C8B-B14F-4D97-AF65-F5344CB8AC3E}">
        <p14:creationId xmlns:p14="http://schemas.microsoft.com/office/powerpoint/2010/main" val="39204809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Activities</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fontScale="92500" lnSpcReduction="20000"/>
          </a:bodyPr>
          <a:lstStyle/>
          <a:p>
            <a:r>
              <a:rPr lang="en-US" altLang="ja-JP" dirty="0" smtClean="0"/>
              <a:t>RT </a:t>
            </a:r>
            <a:r>
              <a:rPr lang="en-US" altLang="ja-JP" dirty="0"/>
              <a:t>model for </a:t>
            </a:r>
            <a:r>
              <a:rPr lang="en-US" altLang="ja-JP" dirty="0" smtClean="0"/>
              <a:t>LSC and calibration (DGS, MIF, CAL)</a:t>
            </a:r>
          </a:p>
          <a:p>
            <a:r>
              <a:rPr lang="en-US" altLang="ja-JP" dirty="0" smtClean="0"/>
              <a:t>Global control between LSC and VIS models (DGS, MIF, VIS)</a:t>
            </a:r>
          </a:p>
          <a:p>
            <a:r>
              <a:rPr lang="en-US" altLang="ja-JP" dirty="0"/>
              <a:t>Alignment, locking, optimization, characterization of </a:t>
            </a:r>
            <a:r>
              <a:rPr lang="en-US" altLang="ja-JP" dirty="0" smtClean="0"/>
              <a:t>MI</a:t>
            </a:r>
          </a:p>
          <a:p>
            <a:pPr lvl="1"/>
            <a:r>
              <a:rPr lang="en-US" altLang="ja-JP" dirty="0" smtClean="0"/>
              <a:t>Align </a:t>
            </a:r>
            <a:r>
              <a:rPr lang="en-US" altLang="ja-JP" dirty="0" err="1" smtClean="0"/>
              <a:t>ETMy</a:t>
            </a:r>
            <a:r>
              <a:rPr lang="en-US" altLang="ja-JP" dirty="0" smtClean="0"/>
              <a:t> </a:t>
            </a:r>
            <a:r>
              <a:rPr lang="en-US" altLang="ja-JP" dirty="0"/>
              <a:t>to </a:t>
            </a:r>
            <a:r>
              <a:rPr lang="en-US" altLang="ja-JP" dirty="0" smtClean="0"/>
              <a:t>IFI (MIF, DGS, VIS, CRY, IOO)</a:t>
            </a:r>
          </a:p>
          <a:p>
            <a:pPr lvl="1"/>
            <a:r>
              <a:rPr lang="en-US" altLang="ja-JP" dirty="0" smtClean="0"/>
              <a:t>Make a fine alignment of MI (MIF)</a:t>
            </a:r>
            <a:endParaRPr lang="en-US" altLang="ja-JP" strike="sngStrike" dirty="0">
              <a:solidFill>
                <a:srgbClr val="FF0000"/>
              </a:solidFill>
            </a:endParaRPr>
          </a:p>
          <a:p>
            <a:pPr lvl="1"/>
            <a:r>
              <a:rPr lang="en-US" altLang="ja-JP" dirty="0" smtClean="0"/>
              <a:t>Lock MI (MIF)</a:t>
            </a:r>
          </a:p>
          <a:p>
            <a:pPr lvl="1"/>
            <a:r>
              <a:rPr lang="en-US" altLang="ja-JP" dirty="0" smtClean="0"/>
              <a:t>Optimize and characterize MI (MIF)</a:t>
            </a:r>
          </a:p>
          <a:p>
            <a:r>
              <a:rPr lang="en-US" altLang="ja-JP" dirty="0"/>
              <a:t>Installation and alignment of MI-AS output </a:t>
            </a:r>
            <a:r>
              <a:rPr lang="en-US" altLang="ja-JP" dirty="0" smtClean="0"/>
              <a:t>optics (MIF, VIS)</a:t>
            </a:r>
            <a:endParaRPr lang="en-US" altLang="ja-JP" dirty="0"/>
          </a:p>
          <a:p>
            <a:r>
              <a:rPr lang="en-US" altLang="ja-JP" dirty="0"/>
              <a:t>Cooling-down of </a:t>
            </a:r>
            <a:r>
              <a:rPr lang="en-US" altLang="ja-JP" dirty="0" err="1" smtClean="0"/>
              <a:t>ETMy</a:t>
            </a:r>
            <a:r>
              <a:rPr lang="en-US" altLang="ja-JP" dirty="0" smtClean="0"/>
              <a:t> (CRY)</a:t>
            </a:r>
          </a:p>
          <a:p>
            <a:pPr lvl="1"/>
            <a:r>
              <a:rPr lang="ja-JP" altLang="en-US" dirty="0" smtClean="0"/>
              <a:t>鏡角度の追跡　シフト？</a:t>
            </a:r>
            <a:endParaRPr lang="en-US" altLang="ja-JP" dirty="0" smtClean="0"/>
          </a:p>
          <a:p>
            <a:r>
              <a:rPr lang="en-US" altLang="ja-JP" dirty="0" smtClean="0"/>
              <a:t>Calibration (CAL)</a:t>
            </a:r>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18</a:t>
            </a:fld>
            <a:endParaRPr lang="ja-JP" altLang="en-US">
              <a:solidFill>
                <a:prstClr val="black">
                  <a:tint val="75000"/>
                </a:prstClr>
              </a:solidFill>
            </a:endParaRPr>
          </a:p>
        </p:txBody>
      </p:sp>
    </p:spTree>
    <p:extLst>
      <p:ext uri="{BB962C8B-B14F-4D97-AF65-F5344CB8AC3E}">
        <p14:creationId xmlns:p14="http://schemas.microsoft.com/office/powerpoint/2010/main" val="737950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Stage 4</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a:bodyPr>
          <a:lstStyle/>
          <a:p>
            <a:r>
              <a:rPr lang="en-US" altLang="ja-JP" dirty="0" smtClean="0"/>
              <a:t>Initial status</a:t>
            </a:r>
          </a:p>
          <a:p>
            <a:pPr lvl="1"/>
            <a:r>
              <a:rPr lang="en-US" altLang="ja-JP" dirty="0" smtClean="0"/>
              <a:t>MI locked</a:t>
            </a:r>
          </a:p>
          <a:p>
            <a:pPr lvl="1"/>
            <a:r>
              <a:rPr lang="en-US" altLang="ja-JP" dirty="0" err="1" smtClean="0"/>
              <a:t>ETMy</a:t>
            </a:r>
            <a:r>
              <a:rPr lang="en-US" altLang="ja-JP" dirty="0" smtClean="0"/>
              <a:t> cooled down</a:t>
            </a:r>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19</a:t>
            </a:fld>
            <a:endParaRPr lang="ja-JP" altLang="en-US">
              <a:solidFill>
                <a:prstClr val="black">
                  <a:tint val="75000"/>
                </a:prstClr>
              </a:solidFill>
            </a:endParaRPr>
          </a:p>
        </p:txBody>
      </p:sp>
    </p:spTree>
    <p:extLst>
      <p:ext uri="{BB962C8B-B14F-4D97-AF65-F5344CB8AC3E}">
        <p14:creationId xmlns:p14="http://schemas.microsoft.com/office/powerpoint/2010/main" val="16611721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Objectives and scope of c</a:t>
            </a:r>
            <a:r>
              <a:rPr kumimoji="1" lang="en-US" altLang="ja-JP" dirty="0" smtClean="0"/>
              <a:t>ommissioning</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en-US" altLang="ja-JP" dirty="0"/>
              <a:t>According to the roadmap established by SEO, the commissioning team should execute the commissioning activities</a:t>
            </a:r>
            <a:r>
              <a:rPr lang="en-US" altLang="ja-JP" dirty="0" smtClean="0"/>
              <a:t>.</a:t>
            </a:r>
          </a:p>
          <a:p>
            <a:r>
              <a:rPr lang="en-US" altLang="ja-JP" dirty="0" smtClean="0"/>
              <a:t>The commissioning activities are to coordinate the various tasks of each subsystem whenever necessary to accomplish the successful operation of the  fully-equipped detector with the target sensitivity and duty factor.</a:t>
            </a:r>
          </a:p>
          <a:p>
            <a:r>
              <a:rPr lang="en-US" altLang="ja-JP" dirty="0" smtClean="0"/>
              <a:t>Independent installation/integration activities of each subsystem are not included in the scope of commissioning.</a:t>
            </a:r>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2</a:t>
            </a:fld>
            <a:endParaRPr kumimoji="1" lang="ja-JP" altLang="en-US"/>
          </a:p>
        </p:txBody>
      </p:sp>
    </p:spTree>
    <p:extLst>
      <p:ext uri="{BB962C8B-B14F-4D97-AF65-F5344CB8AC3E}">
        <p14:creationId xmlns:p14="http://schemas.microsoft.com/office/powerpoint/2010/main" val="22097564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Activities</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a:bodyPr>
          <a:lstStyle/>
          <a:p>
            <a:r>
              <a:rPr lang="en-US" altLang="ja-JP" dirty="0"/>
              <a:t>Bellows connection and evacuation of the EXC/EXA and cooling-down of </a:t>
            </a:r>
            <a:r>
              <a:rPr lang="en-US" altLang="ja-JP" dirty="0" err="1" smtClean="0"/>
              <a:t>ETMx</a:t>
            </a:r>
            <a:r>
              <a:rPr lang="en-US" altLang="ja-JP" dirty="0" smtClean="0"/>
              <a:t> (VAC, CRY)</a:t>
            </a:r>
            <a:endParaRPr lang="en-US" altLang="ja-JP" dirty="0"/>
          </a:p>
          <a:p>
            <a:r>
              <a:rPr lang="en-US" altLang="ja-JP" dirty="0"/>
              <a:t>Bellows connection and evacuation of the whole vacuum system in the center  </a:t>
            </a:r>
            <a:r>
              <a:rPr lang="en-US" altLang="ja-JP" dirty="0" smtClean="0"/>
              <a:t>area (VAC)</a:t>
            </a:r>
            <a:endParaRPr lang="en-US" altLang="ja-JP" dirty="0"/>
          </a:p>
          <a:p>
            <a:r>
              <a:rPr lang="en-US" altLang="ja-JP" dirty="0"/>
              <a:t>Re-alignment, re-locking, optimization, characterization of </a:t>
            </a:r>
            <a:r>
              <a:rPr lang="en-US" altLang="ja-JP" dirty="0" smtClean="0"/>
              <a:t>MI (MIF)</a:t>
            </a:r>
          </a:p>
          <a:p>
            <a:r>
              <a:rPr lang="en-US" altLang="ja-JP" dirty="0" smtClean="0"/>
              <a:t>Guardian scripts for PSL/IMC/MI (DGS, IOO, MIF)</a:t>
            </a:r>
          </a:p>
          <a:p>
            <a:r>
              <a:rPr lang="en-US" altLang="ja-JP" dirty="0" smtClean="0"/>
              <a:t>Data pipe line (DAS)</a:t>
            </a:r>
          </a:p>
          <a:p>
            <a:r>
              <a:rPr lang="en-US" altLang="ja-JP" dirty="0" smtClean="0"/>
              <a:t>Physical environment monitors (</a:t>
            </a:r>
            <a:r>
              <a:rPr lang="en-US" altLang="ja-JP" dirty="0" err="1" smtClean="0"/>
              <a:t>DetChar</a:t>
            </a:r>
            <a:r>
              <a:rPr lang="en-US" altLang="ja-JP" dirty="0" smtClean="0"/>
              <a:t>)</a:t>
            </a:r>
          </a:p>
          <a:p>
            <a:r>
              <a:rPr lang="en-US" altLang="ja-JP" dirty="0" smtClean="0"/>
              <a:t>Selection of monitoring signals (DGS)</a:t>
            </a:r>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20</a:t>
            </a:fld>
            <a:endParaRPr lang="ja-JP" altLang="en-US">
              <a:solidFill>
                <a:prstClr val="black">
                  <a:tint val="75000"/>
                </a:prstClr>
              </a:solidFill>
            </a:endParaRPr>
          </a:p>
        </p:txBody>
      </p:sp>
    </p:spTree>
    <p:extLst>
      <p:ext uri="{BB962C8B-B14F-4D97-AF65-F5344CB8AC3E}">
        <p14:creationId xmlns:p14="http://schemas.microsoft.com/office/powerpoint/2010/main" val="19287082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Expected final status</a:t>
            </a:r>
            <a:endParaRPr kumimoji="1" lang="ja-JP" altLang="en-US" dirty="0"/>
          </a:p>
        </p:txBody>
      </p:sp>
      <p:sp>
        <p:nvSpPr>
          <p:cNvPr id="3" name="コンテンツ プレースホルダー 2"/>
          <p:cNvSpPr>
            <a:spLocks noGrp="1"/>
          </p:cNvSpPr>
          <p:nvPr>
            <p:ph idx="1"/>
          </p:nvPr>
        </p:nvSpPr>
        <p:spPr/>
        <p:txBody>
          <a:bodyPr/>
          <a:lstStyle/>
          <a:p>
            <a:r>
              <a:rPr lang="en-US" altLang="ja-JP" dirty="0"/>
              <a:t>The whole vacuum chamber evacuated</a:t>
            </a:r>
          </a:p>
          <a:p>
            <a:r>
              <a:rPr lang="en-US" altLang="ja-JP" dirty="0" err="1"/>
              <a:t>ETMx</a:t>
            </a:r>
            <a:r>
              <a:rPr lang="en-US" altLang="ja-JP" dirty="0"/>
              <a:t>/</a:t>
            </a:r>
            <a:r>
              <a:rPr lang="en-US" altLang="ja-JP" dirty="0" err="1"/>
              <a:t>ETMy</a:t>
            </a:r>
            <a:r>
              <a:rPr lang="en-US" altLang="ja-JP" dirty="0"/>
              <a:t> cooled down</a:t>
            </a:r>
          </a:p>
          <a:p>
            <a:r>
              <a:rPr lang="en-US" altLang="ja-JP" dirty="0"/>
              <a:t>MIF re-aligned, locked, optimized</a:t>
            </a:r>
          </a:p>
          <a:p>
            <a:r>
              <a:rPr lang="en-US" altLang="ja-JP" dirty="0"/>
              <a:t>Automatic operation for MI</a:t>
            </a:r>
          </a:p>
          <a:p>
            <a:r>
              <a:rPr lang="en-US" altLang="ja-JP" dirty="0" err="1"/>
              <a:t>Detchar</a:t>
            </a:r>
            <a:r>
              <a:rPr lang="en-US" altLang="ja-JP" dirty="0"/>
              <a:t> system</a:t>
            </a:r>
          </a:p>
          <a:p>
            <a:r>
              <a:rPr lang="en-US" altLang="ja-JP" dirty="0"/>
              <a:t>Various signals integrated into data acquisition system</a:t>
            </a:r>
          </a:p>
          <a:p>
            <a:r>
              <a:rPr lang="en-US" altLang="ja-JP" dirty="0"/>
              <a:t>Various signals monitored at control room</a:t>
            </a:r>
          </a:p>
          <a:p>
            <a:endParaRPr kumimoji="1" lang="ja-JP" altLang="en-US"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21</a:t>
            </a:fld>
            <a:endParaRPr kumimoji="1" lang="ja-JP" altLang="en-US"/>
          </a:p>
        </p:txBody>
      </p:sp>
    </p:spTree>
    <p:extLst>
      <p:ext uri="{BB962C8B-B14F-4D97-AF65-F5344CB8AC3E}">
        <p14:creationId xmlns:p14="http://schemas.microsoft.com/office/powerpoint/2010/main" val="23068000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Laser hazard area</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dirty="0" smtClean="0"/>
              <a:t>The laser hazard area should be set for the minimum area not to disturb necessary installation/integration work.</a:t>
            </a:r>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22</a:t>
            </a:fld>
            <a:endParaRPr kumimoji="1" lang="ja-JP" altLang="en-US"/>
          </a:p>
        </p:txBody>
      </p:sp>
    </p:spTree>
    <p:extLst>
      <p:ext uri="{BB962C8B-B14F-4D97-AF65-F5344CB8AC3E}">
        <p14:creationId xmlns:p14="http://schemas.microsoft.com/office/powerpoint/2010/main" val="10137597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183893"/>
            <a:ext cx="7886700" cy="1158875"/>
          </a:xfrm>
        </p:spPr>
        <p:txBody>
          <a:bodyPr>
            <a:normAutofit fontScale="90000"/>
          </a:bodyPr>
          <a:lstStyle/>
          <a:p>
            <a:r>
              <a:rPr lang="en-US" altLang="ja-JP" dirty="0" smtClean="0"/>
              <a:t>Organization of commissioning team</a:t>
            </a:r>
            <a:endParaRPr kumimoji="1" lang="ja-JP" altLang="en-US" dirty="0"/>
          </a:p>
        </p:txBody>
      </p:sp>
      <p:sp>
        <p:nvSpPr>
          <p:cNvPr id="3" name="コンテンツ プレースホルダー 2"/>
          <p:cNvSpPr>
            <a:spLocks noGrp="1"/>
          </p:cNvSpPr>
          <p:nvPr>
            <p:ph idx="1"/>
          </p:nvPr>
        </p:nvSpPr>
        <p:spPr>
          <a:xfrm>
            <a:off x="628650" y="1383958"/>
            <a:ext cx="7886700" cy="5193487"/>
          </a:xfrm>
        </p:spPr>
        <p:txBody>
          <a:bodyPr>
            <a:normAutofit/>
          </a:bodyPr>
          <a:lstStyle/>
          <a:p>
            <a:r>
              <a:rPr lang="en-US" altLang="ja-JP" dirty="0" smtClean="0"/>
              <a:t>Organization</a:t>
            </a:r>
          </a:p>
          <a:p>
            <a:pPr lvl="1"/>
            <a:r>
              <a:rPr lang="en-US" altLang="ja-JP" dirty="0" smtClean="0"/>
              <a:t>Leader: Kawamura</a:t>
            </a:r>
          </a:p>
          <a:p>
            <a:pPr lvl="1"/>
            <a:r>
              <a:rPr lang="en-US" altLang="ja-JP" dirty="0" smtClean="0"/>
              <a:t>Sub-leader: </a:t>
            </a:r>
            <a:r>
              <a:rPr lang="en-US" altLang="ja-JP" dirty="0" err="1" smtClean="0"/>
              <a:t>Miyakawa</a:t>
            </a:r>
            <a:endParaRPr lang="en-US" altLang="ja-JP" dirty="0" smtClean="0"/>
          </a:p>
          <a:p>
            <a:r>
              <a:rPr lang="en-US" altLang="ja-JP" dirty="0" smtClean="0"/>
              <a:t>With the help of</a:t>
            </a:r>
          </a:p>
          <a:p>
            <a:pPr lvl="1"/>
            <a:r>
              <a:rPr lang="en-US" altLang="ja-JP" dirty="0" smtClean="0"/>
              <a:t>Scheduler</a:t>
            </a:r>
            <a:r>
              <a:rPr lang="en-US" altLang="ja-JP" dirty="0"/>
              <a:t>: Uchiyama</a:t>
            </a:r>
          </a:p>
          <a:p>
            <a:pPr lvl="1"/>
            <a:r>
              <a:rPr lang="en-US" altLang="ja-JP" dirty="0"/>
              <a:t>MIF </a:t>
            </a:r>
            <a:r>
              <a:rPr lang="en-US" altLang="ja-JP" dirty="0" smtClean="0"/>
              <a:t>chief: </a:t>
            </a:r>
            <a:r>
              <a:rPr lang="en-US" altLang="ja-JP" dirty="0" err="1" smtClean="0"/>
              <a:t>Michimura</a:t>
            </a:r>
            <a:endParaRPr lang="en-US" altLang="ja-JP" dirty="0" smtClean="0"/>
          </a:p>
          <a:p>
            <a:pPr lvl="1"/>
            <a:r>
              <a:rPr lang="en-US" altLang="ja-JP" dirty="0" smtClean="0"/>
              <a:t>Each subsystem chief/</a:t>
            </a:r>
            <a:r>
              <a:rPr lang="en-US" altLang="ja-JP" dirty="0" err="1" smtClean="0"/>
              <a:t>subchief</a:t>
            </a:r>
            <a:endParaRPr lang="en-US" altLang="ja-JP" dirty="0" smtClean="0"/>
          </a:p>
          <a:p>
            <a:r>
              <a:rPr lang="en-US" altLang="ja-JP" dirty="0" smtClean="0"/>
              <a:t>The </a:t>
            </a:r>
            <a:r>
              <a:rPr lang="en-US" altLang="ja-JP" dirty="0"/>
              <a:t>commissioning team </a:t>
            </a:r>
            <a:r>
              <a:rPr lang="en-US" altLang="ja-JP" dirty="0" smtClean="0"/>
              <a:t>is a subset of SEO.</a:t>
            </a:r>
          </a:p>
          <a:p>
            <a:endParaRPr lang="en-US" altLang="ja-JP" dirty="0"/>
          </a:p>
          <a:p>
            <a:endParaRPr lang="en-US" altLang="ja-JP" dirty="0"/>
          </a:p>
          <a:p>
            <a:endParaRPr lang="en-US" altLang="ja-JP" dirty="0" smtClean="0"/>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23</a:t>
            </a:fld>
            <a:endParaRPr lang="ja-JP" altLang="en-US" dirty="0">
              <a:solidFill>
                <a:prstClr val="black">
                  <a:tint val="75000"/>
                </a:prstClr>
              </a:solidFill>
            </a:endParaRPr>
          </a:p>
        </p:txBody>
      </p:sp>
    </p:spTree>
    <p:extLst>
      <p:ext uri="{BB962C8B-B14F-4D97-AF65-F5344CB8AC3E}">
        <p14:creationId xmlns:p14="http://schemas.microsoft.com/office/powerpoint/2010/main" val="15119631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Role of commissioning team</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en-US" altLang="ja-JP" dirty="0"/>
              <a:t>The team establishes the detailed schedule following the overall schedule established by </a:t>
            </a:r>
            <a:r>
              <a:rPr lang="en-US" altLang="ja-JP" dirty="0" smtClean="0"/>
              <a:t>SEO and scheduler.</a:t>
            </a:r>
            <a:endParaRPr lang="en-US" altLang="ja-JP" dirty="0"/>
          </a:p>
          <a:p>
            <a:r>
              <a:rPr lang="en-US" altLang="ja-JP" dirty="0"/>
              <a:t>The team coordinates work of each subsystem to follow the </a:t>
            </a:r>
            <a:r>
              <a:rPr lang="en-US" altLang="ja-JP" dirty="0" smtClean="0"/>
              <a:t>detailed schedule.</a:t>
            </a:r>
          </a:p>
          <a:p>
            <a:r>
              <a:rPr lang="en-US" altLang="ja-JP" dirty="0" smtClean="0"/>
              <a:t>At least one </a:t>
            </a:r>
            <a:r>
              <a:rPr lang="en-US" altLang="ja-JP" dirty="0"/>
              <a:t>of the </a:t>
            </a:r>
            <a:r>
              <a:rPr lang="en-US" altLang="ja-JP" dirty="0" smtClean="0"/>
              <a:t>team members stays </a:t>
            </a:r>
            <a:r>
              <a:rPr lang="en-US" altLang="ja-JP" dirty="0"/>
              <a:t>at the </a:t>
            </a:r>
            <a:r>
              <a:rPr lang="en-US" altLang="ja-JP" dirty="0" smtClean="0"/>
              <a:t>site everyday during the commissioning period.</a:t>
            </a:r>
            <a:endParaRPr lang="en-US" altLang="ja-JP" dirty="0"/>
          </a:p>
          <a:p>
            <a:r>
              <a:rPr lang="en-US" altLang="ja-JP" dirty="0"/>
              <a:t>When a possible delay of the schedule is anticipated, the team tries to manipulate the order of daily work, etc. to meet the schedule if possible. If not, the team reports to the SEO and asks for the remedy.</a:t>
            </a:r>
          </a:p>
          <a:p>
            <a:r>
              <a:rPr lang="en-US" altLang="ja-JP" dirty="0"/>
              <a:t>The MIF chief helps the team by suggesting the optimized procedure of the commissioning task from the standpoint of the interferometer operation.</a:t>
            </a:r>
          </a:p>
          <a:p>
            <a:endParaRPr kumimoji="1" lang="ja-JP" altLang="en-US"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24</a:t>
            </a:fld>
            <a:endParaRPr kumimoji="1" lang="ja-JP" altLang="en-US"/>
          </a:p>
        </p:txBody>
      </p:sp>
    </p:spTree>
    <p:extLst>
      <p:ext uri="{BB962C8B-B14F-4D97-AF65-F5344CB8AC3E}">
        <p14:creationId xmlns:p14="http://schemas.microsoft.com/office/powerpoint/2010/main" val="37800506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en-US" altLang="ja-JP" dirty="0" smtClean="0"/>
              <a:t>The commissioning leader </a:t>
            </a:r>
            <a:r>
              <a:rPr lang="en-US" altLang="ja-JP" dirty="0"/>
              <a:t>runs a </a:t>
            </a:r>
            <a:r>
              <a:rPr lang="en-US" altLang="ja-JP" dirty="0" smtClean="0"/>
              <a:t>weekly remotely-accessible meeting with the help of sub-leaders inside </a:t>
            </a:r>
            <a:r>
              <a:rPr lang="en-US" altLang="ja-JP" dirty="0"/>
              <a:t>the “</a:t>
            </a:r>
            <a:r>
              <a:rPr lang="en-US" altLang="ja-JP" dirty="0" err="1"/>
              <a:t>Kotei-kaigi</a:t>
            </a:r>
            <a:r>
              <a:rPr lang="en-US" altLang="ja-JP" dirty="0"/>
              <a:t>” to discuss activities on the previous week and on the coming </a:t>
            </a:r>
            <a:r>
              <a:rPr lang="en-US" altLang="ja-JP" dirty="0" smtClean="0"/>
              <a:t>weeks.</a:t>
            </a:r>
          </a:p>
          <a:p>
            <a:pPr lvl="1"/>
            <a:r>
              <a:rPr lang="en-US" altLang="ja-JP" dirty="0" smtClean="0"/>
              <a:t>The team encourages </a:t>
            </a:r>
            <a:r>
              <a:rPr lang="en-US" altLang="ja-JP" dirty="0"/>
              <a:t>people off site to attend the </a:t>
            </a:r>
            <a:r>
              <a:rPr lang="en-US" altLang="ja-JP" dirty="0" smtClean="0"/>
              <a:t>weekly meeting remotely to provide </a:t>
            </a:r>
            <a:r>
              <a:rPr lang="en-US" altLang="ja-JP" dirty="0"/>
              <a:t>their </a:t>
            </a:r>
            <a:r>
              <a:rPr lang="en-US" altLang="ja-JP" dirty="0" smtClean="0"/>
              <a:t>inputs.</a:t>
            </a:r>
          </a:p>
          <a:p>
            <a:pPr lvl="1"/>
            <a:r>
              <a:rPr lang="en-US" altLang="ja-JP" dirty="0" smtClean="0">
                <a:solidFill>
                  <a:srgbClr val="FF0000"/>
                </a:solidFill>
              </a:rPr>
              <a:t>Should the commissioning meeting separated from the </a:t>
            </a:r>
            <a:r>
              <a:rPr lang="en-US" altLang="ja-JP" dirty="0" err="1" smtClean="0">
                <a:solidFill>
                  <a:srgbClr val="FF0000"/>
                </a:solidFill>
              </a:rPr>
              <a:t>Kotei-kaigi</a:t>
            </a:r>
            <a:r>
              <a:rPr lang="en-US" altLang="ja-JP" dirty="0" smtClean="0">
                <a:solidFill>
                  <a:srgbClr val="FF0000"/>
                </a:solidFill>
              </a:rPr>
              <a:t>?</a:t>
            </a:r>
            <a:endParaRPr lang="en-US" altLang="ja-JP" dirty="0">
              <a:solidFill>
                <a:srgbClr val="FF0000"/>
              </a:solidFill>
            </a:endParaRPr>
          </a:p>
          <a:p>
            <a:r>
              <a:rPr lang="en-US" altLang="ja-JP" dirty="0"/>
              <a:t>The </a:t>
            </a:r>
            <a:r>
              <a:rPr lang="en-US" altLang="ja-JP" dirty="0" smtClean="0"/>
              <a:t>leader </a:t>
            </a:r>
            <a:r>
              <a:rPr lang="en-US" altLang="ja-JP" dirty="0"/>
              <a:t>runs a daily </a:t>
            </a:r>
            <a:r>
              <a:rPr lang="en-US" altLang="ja-JP" dirty="0" smtClean="0"/>
              <a:t>remotely-accessible meeting inside </a:t>
            </a:r>
            <a:r>
              <a:rPr lang="en-US" altLang="ja-JP" dirty="0"/>
              <a:t>the “Chorei” to discuss activities on the previous day and on the day </a:t>
            </a:r>
            <a:r>
              <a:rPr lang="en-US" altLang="ja-JP" dirty="0" smtClean="0"/>
              <a:t>.</a:t>
            </a:r>
          </a:p>
          <a:p>
            <a:pPr lvl="1"/>
            <a:r>
              <a:rPr lang="en-US" altLang="ja-JP" dirty="0"/>
              <a:t>The team encourages people off site to attend the </a:t>
            </a:r>
            <a:r>
              <a:rPr lang="en-US" altLang="ja-JP" dirty="0" smtClean="0"/>
              <a:t>daily </a:t>
            </a:r>
            <a:r>
              <a:rPr lang="en-US" altLang="ja-JP" dirty="0"/>
              <a:t>meeting remotely to </a:t>
            </a:r>
            <a:r>
              <a:rPr lang="en-US" altLang="ja-JP" dirty="0" smtClean="0"/>
              <a:t>provide </a:t>
            </a:r>
            <a:r>
              <a:rPr lang="en-US" altLang="ja-JP" dirty="0"/>
              <a:t>their inputs.</a:t>
            </a:r>
          </a:p>
          <a:p>
            <a:endParaRPr kumimoji="1" lang="ja-JP" altLang="en-US"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25</a:t>
            </a:fld>
            <a:endParaRPr kumimoji="1" lang="ja-JP" altLang="en-US"/>
          </a:p>
        </p:txBody>
      </p:sp>
    </p:spTree>
    <p:extLst>
      <p:ext uri="{BB962C8B-B14F-4D97-AF65-F5344CB8AC3E}">
        <p14:creationId xmlns:p14="http://schemas.microsoft.com/office/powerpoint/2010/main" val="5893252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Remote operation</a:t>
            </a:r>
            <a:br>
              <a:rPr kumimoji="1" lang="en-US" altLang="ja-JP" dirty="0" smtClean="0"/>
            </a:br>
            <a:r>
              <a:rPr kumimoji="1" lang="en-US" altLang="ja-JP" dirty="0" smtClean="0"/>
              <a:t>(under discussion)</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In principle the remote operation from anywhere other than Kamioka (KAGRA site and control room) is prohibited</a:t>
            </a:r>
            <a:r>
              <a:rPr lang="en-US" altLang="ja-JP" dirty="0" smtClean="0"/>
              <a:t>.</a:t>
            </a:r>
            <a:endParaRPr kumimoji="1" lang="en-US" altLang="ja-JP" dirty="0" smtClean="0"/>
          </a:p>
          <a:p>
            <a:r>
              <a:rPr lang="en-US" altLang="ja-JP" dirty="0" smtClean="0"/>
              <a:t>If absolutely necessary, remote operation is possible under the following conditions:</a:t>
            </a:r>
          </a:p>
          <a:p>
            <a:pPr lvl="1"/>
            <a:r>
              <a:rPr lang="en-US" altLang="ja-JP" dirty="0" smtClean="0"/>
              <a:t>The remote operation should be approved by the </a:t>
            </a:r>
            <a:r>
              <a:rPr lang="en-US" altLang="ja-JP" dirty="0"/>
              <a:t>commissioning team </a:t>
            </a:r>
            <a:r>
              <a:rPr lang="en-US" altLang="ja-JP" dirty="0" smtClean="0"/>
              <a:t>in advance.</a:t>
            </a:r>
            <a:endParaRPr lang="ja-JP" altLang="en-US" dirty="0"/>
          </a:p>
          <a:p>
            <a:pPr lvl="1"/>
            <a:r>
              <a:rPr lang="en-US" altLang="ja-JP" dirty="0" smtClean="0"/>
              <a:t>The </a:t>
            </a:r>
            <a:r>
              <a:rPr lang="en-US" altLang="ja-JP" dirty="0"/>
              <a:t>corresponding researcher </a:t>
            </a:r>
            <a:r>
              <a:rPr lang="en-US" altLang="ja-JP" dirty="0" smtClean="0"/>
              <a:t>should be </a:t>
            </a:r>
            <a:r>
              <a:rPr lang="en-US" altLang="ja-JP" dirty="0"/>
              <a:t>present at Kamioka.</a:t>
            </a:r>
          </a:p>
          <a:p>
            <a:pPr lvl="1"/>
            <a:r>
              <a:rPr lang="en-US" altLang="ja-JP" dirty="0" smtClean="0"/>
              <a:t>The remote operation should be mentioned in the daily meeting in </a:t>
            </a:r>
            <a:r>
              <a:rPr lang="en-US" altLang="ja-JP" dirty="0" err="1" smtClean="0"/>
              <a:t>Chorei</a:t>
            </a:r>
            <a:r>
              <a:rPr lang="en-US" altLang="ja-JP" dirty="0" smtClean="0"/>
              <a:t>.</a:t>
            </a:r>
          </a:p>
          <a:p>
            <a:r>
              <a:rPr lang="en-US" altLang="ja-JP" dirty="0" smtClean="0"/>
              <a:t>The remote viewing is OK.</a:t>
            </a:r>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26</a:t>
            </a:fld>
            <a:endParaRPr kumimoji="1" lang="ja-JP" altLang="en-US"/>
          </a:p>
        </p:txBody>
      </p:sp>
    </p:spTree>
    <p:extLst>
      <p:ext uri="{BB962C8B-B14F-4D97-AF65-F5344CB8AC3E}">
        <p14:creationId xmlns:p14="http://schemas.microsoft.com/office/powerpoint/2010/main" val="24125706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TBD</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We will talk with each subsystem group to optimize the detailed schedule.</a:t>
            </a:r>
          </a:p>
          <a:p>
            <a:pPr lvl="1"/>
            <a:r>
              <a:rPr lang="en-US" altLang="ja-JP" dirty="0" smtClean="0"/>
              <a:t>When should the GIF data be implemented in the digital system.</a:t>
            </a:r>
            <a:endParaRPr kumimoji="1" lang="en-US" altLang="ja-JP" dirty="0" smtClean="0"/>
          </a:p>
          <a:p>
            <a:pPr lvl="1"/>
            <a:r>
              <a:rPr lang="en-US" altLang="ja-JP" dirty="0" smtClean="0"/>
              <a:t>What kind of evaluation and measurement should be done at each stage?</a:t>
            </a:r>
          </a:p>
          <a:p>
            <a:pPr lvl="1"/>
            <a:r>
              <a:rPr lang="en-US" altLang="ja-JP" dirty="0" smtClean="0"/>
              <a:t>When should the bellows in the central area be connected. When should the whole vacuum system in the center area be evacuated? Before or after the first half of the test run?</a:t>
            </a:r>
            <a:endParaRPr lang="en-US" altLang="ja-JP" dirty="0"/>
          </a:p>
          <a:p>
            <a:r>
              <a:rPr lang="en-US" altLang="ja-JP" dirty="0" smtClean="0"/>
              <a:t>How long should the test run last?</a:t>
            </a:r>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27</a:t>
            </a:fld>
            <a:endParaRPr kumimoji="1" lang="ja-JP" altLang="en-US"/>
          </a:p>
        </p:txBody>
      </p:sp>
    </p:spTree>
    <p:extLst>
      <p:ext uri="{BB962C8B-B14F-4D97-AF65-F5344CB8AC3E}">
        <p14:creationId xmlns:p14="http://schemas.microsoft.com/office/powerpoint/2010/main" val="28050048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Goal</a:t>
            </a:r>
            <a:r>
              <a:rPr kumimoji="1" lang="en-US" altLang="ja-JP" dirty="0" smtClean="0"/>
              <a:t> for </a:t>
            </a:r>
            <a:r>
              <a:rPr lang="en-US" altLang="ja-JP" dirty="0" smtClean="0"/>
              <a:t>phase 1</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a:bodyPr>
          <a:lstStyle/>
          <a:p>
            <a:r>
              <a:rPr lang="en-US" altLang="ja-JP" dirty="0" smtClean="0"/>
              <a:t>Strict requirement: operation </a:t>
            </a:r>
            <a:r>
              <a:rPr lang="en-US" altLang="ja-JP" dirty="0"/>
              <a:t>of the </a:t>
            </a:r>
            <a:r>
              <a:rPr lang="en-US" altLang="ja-JP" dirty="0" smtClean="0"/>
              <a:t>cryogenic 3km Michelson </a:t>
            </a:r>
            <a:r>
              <a:rPr lang="en-US" altLang="ja-JP" dirty="0"/>
              <a:t>interferometer by Mar. </a:t>
            </a:r>
            <a:r>
              <a:rPr lang="en-US" altLang="ja-JP" dirty="0" smtClean="0"/>
              <a:t>30, 2018</a:t>
            </a:r>
          </a:p>
          <a:p>
            <a:pPr lvl="1"/>
            <a:r>
              <a:rPr lang="en-US" altLang="ja-JP" dirty="0" smtClean="0"/>
              <a:t>Mar. 31 reserved for a test run</a:t>
            </a:r>
          </a:p>
          <a:p>
            <a:r>
              <a:rPr lang="en-US" altLang="ja-JP" dirty="0" smtClean="0"/>
              <a:t>However, we should complete the phase 1 operation as soon as possible. </a:t>
            </a:r>
            <a:endParaRPr lang="en-US" altLang="ja-JP" strike="dblStrike" dirty="0" smtClean="0"/>
          </a:p>
          <a:p>
            <a:pPr marL="0" indent="0">
              <a:buNone/>
            </a:pPr>
            <a:endParaRPr lang="en-US" altLang="ja-JP"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3</a:t>
            </a:fld>
            <a:endParaRPr kumimoji="1" lang="ja-JP" altLang="en-US"/>
          </a:p>
        </p:txBody>
      </p:sp>
    </p:spTree>
    <p:extLst>
      <p:ext uri="{BB962C8B-B14F-4D97-AF65-F5344CB8AC3E}">
        <p14:creationId xmlns:p14="http://schemas.microsoft.com/office/powerpoint/2010/main" val="12136778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Stages in Phase 1</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fontScale="85000" lnSpcReduction="10000"/>
          </a:bodyPr>
          <a:lstStyle/>
          <a:p>
            <a:pPr marL="0" lvl="0" indent="0">
              <a:buNone/>
            </a:pPr>
            <a:r>
              <a:rPr lang="en-US" altLang="ja-JP" dirty="0">
                <a:solidFill>
                  <a:prstClr val="black"/>
                </a:solidFill>
              </a:rPr>
              <a:t>There are four stages in Phase 1:</a:t>
            </a:r>
          </a:p>
          <a:p>
            <a:pPr lvl="0"/>
            <a:r>
              <a:rPr lang="en-US" altLang="ja-JP" dirty="0">
                <a:solidFill>
                  <a:prstClr val="black"/>
                </a:solidFill>
              </a:rPr>
              <a:t>Stage 1 </a:t>
            </a:r>
            <a:r>
              <a:rPr lang="en-US" altLang="ja-JP" dirty="0" smtClean="0">
                <a:solidFill>
                  <a:prstClr val="black"/>
                </a:solidFill>
              </a:rPr>
              <a:t>(Oct. 2 </a:t>
            </a:r>
            <a:r>
              <a:rPr lang="en-US" altLang="ja-JP" dirty="0">
                <a:solidFill>
                  <a:prstClr val="black"/>
                </a:solidFill>
              </a:rPr>
              <a:t>- End of Oct.)</a:t>
            </a:r>
          </a:p>
          <a:p>
            <a:pPr lvl="1"/>
            <a:r>
              <a:rPr lang="en-US" altLang="ja-JP" dirty="0">
                <a:solidFill>
                  <a:prstClr val="black"/>
                </a:solidFill>
              </a:rPr>
              <a:t>Alignment up to BS (inclusive)</a:t>
            </a:r>
          </a:p>
          <a:p>
            <a:pPr lvl="0"/>
            <a:r>
              <a:rPr lang="en-US" altLang="ja-JP" dirty="0">
                <a:solidFill>
                  <a:prstClr val="black"/>
                </a:solidFill>
              </a:rPr>
              <a:t>Stage 2 </a:t>
            </a:r>
            <a:r>
              <a:rPr lang="en-US" altLang="ja-JP" dirty="0" smtClean="0">
                <a:solidFill>
                  <a:prstClr val="black"/>
                </a:solidFill>
              </a:rPr>
              <a:t>(Dec.)</a:t>
            </a:r>
            <a:endParaRPr lang="en-US" altLang="ja-JP" dirty="0">
              <a:solidFill>
                <a:prstClr val="black"/>
              </a:solidFill>
            </a:endParaRPr>
          </a:p>
          <a:p>
            <a:pPr lvl="1"/>
            <a:r>
              <a:rPr lang="en-US" altLang="ja-JP" dirty="0">
                <a:solidFill>
                  <a:prstClr val="black"/>
                </a:solidFill>
              </a:rPr>
              <a:t>Alignment of </a:t>
            </a:r>
            <a:r>
              <a:rPr lang="en-US" altLang="ja-JP" dirty="0" err="1">
                <a:solidFill>
                  <a:prstClr val="black"/>
                </a:solidFill>
              </a:rPr>
              <a:t>ETMy</a:t>
            </a:r>
            <a:endParaRPr lang="en-US" altLang="ja-JP" dirty="0">
              <a:solidFill>
                <a:prstClr val="black"/>
              </a:solidFill>
            </a:endParaRPr>
          </a:p>
          <a:p>
            <a:pPr lvl="0"/>
            <a:r>
              <a:rPr lang="en-US" altLang="ja-JP" dirty="0">
                <a:solidFill>
                  <a:prstClr val="black"/>
                </a:solidFill>
              </a:rPr>
              <a:t>Stage 3 </a:t>
            </a:r>
            <a:r>
              <a:rPr lang="en-US" altLang="ja-JP" dirty="0" smtClean="0">
                <a:solidFill>
                  <a:prstClr val="black"/>
                </a:solidFill>
              </a:rPr>
              <a:t>(Feb.)</a:t>
            </a:r>
            <a:endParaRPr lang="en-US" altLang="ja-JP" dirty="0">
              <a:solidFill>
                <a:prstClr val="black"/>
              </a:solidFill>
            </a:endParaRPr>
          </a:p>
          <a:p>
            <a:pPr lvl="1"/>
            <a:r>
              <a:rPr lang="en-US" altLang="ja-JP" dirty="0">
                <a:solidFill>
                  <a:prstClr val="black"/>
                </a:solidFill>
              </a:rPr>
              <a:t>Locking of MI with Cryogenic </a:t>
            </a:r>
            <a:r>
              <a:rPr lang="en-US" altLang="ja-JP" dirty="0" err="1" smtClean="0">
                <a:solidFill>
                  <a:prstClr val="black"/>
                </a:solidFill>
              </a:rPr>
              <a:t>ETMy</a:t>
            </a:r>
            <a:r>
              <a:rPr lang="en-US" altLang="ja-JP" dirty="0" smtClean="0">
                <a:solidFill>
                  <a:prstClr val="black"/>
                </a:solidFill>
              </a:rPr>
              <a:t> with Calibrated sensitivity curve</a:t>
            </a:r>
            <a:endParaRPr lang="en-US" altLang="ja-JP" dirty="0">
              <a:solidFill>
                <a:prstClr val="black"/>
              </a:solidFill>
            </a:endParaRPr>
          </a:p>
          <a:p>
            <a:pPr lvl="0"/>
            <a:r>
              <a:rPr lang="en-US" altLang="ja-JP" dirty="0">
                <a:solidFill>
                  <a:prstClr val="black"/>
                </a:solidFill>
              </a:rPr>
              <a:t>Stage 4 </a:t>
            </a:r>
            <a:r>
              <a:rPr lang="en-US" altLang="ja-JP" dirty="0" smtClean="0">
                <a:solidFill>
                  <a:prstClr val="black"/>
                </a:solidFill>
              </a:rPr>
              <a:t>(Mar.)</a:t>
            </a:r>
            <a:endParaRPr lang="en-US" altLang="ja-JP" dirty="0">
              <a:solidFill>
                <a:prstClr val="black"/>
              </a:solidFill>
            </a:endParaRPr>
          </a:p>
          <a:p>
            <a:pPr lvl="1"/>
            <a:r>
              <a:rPr lang="en-US" altLang="ja-JP" dirty="0">
                <a:solidFill>
                  <a:prstClr val="black"/>
                </a:solidFill>
              </a:rPr>
              <a:t>L</a:t>
            </a:r>
            <a:r>
              <a:rPr lang="en-US" altLang="ja-JP" dirty="0" smtClean="0">
                <a:solidFill>
                  <a:prstClr val="black"/>
                </a:solidFill>
              </a:rPr>
              <a:t>ocking </a:t>
            </a:r>
            <a:r>
              <a:rPr lang="en-US" altLang="ja-JP" dirty="0">
                <a:solidFill>
                  <a:prstClr val="black"/>
                </a:solidFill>
              </a:rPr>
              <a:t>of MI in vacuum with cryogenic </a:t>
            </a:r>
            <a:r>
              <a:rPr lang="en-US" altLang="ja-JP" dirty="0" err="1">
                <a:solidFill>
                  <a:prstClr val="black"/>
                </a:solidFill>
              </a:rPr>
              <a:t>ETMx</a:t>
            </a:r>
            <a:r>
              <a:rPr lang="en-US" altLang="ja-JP" dirty="0">
                <a:solidFill>
                  <a:prstClr val="black"/>
                </a:solidFill>
              </a:rPr>
              <a:t>/y </a:t>
            </a:r>
            <a:r>
              <a:rPr lang="en-US" altLang="ja-JP" dirty="0" smtClean="0">
                <a:solidFill>
                  <a:prstClr val="black"/>
                </a:solidFill>
              </a:rPr>
              <a:t>with data stored</a:t>
            </a:r>
            <a:endParaRPr lang="en-US" altLang="ja-JP" dirty="0">
              <a:solidFill>
                <a:prstClr val="black"/>
              </a:solidFill>
            </a:endParaRPr>
          </a:p>
          <a:p>
            <a:pPr lvl="0"/>
            <a:r>
              <a:rPr lang="en-US" altLang="ja-JP" dirty="0">
                <a:solidFill>
                  <a:prstClr val="black"/>
                </a:solidFill>
              </a:rPr>
              <a:t>Test </a:t>
            </a:r>
            <a:r>
              <a:rPr lang="en-US" altLang="ja-JP" dirty="0" smtClean="0">
                <a:solidFill>
                  <a:prstClr val="black"/>
                </a:solidFill>
              </a:rPr>
              <a:t>run (One day before cooling </a:t>
            </a:r>
            <a:r>
              <a:rPr lang="en-US" altLang="ja-JP" dirty="0" err="1" smtClean="0">
                <a:solidFill>
                  <a:prstClr val="black"/>
                </a:solidFill>
              </a:rPr>
              <a:t>Xend</a:t>
            </a:r>
            <a:r>
              <a:rPr lang="en-US" altLang="ja-JP" dirty="0" smtClean="0">
                <a:solidFill>
                  <a:prstClr val="black"/>
                </a:solidFill>
              </a:rPr>
              <a:t>; </a:t>
            </a:r>
            <a:r>
              <a:rPr lang="en-US" altLang="ja-JP" dirty="0" smtClean="0">
                <a:solidFill>
                  <a:srgbClr val="FF0000"/>
                </a:solidFill>
              </a:rPr>
              <a:t>exact </a:t>
            </a:r>
            <a:r>
              <a:rPr lang="en-US" altLang="ja-JP" dirty="0" err="1" smtClean="0">
                <a:solidFill>
                  <a:srgbClr val="FF0000"/>
                </a:solidFill>
              </a:rPr>
              <a:t>period:TBD</a:t>
            </a:r>
            <a:r>
              <a:rPr lang="en-US" altLang="ja-JP" dirty="0" smtClean="0">
                <a:solidFill>
                  <a:prstClr val="black"/>
                </a:solidFill>
              </a:rPr>
              <a:t>)</a:t>
            </a:r>
            <a:endParaRPr lang="en-US" altLang="ja-JP" dirty="0">
              <a:solidFill>
                <a:prstClr val="black"/>
              </a:solidFill>
            </a:endParaRPr>
          </a:p>
          <a:p>
            <a:pPr lvl="1"/>
            <a:r>
              <a:rPr lang="en-US" altLang="ja-JP" dirty="0">
                <a:solidFill>
                  <a:prstClr val="black"/>
                </a:solidFill>
              </a:rPr>
              <a:t>Characterization of various systems for Phase 2</a:t>
            </a:r>
          </a:p>
          <a:p>
            <a:pPr lvl="0"/>
            <a:r>
              <a:rPr lang="en-US" altLang="ja-JP" dirty="0">
                <a:solidFill>
                  <a:prstClr val="black"/>
                </a:solidFill>
              </a:rPr>
              <a:t>(No PRMI operation after test run</a:t>
            </a:r>
            <a:r>
              <a:rPr lang="en-US" altLang="ja-JP" dirty="0" smtClean="0">
                <a:solidFill>
                  <a:prstClr val="black"/>
                </a:solidFill>
              </a:rPr>
              <a:t>)</a:t>
            </a:r>
            <a:endParaRPr lang="en-US" altLang="ja-JP" dirty="0">
              <a:solidFill>
                <a:prstClr val="black"/>
              </a:solidFill>
            </a:endParaRPr>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4</a:t>
            </a:fld>
            <a:endParaRPr lang="ja-JP" altLang="en-US">
              <a:solidFill>
                <a:prstClr val="black">
                  <a:tint val="75000"/>
                </a:prstClr>
              </a:solidFill>
            </a:endParaRPr>
          </a:p>
        </p:txBody>
      </p:sp>
    </p:spTree>
    <p:extLst>
      <p:ext uri="{BB962C8B-B14F-4D97-AF65-F5344CB8AC3E}">
        <p14:creationId xmlns:p14="http://schemas.microsoft.com/office/powerpoint/2010/main" val="2660321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Stage 1</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a:bodyPr>
          <a:lstStyle/>
          <a:p>
            <a:r>
              <a:rPr lang="en-US" altLang="ja-JP" dirty="0" smtClean="0"/>
              <a:t>Initial status</a:t>
            </a:r>
          </a:p>
          <a:p>
            <a:pPr lvl="1"/>
            <a:r>
              <a:rPr lang="en-US" altLang="ja-JP" dirty="0" smtClean="0"/>
              <a:t>Beam from IMMT2 roughly aligned to PRM</a:t>
            </a:r>
            <a:r>
              <a:rPr lang="ja-JP" altLang="en-US" dirty="0"/>
              <a:t> </a:t>
            </a:r>
            <a:r>
              <a:rPr lang="en-US" altLang="ja-JP" dirty="0" smtClean="0"/>
              <a:t>and BS</a:t>
            </a:r>
          </a:p>
          <a:p>
            <a:pPr lvl="1"/>
            <a:r>
              <a:rPr lang="en-US" altLang="ja-JP" dirty="0"/>
              <a:t>PRM, PR2, PR3, and </a:t>
            </a:r>
            <a:r>
              <a:rPr lang="en-US" altLang="ja-JP" dirty="0" smtClean="0"/>
              <a:t>BS installed and integrated</a:t>
            </a:r>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5</a:t>
            </a:fld>
            <a:endParaRPr kumimoji="1" lang="ja-JP" altLang="en-US"/>
          </a:p>
        </p:txBody>
      </p:sp>
    </p:spTree>
    <p:extLst>
      <p:ext uri="{BB962C8B-B14F-4D97-AF65-F5344CB8AC3E}">
        <p14:creationId xmlns:p14="http://schemas.microsoft.com/office/powerpoint/2010/main" val="26923899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0"/>
            <a:ext cx="7886700" cy="830317"/>
          </a:xfrm>
        </p:spPr>
        <p:txBody>
          <a:bodyPr/>
          <a:lstStyle/>
          <a:p>
            <a:r>
              <a:rPr kumimoji="1" lang="en-US" altLang="ja-JP" dirty="0" smtClean="0"/>
              <a:t>Rough Schedule</a:t>
            </a:r>
            <a:endParaRPr kumimoji="1" lang="ja-JP" altLang="en-US"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6</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3870515616"/>
              </p:ext>
            </p:extLst>
          </p:nvPr>
        </p:nvGraphicFramePr>
        <p:xfrm>
          <a:off x="105102" y="722056"/>
          <a:ext cx="8923278" cy="6075560"/>
        </p:xfrm>
        <a:graphic>
          <a:graphicData uri="http://schemas.openxmlformats.org/drawingml/2006/table">
            <a:tbl>
              <a:tblPr firstRow="1" bandRow="1">
                <a:tableStyleId>{5940675A-B579-460E-94D1-54222C63F5DA}</a:tableStyleId>
              </a:tblPr>
              <a:tblGrid>
                <a:gridCol w="2310294"/>
                <a:gridCol w="734776"/>
                <a:gridCol w="734776"/>
                <a:gridCol w="734776"/>
                <a:gridCol w="734776"/>
                <a:gridCol w="734776"/>
                <a:gridCol w="734776"/>
                <a:gridCol w="734776"/>
                <a:gridCol w="734776"/>
                <a:gridCol w="734776"/>
              </a:tblGrid>
              <a:tr h="451500">
                <a:tc>
                  <a:txBody>
                    <a:bodyPr/>
                    <a:lstStyle/>
                    <a:p>
                      <a:endParaRPr kumimoji="1" lang="ja-JP" altLang="en-US" sz="1400" dirty="0"/>
                    </a:p>
                  </a:txBody>
                  <a:tcPr marT="0" marB="0" anchor="ctr"/>
                </a:tc>
                <a:tc>
                  <a:txBody>
                    <a:bodyPr/>
                    <a:lstStyle/>
                    <a:p>
                      <a:r>
                        <a:rPr kumimoji="1" lang="en-US" altLang="ja-JP" sz="1400" dirty="0" smtClean="0"/>
                        <a:t>9/25-9/29</a:t>
                      </a:r>
                      <a:endParaRPr kumimoji="1" lang="ja-JP" altLang="en-US" sz="1400" dirty="0"/>
                    </a:p>
                  </a:txBody>
                  <a:tcPr marT="0" marB="0" anchor="ctr"/>
                </a:tc>
                <a:tc>
                  <a:txBody>
                    <a:bodyPr/>
                    <a:lstStyle/>
                    <a:p>
                      <a:r>
                        <a:rPr kumimoji="1" lang="en-US" altLang="ja-JP" sz="1400" dirty="0" smtClean="0"/>
                        <a:t>10/2-10/6</a:t>
                      </a:r>
                      <a:endParaRPr kumimoji="1" lang="ja-JP" altLang="en-US" sz="1400" dirty="0"/>
                    </a:p>
                  </a:txBody>
                  <a:tcPr marT="0" marB="0" anchor="ctr"/>
                </a:tc>
                <a:tc>
                  <a:txBody>
                    <a:bodyPr/>
                    <a:lstStyle/>
                    <a:p>
                      <a:r>
                        <a:rPr kumimoji="1" lang="en-US" altLang="ja-JP" sz="1400" dirty="0" smtClean="0"/>
                        <a:t>10/10-10/13</a:t>
                      </a:r>
                      <a:endParaRPr kumimoji="1" lang="ja-JP" altLang="en-US" sz="1400" dirty="0"/>
                    </a:p>
                  </a:txBody>
                  <a:tcPr marT="0" marB="0" anchor="ctr"/>
                </a:tc>
                <a:tc>
                  <a:txBody>
                    <a:bodyPr/>
                    <a:lstStyle/>
                    <a:p>
                      <a:r>
                        <a:rPr kumimoji="1" lang="en-US" altLang="ja-JP" sz="1400" dirty="0" smtClean="0"/>
                        <a:t>10/16-10/20</a:t>
                      </a:r>
                      <a:endParaRPr kumimoji="1" lang="ja-JP" altLang="en-US" sz="1400" dirty="0"/>
                    </a:p>
                  </a:txBody>
                  <a:tcPr marT="0" marB="0" anchor="ctr"/>
                </a:tc>
                <a:tc>
                  <a:txBody>
                    <a:bodyPr/>
                    <a:lstStyle/>
                    <a:p>
                      <a:r>
                        <a:rPr kumimoji="1" lang="en-US" altLang="ja-JP" sz="1400" dirty="0" smtClean="0"/>
                        <a:t>10/23-10/27</a:t>
                      </a:r>
                      <a:endParaRPr kumimoji="1" lang="ja-JP" altLang="en-US" sz="1400" dirty="0"/>
                    </a:p>
                  </a:txBody>
                  <a:tcPr marT="0" marB="0" anchor="ctr"/>
                </a:tc>
                <a:tc>
                  <a:txBody>
                    <a:bodyPr/>
                    <a:lstStyle/>
                    <a:p>
                      <a:r>
                        <a:rPr kumimoji="1" lang="en-US" altLang="ja-JP" sz="1400" dirty="0" smtClean="0"/>
                        <a:t>10/30-11/2</a:t>
                      </a:r>
                      <a:endParaRPr kumimoji="1" lang="ja-JP" altLang="en-US" sz="1400" dirty="0"/>
                    </a:p>
                  </a:txBody>
                  <a:tcPr marT="0" marB="0" anchor="ctr"/>
                </a:tc>
                <a:tc>
                  <a:txBody>
                    <a:bodyPr/>
                    <a:lstStyle/>
                    <a:p>
                      <a:r>
                        <a:rPr kumimoji="1" lang="en-US" altLang="ja-JP" sz="1400" dirty="0" smtClean="0"/>
                        <a:t>11/6-11/10</a:t>
                      </a:r>
                      <a:endParaRPr kumimoji="1" lang="ja-JP" altLang="en-US" sz="1400" dirty="0"/>
                    </a:p>
                  </a:txBody>
                  <a:tcPr marT="0" marB="0" anchor="ctr"/>
                </a:tc>
                <a:tc>
                  <a:txBody>
                    <a:bodyPr/>
                    <a:lstStyle/>
                    <a:p>
                      <a:r>
                        <a:rPr kumimoji="1" lang="en-US" altLang="ja-JP" sz="1400" dirty="0" smtClean="0"/>
                        <a:t>11/13-11/17</a:t>
                      </a:r>
                      <a:endParaRPr kumimoji="1" lang="ja-JP" altLang="en-US" sz="1400" dirty="0"/>
                    </a:p>
                  </a:txBody>
                  <a:tcPr marT="0" marB="0" anchor="ctr"/>
                </a:tc>
                <a:tc>
                  <a:txBody>
                    <a:bodyPr/>
                    <a:lstStyle/>
                    <a:p>
                      <a:r>
                        <a:rPr kumimoji="1" lang="en-US" altLang="ja-JP" sz="1400" dirty="0" smtClean="0"/>
                        <a:t>11/20-11-24</a:t>
                      </a:r>
                      <a:endParaRPr kumimoji="1" lang="ja-JP" altLang="en-US" sz="1400" dirty="0"/>
                    </a:p>
                  </a:txBody>
                  <a:tcPr marT="0" marB="0" anchor="ctr"/>
                </a:tc>
              </a:tr>
              <a:tr h="426124">
                <a:tc>
                  <a:txBody>
                    <a:bodyPr/>
                    <a:lstStyle/>
                    <a:p>
                      <a:r>
                        <a:rPr kumimoji="1" lang="en-US" altLang="ja-JP" sz="1400" dirty="0" smtClean="0"/>
                        <a:t>BS integration</a:t>
                      </a:r>
                      <a:endParaRPr kumimoji="1" lang="ja-JP" altLang="en-US" sz="1400" dirty="0"/>
                    </a:p>
                  </a:txBody>
                  <a:tcPr marT="0" marB="0" anchor="ct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a:p>
                  </a:txBody>
                  <a:tcPr marT="0" marB="0" anchor="ctr"/>
                </a:tc>
                <a:tc>
                  <a:txBody>
                    <a:bodyPr/>
                    <a:lstStyle/>
                    <a:p>
                      <a:endParaRPr kumimoji="1" lang="ja-JP" altLang="en-US" sz="1400"/>
                    </a:p>
                  </a:txBody>
                  <a:tcPr marT="0" marB="0" anchor="ctr"/>
                </a:tc>
                <a:tc>
                  <a:txBody>
                    <a:bodyPr/>
                    <a:lstStyle/>
                    <a:p>
                      <a:endParaRPr kumimoji="1" lang="ja-JP" altLang="en-US" sz="1400"/>
                    </a:p>
                  </a:txBody>
                  <a:tcPr marT="0" marB="0" anchor="ctr"/>
                </a:tc>
                <a:tc>
                  <a:txBody>
                    <a:bodyPr/>
                    <a:lstStyle/>
                    <a:p>
                      <a:endParaRPr kumimoji="1" lang="ja-JP" altLang="en-US" sz="1400"/>
                    </a:p>
                  </a:txBody>
                  <a:tcPr marT="0" marB="0" anchor="ctr"/>
                </a:tc>
                <a:tc>
                  <a:txBody>
                    <a:bodyPr/>
                    <a:lstStyle/>
                    <a:p>
                      <a:endParaRPr kumimoji="1" lang="ja-JP" altLang="en-US" sz="1400"/>
                    </a:p>
                  </a:txBody>
                  <a:tcPr marT="0" marB="0" anchor="ctr"/>
                </a:tc>
              </a:tr>
              <a:tr h="426124">
                <a:tc>
                  <a:txBody>
                    <a:bodyPr/>
                    <a:lstStyle/>
                    <a:p>
                      <a:r>
                        <a:rPr kumimoji="1" lang="en-US" altLang="ja-JP" sz="1400" dirty="0" smtClean="0"/>
                        <a:t>Preparation of EXA</a:t>
                      </a:r>
                      <a:endParaRPr kumimoji="1" lang="ja-JP" altLang="en-US" sz="1400" dirty="0"/>
                    </a:p>
                  </a:txBody>
                  <a:tcPr marT="0" marB="0" anchor="ct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200" dirty="0"/>
                    </a:p>
                  </a:txBody>
                  <a:tcPr marT="0" marB="0" anchor="ctr"/>
                </a:tc>
                <a:tc>
                  <a:txBody>
                    <a:bodyPr/>
                    <a:lstStyle/>
                    <a:p>
                      <a:endParaRPr kumimoji="1" lang="ja-JP" altLang="en-US" sz="1400" dirty="0"/>
                    </a:p>
                  </a:txBody>
                  <a:tcPr marT="0" marB="0" anchor="ctr"/>
                </a:tc>
                <a:tc>
                  <a:txBody>
                    <a:bodyPr/>
                    <a:lstStyle/>
                    <a:p>
                      <a:endParaRPr kumimoji="1" lang="ja-JP" altLang="en-US" sz="1400"/>
                    </a:p>
                  </a:txBody>
                  <a:tcPr marT="0" marB="0" anchor="ctr"/>
                </a:tc>
                <a:tc>
                  <a:txBody>
                    <a:bodyPr/>
                    <a:lstStyle/>
                    <a:p>
                      <a:endParaRPr kumimoji="1" lang="ja-JP" altLang="en-US" sz="1400"/>
                    </a:p>
                  </a:txBody>
                  <a:tcPr marT="0" marB="0" anchor="ctr"/>
                </a:tc>
                <a:tc>
                  <a:txBody>
                    <a:bodyPr/>
                    <a:lstStyle/>
                    <a:p>
                      <a:endParaRPr kumimoji="1" lang="ja-JP" altLang="en-US" sz="1400"/>
                    </a:p>
                  </a:txBody>
                  <a:tcPr marT="0" marB="0" anchor="ctr"/>
                </a:tc>
                <a:tc>
                  <a:txBody>
                    <a:bodyPr/>
                    <a:lstStyle/>
                    <a:p>
                      <a:endParaRPr kumimoji="1" lang="ja-JP" altLang="en-US" sz="1400"/>
                    </a:p>
                  </a:txBody>
                  <a:tcPr marT="0" marB="0" anchor="ctr"/>
                </a:tc>
              </a:tr>
              <a:tr h="426124">
                <a:tc>
                  <a:txBody>
                    <a:bodyPr/>
                    <a:lstStyle/>
                    <a:p>
                      <a:r>
                        <a:rPr kumimoji="1" lang="en-US" altLang="ja-JP" sz="1400" dirty="0" smtClean="0"/>
                        <a:t>Preparation of EYA</a:t>
                      </a:r>
                      <a:endParaRPr kumimoji="1" lang="ja-JP" altLang="en-US" sz="1400" dirty="0"/>
                    </a:p>
                  </a:txBody>
                  <a:tcPr marT="0" marB="0" anchor="ct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2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26124">
                <a:tc>
                  <a:txBody>
                    <a:bodyPr/>
                    <a:lstStyle/>
                    <a:p>
                      <a:r>
                        <a:rPr kumimoji="1" lang="en-US" altLang="ja-JP" sz="1400" dirty="0" smtClean="0"/>
                        <a:t>Preparation of IXA</a:t>
                      </a:r>
                      <a:endParaRPr kumimoji="1" lang="ja-JP" altLang="en-US" sz="1400" dirty="0"/>
                    </a:p>
                  </a:txBody>
                  <a:tcPr marT="0" marB="0" anchor="ct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solidFill>
                      <a:srgbClr val="FF0000"/>
                    </a:solidFill>
                  </a:tcPr>
                </a:tc>
                <a:tc>
                  <a:txBody>
                    <a:bodyPr/>
                    <a:lstStyle/>
                    <a:p>
                      <a:r>
                        <a:rPr kumimoji="1" lang="en-US" altLang="ja-JP" sz="1200" dirty="0" smtClean="0"/>
                        <a:t>Goggles</a:t>
                      </a:r>
                      <a:endParaRPr kumimoji="1" lang="ja-JP" altLang="en-US" sz="1200" dirty="0"/>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26124">
                <a:tc>
                  <a:txBody>
                    <a:bodyPr/>
                    <a:lstStyle/>
                    <a:p>
                      <a:r>
                        <a:rPr kumimoji="1" lang="en-US" altLang="ja-JP" sz="1400" dirty="0" smtClean="0"/>
                        <a:t>Preparation of IYA</a:t>
                      </a:r>
                      <a:endParaRPr kumimoji="1" lang="ja-JP" altLang="en-US" sz="1400" dirty="0"/>
                    </a:p>
                  </a:txBody>
                  <a:tcPr marT="0" marB="0" anchor="ct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solidFill>
                      <a:srgbClr val="FF0000"/>
                    </a:solidFill>
                  </a:tcPr>
                </a:tc>
                <a:tc>
                  <a:txBody>
                    <a:bodyPr/>
                    <a:lstStyle/>
                    <a:p>
                      <a:r>
                        <a:rPr kumimoji="1" lang="en-US" altLang="ja-JP" sz="1200" dirty="0" smtClean="0"/>
                        <a:t>Goggles</a:t>
                      </a:r>
                      <a:endParaRPr kumimoji="1" lang="ja-JP" altLang="en-US" sz="1200" dirty="0"/>
                    </a:p>
                  </a:txBody>
                  <a:tcPr marT="0" marB="0" anchor="ctr">
                    <a:solidFill>
                      <a:srgbClr val="FF0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mn-lt"/>
                          <a:ea typeface="+mn-ea"/>
                          <a:cs typeface="+mn-cs"/>
                        </a:rPr>
                        <a:t>Goggles</a:t>
                      </a:r>
                      <a:endParaRPr kumimoji="1" lang="ja-JP" altLang="en-US" sz="1200" b="0" i="0" u="none" strike="noStrike" kern="1200" cap="none" spc="0" normalizeH="0" baseline="0" noProof="0" dirty="0" smtClean="0">
                        <a:ln>
                          <a:noFill/>
                        </a:ln>
                        <a:solidFill>
                          <a:prstClr val="black"/>
                        </a:solidFill>
                        <a:effectLst/>
                        <a:uLnTx/>
                        <a:uFillTx/>
                        <a:latin typeface="+mn-lt"/>
                        <a:ea typeface="+mn-ea"/>
                        <a:cs typeface="+mn-cs"/>
                      </a:endParaRPr>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400"/>
                    </a:p>
                  </a:txBody>
                  <a:tcPr marT="0" marB="0" anchor="ctr"/>
                </a:tc>
                <a:tc>
                  <a:txBody>
                    <a:bodyPr/>
                    <a:lstStyle/>
                    <a:p>
                      <a:endParaRPr kumimoji="1" lang="ja-JP" altLang="en-US" sz="1400" dirty="0"/>
                    </a:p>
                  </a:txBody>
                  <a:tcPr marT="0" marB="0" anchor="ctr"/>
                </a:tc>
                <a:tc>
                  <a:txBody>
                    <a:bodyPr/>
                    <a:lstStyle/>
                    <a:p>
                      <a:endParaRPr kumimoji="1" lang="ja-JP" altLang="en-US" sz="1400"/>
                    </a:p>
                  </a:txBody>
                  <a:tcPr marT="0" marB="0" anchor="ctr"/>
                </a:tc>
                <a:tc>
                  <a:txBody>
                    <a:bodyPr/>
                    <a:lstStyle/>
                    <a:p>
                      <a:endParaRPr kumimoji="1" lang="ja-JP" altLang="en-US" sz="1400"/>
                    </a:p>
                  </a:txBody>
                  <a:tcPr marT="0" marB="0" anchor="ctr"/>
                </a:tc>
              </a:tr>
              <a:tr h="443405">
                <a:tc>
                  <a:txBody>
                    <a:bodyPr/>
                    <a:lstStyle/>
                    <a:p>
                      <a:r>
                        <a:rPr kumimoji="1" lang="en-US" altLang="ja-JP" sz="1400" dirty="0" smtClean="0"/>
                        <a:t>Placement of beam tubes, etc.</a:t>
                      </a:r>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gridSpan="4">
                  <a:txBody>
                    <a:bodyPr/>
                    <a:lstStyle/>
                    <a:p>
                      <a:r>
                        <a:rPr kumimoji="1" lang="en-US" altLang="ja-JP" sz="1400" dirty="0" smtClean="0"/>
                        <a:t>Schedule: TBD</a:t>
                      </a:r>
                      <a:endParaRPr kumimoji="1" lang="ja-JP" altLang="en-US" sz="1400" dirty="0"/>
                    </a:p>
                  </a:txBody>
                  <a:tcPr marT="0" marB="0" anchor="ctr">
                    <a:solidFill>
                      <a:srgbClr val="FFC000"/>
                    </a:solidFill>
                  </a:tcPr>
                </a:tc>
                <a:tc hMerge="1">
                  <a:txBody>
                    <a:bodyPr/>
                    <a:lstStyle/>
                    <a:p>
                      <a:endParaRPr kumimoji="1" lang="ja-JP" altLang="en-US" sz="1400" dirty="0"/>
                    </a:p>
                  </a:txBody>
                  <a:tcPr marT="0" marB="0" anchor="ctr">
                    <a:solidFill>
                      <a:srgbClr val="FFC000"/>
                    </a:solidFill>
                  </a:tcPr>
                </a:tc>
                <a:tc hMerge="1">
                  <a:txBody>
                    <a:bodyPr/>
                    <a:lstStyle/>
                    <a:p>
                      <a:endParaRPr kumimoji="1" lang="ja-JP" altLang="en-US" sz="1400" dirty="0"/>
                    </a:p>
                  </a:txBody>
                  <a:tcPr marT="0" marB="0" anchor="ctr">
                    <a:solidFill>
                      <a:srgbClr val="FFC000"/>
                    </a:solidFill>
                  </a:tcPr>
                </a:tc>
                <a:tc hMerge="1">
                  <a:txBody>
                    <a:bodyPr/>
                    <a:lstStyle/>
                    <a:p>
                      <a:endParaRPr kumimoji="1" lang="ja-JP" altLang="en-US" sz="1400" dirty="0"/>
                    </a:p>
                  </a:txBody>
                  <a:tcPr marT="0" marB="0" anchor="ctr">
                    <a:solidFill>
                      <a:srgbClr val="FFC000"/>
                    </a:solidFill>
                  </a:tcPr>
                </a:tc>
              </a:tr>
              <a:tr h="443405">
                <a:tc>
                  <a:txBody>
                    <a:bodyPr/>
                    <a:lstStyle/>
                    <a:p>
                      <a:r>
                        <a:rPr kumimoji="1" lang="en-US" altLang="ja-JP" sz="1400" dirty="0" smtClean="0"/>
                        <a:t>Preparation of laser</a:t>
                      </a:r>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26124">
                <a:tc>
                  <a:txBody>
                    <a:bodyPr/>
                    <a:lstStyle/>
                    <a:p>
                      <a:r>
                        <a:rPr kumimoji="1" lang="en-US" altLang="ja-JP" sz="1400" dirty="0" smtClean="0"/>
                        <a:t>Alignment of IMMT2,</a:t>
                      </a:r>
                      <a:r>
                        <a:rPr kumimoji="1" lang="en-US" altLang="ja-JP" sz="1400" baseline="0" dirty="0" smtClean="0"/>
                        <a:t> PR2</a:t>
                      </a:r>
                      <a:r>
                        <a:rPr kumimoji="1" lang="en-US" altLang="ja-JP" sz="1400" dirty="0" smtClean="0"/>
                        <a:t> </a:t>
                      </a:r>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mn-lt"/>
                          <a:ea typeface="+mn-ea"/>
                          <a:cs typeface="+mn-cs"/>
                        </a:rPr>
                        <a:t>Goggles</a:t>
                      </a:r>
                      <a:endParaRPr kumimoji="1" lang="ja-JP" altLang="en-US" sz="1200" b="0" i="0" u="none" strike="noStrike" kern="1200" cap="none" spc="0" normalizeH="0" baseline="0" noProof="0" dirty="0" smtClean="0">
                        <a:ln>
                          <a:noFill/>
                        </a:ln>
                        <a:solidFill>
                          <a:prstClr val="black"/>
                        </a:solidFill>
                        <a:effectLst/>
                        <a:uLnTx/>
                        <a:uFillTx/>
                        <a:latin typeface="+mn-lt"/>
                        <a:ea typeface="+mn-ea"/>
                        <a:cs typeface="+mn-cs"/>
                      </a:endParaRPr>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26124">
                <a:tc>
                  <a:txBody>
                    <a:bodyPr/>
                    <a:lstStyle/>
                    <a:p>
                      <a:r>
                        <a:rPr kumimoji="1" lang="en-US" altLang="ja-JP" sz="1400" dirty="0" smtClean="0"/>
                        <a:t>Alignment of PR3</a:t>
                      </a:r>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mn-lt"/>
                          <a:ea typeface="+mn-ea"/>
                          <a:cs typeface="+mn-cs"/>
                        </a:rPr>
                        <a:t>Goggles</a:t>
                      </a:r>
                      <a:endParaRPr kumimoji="1" lang="ja-JP" altLang="en-US" sz="1200" b="0" i="0" u="none" strike="noStrike" kern="1200" cap="none" spc="0" normalizeH="0" baseline="0" noProof="0" dirty="0" smtClean="0">
                        <a:ln>
                          <a:noFill/>
                        </a:ln>
                        <a:solidFill>
                          <a:prstClr val="black"/>
                        </a:solidFill>
                        <a:effectLst/>
                        <a:uLnTx/>
                        <a:uFillTx/>
                        <a:latin typeface="+mn-lt"/>
                        <a:ea typeface="+mn-ea"/>
                        <a:cs typeface="+mn-cs"/>
                      </a:endParaRPr>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26124">
                <a:tc>
                  <a:txBody>
                    <a:bodyPr/>
                    <a:lstStyle/>
                    <a:p>
                      <a:r>
                        <a:rPr kumimoji="1" lang="en-US" altLang="ja-JP" sz="1400" dirty="0" smtClean="0"/>
                        <a:t>Alignment of BS</a:t>
                      </a:r>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mn-lt"/>
                          <a:ea typeface="+mn-ea"/>
                          <a:cs typeface="+mn-cs"/>
                        </a:rPr>
                        <a:t>Goggles</a:t>
                      </a:r>
                      <a:endParaRPr kumimoji="1" lang="ja-JP" altLang="en-US" sz="1200" b="0" i="0" u="none" strike="noStrike" kern="1200" cap="none" spc="0" normalizeH="0" baseline="0" noProof="0" dirty="0" smtClean="0">
                        <a:ln>
                          <a:noFill/>
                        </a:ln>
                        <a:solidFill>
                          <a:prstClr val="black"/>
                        </a:solidFill>
                        <a:effectLst/>
                        <a:uLnTx/>
                        <a:uFillTx/>
                        <a:latin typeface="+mn-lt"/>
                        <a:ea typeface="+mn-ea"/>
                        <a:cs typeface="+mn-cs"/>
                      </a:endParaRPr>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43405">
                <a:tc>
                  <a:txBody>
                    <a:bodyPr/>
                    <a:lstStyle/>
                    <a:p>
                      <a:r>
                        <a:rPr kumimoji="1" lang="en-US" altLang="ja-JP" sz="1400" dirty="0" smtClean="0"/>
                        <a:t>Measurement of beam position at IXC, IYC (*1)</a:t>
                      </a:r>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noFill/>
                  </a:tcPr>
                </a:tc>
                <a:tc gridSpan="4">
                  <a:txBody>
                    <a:bodyPr/>
                    <a:lstStyle/>
                    <a:p>
                      <a:r>
                        <a:rPr kumimoji="1" lang="en-US" altLang="ja-JP" sz="1400" dirty="0" smtClean="0"/>
                        <a:t>Schedule:</a:t>
                      </a:r>
                      <a:r>
                        <a:rPr kumimoji="1" lang="en-US" altLang="ja-JP" sz="1400" baseline="0" dirty="0" smtClean="0"/>
                        <a:t> </a:t>
                      </a:r>
                      <a:r>
                        <a:rPr kumimoji="1" lang="en-US" altLang="ja-JP" sz="1400" dirty="0" smtClean="0"/>
                        <a:t>TBD</a:t>
                      </a:r>
                      <a:endParaRPr kumimoji="1" lang="ja-JP" altLang="en-US" sz="1400" dirty="0"/>
                    </a:p>
                  </a:txBody>
                  <a:tcPr marT="0" marB="0" anchor="ctr">
                    <a:solidFill>
                      <a:srgbClr val="FFC000"/>
                    </a:solidFill>
                  </a:tcPr>
                </a:tc>
                <a:tc hMerge="1">
                  <a:txBody>
                    <a:bodyPr/>
                    <a:lstStyle/>
                    <a:p>
                      <a:endParaRPr kumimoji="1" lang="ja-JP" altLang="en-US" sz="1400" dirty="0"/>
                    </a:p>
                  </a:txBody>
                  <a:tcPr marT="0" marB="0">
                    <a:solidFill>
                      <a:srgbClr val="FFC000"/>
                    </a:solidFill>
                  </a:tcPr>
                </a:tc>
                <a:tc hMerge="1">
                  <a:txBody>
                    <a:bodyPr/>
                    <a:lstStyle/>
                    <a:p>
                      <a:endParaRPr kumimoji="1" lang="ja-JP" altLang="en-US" sz="1400" dirty="0"/>
                    </a:p>
                  </a:txBody>
                  <a:tcPr marT="0" marB="0">
                    <a:solidFill>
                      <a:srgbClr val="FFC000"/>
                    </a:solidFill>
                  </a:tcPr>
                </a:tc>
                <a:tc hMerge="1">
                  <a:txBody>
                    <a:bodyPr/>
                    <a:lstStyle/>
                    <a:p>
                      <a:endParaRPr kumimoji="1" lang="ja-JP" altLang="en-US" sz="1400" dirty="0"/>
                    </a:p>
                  </a:txBody>
                  <a:tcPr marT="0" marB="0">
                    <a:solidFill>
                      <a:srgbClr val="FFC000"/>
                    </a:solidFill>
                  </a:tcPr>
                </a:tc>
              </a:tr>
              <a:tr h="443405">
                <a:tc>
                  <a:txBody>
                    <a:bodyPr/>
                    <a:lstStyle/>
                    <a:p>
                      <a:r>
                        <a:rPr kumimoji="1" lang="en-US" altLang="ja-JP" sz="1400" dirty="0" smtClean="0"/>
                        <a:t>Measurement of BS/PR</a:t>
                      </a:r>
                      <a:r>
                        <a:rPr kumimoji="1" lang="en-US" altLang="ja-JP" sz="1400" baseline="0" dirty="0" smtClean="0"/>
                        <a:t> relative position to tanks (*2)</a:t>
                      </a:r>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noFill/>
                  </a:tcPr>
                </a:tc>
                <a:tc gridSpan="4">
                  <a:txBody>
                    <a:bodyPr/>
                    <a:lstStyle/>
                    <a:p>
                      <a:r>
                        <a:rPr kumimoji="1" lang="en-US" altLang="ja-JP" sz="1400" dirty="0" smtClean="0"/>
                        <a:t>Schedule: TBD</a:t>
                      </a:r>
                      <a:endParaRPr kumimoji="1" lang="ja-JP" altLang="en-US" sz="1400" dirty="0"/>
                    </a:p>
                  </a:txBody>
                  <a:tcPr marT="0" marB="0" anchor="ctr">
                    <a:solidFill>
                      <a:srgbClr val="FFC000"/>
                    </a:solidFill>
                  </a:tcPr>
                </a:tc>
                <a:tc hMerge="1">
                  <a:txBody>
                    <a:bodyPr/>
                    <a:lstStyle/>
                    <a:p>
                      <a:endParaRPr kumimoji="1" lang="ja-JP" altLang="en-US" sz="1400" dirty="0"/>
                    </a:p>
                  </a:txBody>
                  <a:tcPr marT="0" marB="0">
                    <a:solidFill>
                      <a:srgbClr val="FFC000"/>
                    </a:solidFill>
                  </a:tcPr>
                </a:tc>
                <a:tc hMerge="1">
                  <a:txBody>
                    <a:bodyPr/>
                    <a:lstStyle/>
                    <a:p>
                      <a:endParaRPr kumimoji="1" lang="ja-JP" altLang="en-US" sz="1400" dirty="0"/>
                    </a:p>
                  </a:txBody>
                  <a:tcPr marT="0" marB="0">
                    <a:solidFill>
                      <a:srgbClr val="FFC000"/>
                    </a:solidFill>
                  </a:tcPr>
                </a:tc>
                <a:tc hMerge="1">
                  <a:txBody>
                    <a:bodyPr/>
                    <a:lstStyle/>
                    <a:p>
                      <a:endParaRPr kumimoji="1" lang="ja-JP" altLang="en-US" sz="1400" dirty="0"/>
                    </a:p>
                  </a:txBody>
                  <a:tcPr marT="0" marB="0">
                    <a:solidFill>
                      <a:srgbClr val="FFC000"/>
                    </a:solidFill>
                  </a:tcPr>
                </a:tc>
              </a:tr>
              <a:tr h="441448">
                <a:tc>
                  <a:txBody>
                    <a:bodyPr/>
                    <a:lstStyle/>
                    <a:p>
                      <a:r>
                        <a:rPr kumimoji="1" lang="en-US" altLang="ja-JP" sz="1400" dirty="0" smtClean="0"/>
                        <a:t>Laser hazard area</a:t>
                      </a:r>
                      <a:endParaRPr kumimoji="1" lang="ja-JP" altLang="en-US" sz="1400" dirty="0"/>
                    </a:p>
                  </a:txBody>
                  <a:tcPr marT="0" marB="0" anchor="ctr"/>
                </a:tc>
                <a:tc gridSpan="2">
                  <a:txBody>
                    <a:bodyPr/>
                    <a:lstStyle/>
                    <a:p>
                      <a:r>
                        <a:rPr kumimoji="1" lang="en-US" altLang="ja-JP" sz="1400" dirty="0" smtClean="0"/>
                        <a:t>Upstream of IFI line (*a)</a:t>
                      </a:r>
                      <a:endParaRPr kumimoji="1" lang="ja-JP" altLang="en-US" sz="1400" dirty="0"/>
                    </a:p>
                  </a:txBody>
                  <a:tcPr marT="0" marB="0" anchor="ctr"/>
                </a:tc>
                <a:tc hMerge="1">
                  <a:txBody>
                    <a:bodyPr/>
                    <a:lstStyle/>
                    <a:p>
                      <a:endParaRPr kumimoji="1" lang="ja-JP" altLang="en-US" sz="1400" dirty="0"/>
                    </a:p>
                  </a:txBody>
                  <a:tcPr marT="0" marB="0"/>
                </a:tc>
                <a:tc gridSpan="3">
                  <a:txBody>
                    <a:bodyPr/>
                    <a:lstStyle/>
                    <a:p>
                      <a:r>
                        <a:rPr kumimoji="1" lang="en-US" altLang="ja-JP" sz="1200" dirty="0" smtClean="0"/>
                        <a:t>1st floor of center area</a:t>
                      </a:r>
                      <a:r>
                        <a:rPr kumimoji="1" lang="en-US" altLang="ja-JP" sz="1200" baseline="0" dirty="0" smtClean="0"/>
                        <a:t> and</a:t>
                      </a:r>
                      <a:endParaRPr kumimoji="1" lang="en-US" altLang="ja-JP" sz="1200" dirty="0" smtClean="0"/>
                    </a:p>
                    <a:p>
                      <a:r>
                        <a:rPr kumimoji="1" lang="en-US" altLang="ja-JP" sz="1200" dirty="0" smtClean="0"/>
                        <a:t>Upstream of EXA/EYA line (*b)</a:t>
                      </a:r>
                      <a:endParaRPr kumimoji="1" lang="ja-JP" altLang="en-US" sz="1200" dirty="0"/>
                    </a:p>
                  </a:txBody>
                  <a:tcPr marT="0" marB="0" anchor="ctr"/>
                </a:tc>
                <a:tc hMerge="1">
                  <a:txBody>
                    <a:bodyPr/>
                    <a:lstStyle/>
                    <a:p>
                      <a:endParaRPr kumimoji="1" lang="ja-JP" altLang="en-US" sz="1400" dirty="0"/>
                    </a:p>
                  </a:txBody>
                  <a:tcPr marT="0" marB="0">
                    <a:noFill/>
                  </a:tcPr>
                </a:tc>
                <a:tc hMerge="1">
                  <a:txBody>
                    <a:bodyPr/>
                    <a:lstStyle/>
                    <a:p>
                      <a:endParaRPr kumimoji="1" lang="ja-JP" altLang="en-US" sz="1400" dirty="0"/>
                    </a:p>
                  </a:txBody>
                  <a:tcPr marT="0" marB="0">
                    <a:noFill/>
                  </a:tcPr>
                </a:tc>
                <a:tc gridSpan="4">
                  <a:txBody>
                    <a:bodyPr/>
                    <a:lstStyle/>
                    <a:p>
                      <a:r>
                        <a:rPr kumimoji="1" lang="en-US" altLang="ja-JP" sz="1400" dirty="0" smtClean="0"/>
                        <a:t>TBD depending on the schedule of</a:t>
                      </a:r>
                      <a:r>
                        <a:rPr kumimoji="1" lang="en-US" altLang="ja-JP" sz="1400" baseline="0" dirty="0" smtClean="0"/>
                        <a:t> </a:t>
                      </a:r>
                      <a:r>
                        <a:rPr kumimoji="1" lang="en-US" altLang="ja-JP" sz="1400" dirty="0" smtClean="0"/>
                        <a:t>*1 and *2;</a:t>
                      </a:r>
                      <a:r>
                        <a:rPr kumimoji="1" lang="en-US" altLang="ja-JP" sz="1400" baseline="0" dirty="0" smtClean="0"/>
                        <a:t> *a for *2, *b for *1</a:t>
                      </a:r>
                      <a:endParaRPr kumimoji="1" lang="ja-JP" altLang="en-US" sz="1400" dirty="0"/>
                    </a:p>
                  </a:txBody>
                  <a:tcPr marT="0" marB="0" anchor="ctr">
                    <a:noFill/>
                  </a:tcPr>
                </a:tc>
                <a:tc hMerge="1">
                  <a:txBody>
                    <a:bodyPr/>
                    <a:lstStyle/>
                    <a:p>
                      <a:endParaRPr kumimoji="1" lang="ja-JP" altLang="en-US" sz="1400" dirty="0"/>
                    </a:p>
                  </a:txBody>
                  <a:tcPr marT="0" marB="0">
                    <a:noFill/>
                  </a:tcPr>
                </a:tc>
                <a:tc hMerge="1">
                  <a:txBody>
                    <a:bodyPr/>
                    <a:lstStyle/>
                    <a:p>
                      <a:endParaRPr kumimoji="1" lang="ja-JP" altLang="en-US" sz="1400" dirty="0"/>
                    </a:p>
                  </a:txBody>
                  <a:tcPr marT="0" marB="0">
                    <a:noFill/>
                  </a:tcPr>
                </a:tc>
                <a:tc hMerge="1">
                  <a:txBody>
                    <a:bodyPr/>
                    <a:lstStyle/>
                    <a:p>
                      <a:endParaRPr kumimoji="1" lang="ja-JP" altLang="en-US" sz="1400" dirty="0"/>
                    </a:p>
                  </a:txBody>
                  <a:tcPr marT="0" marB="0">
                    <a:noFill/>
                  </a:tcPr>
                </a:tc>
              </a:tr>
            </a:tbl>
          </a:graphicData>
        </a:graphic>
      </p:graphicFrame>
    </p:spTree>
    <p:extLst>
      <p:ext uri="{BB962C8B-B14F-4D97-AF65-F5344CB8AC3E}">
        <p14:creationId xmlns:p14="http://schemas.microsoft.com/office/powerpoint/2010/main" val="459836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0"/>
            <a:ext cx="7886700" cy="1414732"/>
          </a:xfrm>
        </p:spPr>
        <p:txBody>
          <a:bodyPr/>
          <a:lstStyle/>
          <a:p>
            <a:r>
              <a:rPr kumimoji="1" lang="en-US" altLang="ja-JP" dirty="0" smtClean="0">
                <a:solidFill>
                  <a:srgbClr val="FF0000"/>
                </a:solidFill>
              </a:rPr>
              <a:t>Laser hazard area</a:t>
            </a:r>
            <a:endParaRPr kumimoji="1" lang="ja-JP" altLang="en-US" dirty="0">
              <a:solidFill>
                <a:srgbClr val="FF0000"/>
              </a:solidFill>
            </a:endParaRPr>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7</a:t>
            </a:fld>
            <a:endParaRPr lang="ja-JP" altLang="en-US">
              <a:solidFill>
                <a:prstClr val="black">
                  <a:tint val="75000"/>
                </a:prstClr>
              </a:solidFill>
            </a:endParaRPr>
          </a:p>
        </p:txBody>
      </p:sp>
      <p:graphicFrame>
        <p:nvGraphicFramePr>
          <p:cNvPr id="5" name="表 4"/>
          <p:cNvGraphicFramePr>
            <a:graphicFrameLocks noGrp="1"/>
          </p:cNvGraphicFramePr>
          <p:nvPr>
            <p:extLst>
              <p:ext uri="{D42A27DB-BD31-4B8C-83A1-F6EECF244321}">
                <p14:modId xmlns:p14="http://schemas.microsoft.com/office/powerpoint/2010/main" val="473481887"/>
              </p:ext>
            </p:extLst>
          </p:nvPr>
        </p:nvGraphicFramePr>
        <p:xfrm>
          <a:off x="105102" y="1386290"/>
          <a:ext cx="8923278" cy="4321178"/>
        </p:xfrm>
        <a:graphic>
          <a:graphicData uri="http://schemas.openxmlformats.org/drawingml/2006/table">
            <a:tbl>
              <a:tblPr firstRow="1" bandRow="1">
                <a:tableStyleId>{5940675A-B579-460E-94D1-54222C63F5DA}</a:tableStyleId>
              </a:tblPr>
              <a:tblGrid>
                <a:gridCol w="2310294"/>
                <a:gridCol w="734776"/>
                <a:gridCol w="734776"/>
                <a:gridCol w="734776"/>
                <a:gridCol w="734776"/>
                <a:gridCol w="734776"/>
                <a:gridCol w="734776"/>
                <a:gridCol w="734776"/>
                <a:gridCol w="734776"/>
                <a:gridCol w="734776"/>
              </a:tblGrid>
              <a:tr h="451500">
                <a:tc>
                  <a:txBody>
                    <a:bodyPr/>
                    <a:lstStyle/>
                    <a:p>
                      <a:endParaRPr kumimoji="1" lang="ja-JP" altLang="en-US" sz="1400" dirty="0"/>
                    </a:p>
                  </a:txBody>
                  <a:tcPr marT="0" marB="0" anchor="ctr"/>
                </a:tc>
                <a:tc>
                  <a:txBody>
                    <a:bodyPr/>
                    <a:lstStyle/>
                    <a:p>
                      <a:r>
                        <a:rPr kumimoji="1" lang="en-US" altLang="ja-JP" sz="1400" dirty="0" smtClean="0"/>
                        <a:t>9/25-9/29</a:t>
                      </a:r>
                      <a:endParaRPr kumimoji="1" lang="ja-JP" altLang="en-US" sz="1400" dirty="0"/>
                    </a:p>
                  </a:txBody>
                  <a:tcPr marT="0" marB="0" anchor="ctr"/>
                </a:tc>
                <a:tc>
                  <a:txBody>
                    <a:bodyPr/>
                    <a:lstStyle/>
                    <a:p>
                      <a:r>
                        <a:rPr kumimoji="1" lang="en-US" altLang="ja-JP" sz="1400" dirty="0" smtClean="0"/>
                        <a:t>10/2-10/6</a:t>
                      </a:r>
                      <a:endParaRPr kumimoji="1" lang="ja-JP" altLang="en-US" sz="1400" dirty="0"/>
                    </a:p>
                  </a:txBody>
                  <a:tcPr marT="0" marB="0" anchor="ctr"/>
                </a:tc>
                <a:tc>
                  <a:txBody>
                    <a:bodyPr/>
                    <a:lstStyle/>
                    <a:p>
                      <a:r>
                        <a:rPr kumimoji="1" lang="en-US" altLang="ja-JP" sz="1400" dirty="0" smtClean="0"/>
                        <a:t>10/10-10/13</a:t>
                      </a:r>
                      <a:endParaRPr kumimoji="1" lang="ja-JP" altLang="en-US" sz="1400" dirty="0"/>
                    </a:p>
                  </a:txBody>
                  <a:tcPr marT="0" marB="0" anchor="ctr"/>
                </a:tc>
                <a:tc>
                  <a:txBody>
                    <a:bodyPr/>
                    <a:lstStyle/>
                    <a:p>
                      <a:r>
                        <a:rPr kumimoji="1" lang="en-US" altLang="ja-JP" sz="1400" dirty="0" smtClean="0"/>
                        <a:t>10/16-10/20</a:t>
                      </a:r>
                      <a:endParaRPr kumimoji="1" lang="ja-JP" altLang="en-US" sz="1400" dirty="0"/>
                    </a:p>
                  </a:txBody>
                  <a:tcPr marT="0" marB="0" anchor="ctr"/>
                </a:tc>
                <a:tc>
                  <a:txBody>
                    <a:bodyPr/>
                    <a:lstStyle/>
                    <a:p>
                      <a:r>
                        <a:rPr kumimoji="1" lang="en-US" altLang="ja-JP" sz="1400" dirty="0" smtClean="0"/>
                        <a:t>10/23-10/27</a:t>
                      </a:r>
                      <a:endParaRPr kumimoji="1" lang="ja-JP" altLang="en-US" sz="1400" dirty="0"/>
                    </a:p>
                  </a:txBody>
                  <a:tcPr marT="0" marB="0" anchor="ctr"/>
                </a:tc>
                <a:tc>
                  <a:txBody>
                    <a:bodyPr/>
                    <a:lstStyle/>
                    <a:p>
                      <a:r>
                        <a:rPr kumimoji="1" lang="en-US" altLang="ja-JP" sz="1400" dirty="0" smtClean="0"/>
                        <a:t>10/30-11/2</a:t>
                      </a:r>
                      <a:endParaRPr kumimoji="1" lang="ja-JP" altLang="en-US" sz="1400" dirty="0"/>
                    </a:p>
                  </a:txBody>
                  <a:tcPr marT="0" marB="0" anchor="ctr"/>
                </a:tc>
                <a:tc>
                  <a:txBody>
                    <a:bodyPr/>
                    <a:lstStyle/>
                    <a:p>
                      <a:r>
                        <a:rPr kumimoji="1" lang="en-US" altLang="ja-JP" sz="1400" dirty="0" smtClean="0"/>
                        <a:t>11/6-11/10</a:t>
                      </a:r>
                      <a:endParaRPr kumimoji="1" lang="ja-JP" altLang="en-US" sz="1400" dirty="0"/>
                    </a:p>
                  </a:txBody>
                  <a:tcPr marT="0" marB="0" anchor="ctr"/>
                </a:tc>
                <a:tc>
                  <a:txBody>
                    <a:bodyPr/>
                    <a:lstStyle/>
                    <a:p>
                      <a:r>
                        <a:rPr kumimoji="1" lang="en-US" altLang="ja-JP" sz="1400" dirty="0" smtClean="0"/>
                        <a:t>11/13-11/17</a:t>
                      </a:r>
                      <a:endParaRPr kumimoji="1" lang="ja-JP" altLang="en-US" sz="1400" dirty="0"/>
                    </a:p>
                  </a:txBody>
                  <a:tcPr marT="0" marB="0" anchor="ctr"/>
                </a:tc>
                <a:tc>
                  <a:txBody>
                    <a:bodyPr/>
                    <a:lstStyle/>
                    <a:p>
                      <a:r>
                        <a:rPr kumimoji="1" lang="en-US" altLang="ja-JP" sz="1400" dirty="0" smtClean="0"/>
                        <a:t>11/20-11-24</a:t>
                      </a:r>
                      <a:endParaRPr kumimoji="1" lang="ja-JP" altLang="en-US" sz="1400" dirty="0"/>
                    </a:p>
                  </a:txBody>
                  <a:tcPr marT="0" marB="0" anchor="ctr"/>
                </a:tc>
              </a:tr>
              <a:tr h="426124">
                <a:tc>
                  <a:txBody>
                    <a:bodyPr/>
                    <a:lstStyle/>
                    <a:p>
                      <a:r>
                        <a:rPr kumimoji="1" lang="en-US" altLang="ja-JP" sz="1400" dirty="0" smtClean="0"/>
                        <a:t>Upstream</a:t>
                      </a:r>
                      <a:r>
                        <a:rPr kumimoji="1" lang="en-US" altLang="ja-JP" sz="1400" baseline="0" dirty="0" smtClean="0"/>
                        <a:t> of</a:t>
                      </a:r>
                      <a:r>
                        <a:rPr kumimoji="1" lang="en-US" altLang="ja-JP" sz="1400" dirty="0" smtClean="0"/>
                        <a:t> IFI</a:t>
                      </a:r>
                      <a:endParaRPr kumimoji="1" lang="ja-JP" altLang="en-US" sz="1400" dirty="0"/>
                    </a:p>
                  </a:txBody>
                  <a:tcPr marT="0" marB="0" anchor="ct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26124">
                <a:tc>
                  <a:txBody>
                    <a:bodyPr/>
                    <a:lstStyle/>
                    <a:p>
                      <a:r>
                        <a:rPr kumimoji="1" lang="en-US" altLang="ja-JP" sz="1400" dirty="0" smtClean="0"/>
                        <a:t>Center area,</a:t>
                      </a:r>
                      <a:r>
                        <a:rPr kumimoji="1" lang="en-US" altLang="ja-JP" sz="1400" baseline="0" dirty="0" smtClean="0"/>
                        <a:t> </a:t>
                      </a:r>
                      <a:r>
                        <a:rPr kumimoji="1" lang="en-US" altLang="ja-JP" sz="1400" dirty="0" smtClean="0"/>
                        <a:t>the 1st floor</a:t>
                      </a:r>
                      <a:endParaRPr kumimoji="1" lang="ja-JP" altLang="en-US" sz="1400" dirty="0"/>
                    </a:p>
                  </a:txBody>
                  <a:tcPr marT="0" marB="0" anchor="ct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solidFill>
                      <a:srgbClr val="FF0000"/>
                    </a:solidFill>
                  </a:tcPr>
                </a:tc>
                <a:tc>
                  <a:txBody>
                    <a:bodyPr/>
                    <a:lstStyle/>
                    <a:p>
                      <a:endParaRPr kumimoji="1" lang="ja-JP" altLang="en-US" sz="1200" dirty="0"/>
                    </a:p>
                  </a:txBody>
                  <a:tcPr marT="0" marB="0" anchor="ctr">
                    <a:solidFill>
                      <a:srgbClr val="FF0000"/>
                    </a:solidFill>
                  </a:tcPr>
                </a:tc>
                <a:tc>
                  <a:txBody>
                    <a:bodyPr/>
                    <a:lstStyle/>
                    <a:p>
                      <a:endParaRPr kumimoji="1" lang="ja-JP" altLang="en-US" sz="1400" dirty="0"/>
                    </a:p>
                  </a:txBody>
                  <a:tcPr marT="0" marB="0" anchor="ctr">
                    <a:solidFill>
                      <a:srgbClr val="FF0000"/>
                    </a:solidFill>
                  </a:tcPr>
                </a:tc>
                <a:tc gridSpan="4">
                  <a:txBody>
                    <a:bodyPr/>
                    <a:lstStyle/>
                    <a:p>
                      <a:r>
                        <a:rPr kumimoji="1" lang="en-US" altLang="ja-JP" sz="1400" dirty="0" smtClean="0"/>
                        <a:t>TBD</a:t>
                      </a:r>
                      <a:endParaRPr kumimoji="1" lang="ja-JP" altLang="en-US" sz="1400" dirty="0"/>
                    </a:p>
                  </a:txBody>
                  <a:tcPr marT="0" marB="0" anchor="ctr">
                    <a:solidFill>
                      <a:srgbClr val="FF9900"/>
                    </a:solidFill>
                  </a:tcPr>
                </a:tc>
                <a:tc hMerge="1">
                  <a:txBody>
                    <a:bodyPr/>
                    <a:lstStyle/>
                    <a:p>
                      <a:endParaRPr kumimoji="1" lang="ja-JP" altLang="en-US" sz="1400" dirty="0"/>
                    </a:p>
                  </a:txBody>
                  <a:tcPr marT="0" marB="0" anchor="ctr">
                    <a:solidFill>
                      <a:srgbClr val="FF9900"/>
                    </a:solidFill>
                  </a:tcPr>
                </a:tc>
                <a:tc hMerge="1">
                  <a:txBody>
                    <a:bodyPr/>
                    <a:lstStyle/>
                    <a:p>
                      <a:endParaRPr kumimoji="1" lang="ja-JP" altLang="en-US" sz="1400" dirty="0"/>
                    </a:p>
                  </a:txBody>
                  <a:tcPr marT="0" marB="0" anchor="ctr">
                    <a:solidFill>
                      <a:srgbClr val="FF9900"/>
                    </a:solidFill>
                  </a:tcPr>
                </a:tc>
                <a:tc hMerge="1">
                  <a:txBody>
                    <a:bodyPr/>
                    <a:lstStyle/>
                    <a:p>
                      <a:endParaRPr kumimoji="1" lang="ja-JP" altLang="en-US" sz="1400" dirty="0"/>
                    </a:p>
                  </a:txBody>
                  <a:tcPr marT="0" marB="0" anchor="ctr">
                    <a:solidFill>
                      <a:srgbClr val="FF9900"/>
                    </a:solidFill>
                  </a:tcPr>
                </a:tc>
              </a:tr>
              <a:tr h="426124">
                <a:tc>
                  <a:txBody>
                    <a:bodyPr/>
                    <a:lstStyle/>
                    <a:p>
                      <a:r>
                        <a:rPr kumimoji="1" lang="en-US" altLang="ja-JP" sz="1400" dirty="0" smtClean="0"/>
                        <a:t>Center area, </a:t>
                      </a:r>
                      <a:r>
                        <a:rPr kumimoji="1" lang="en-US" altLang="ja-JP" sz="1400" smtClean="0"/>
                        <a:t>the 2nd </a:t>
                      </a:r>
                      <a:r>
                        <a:rPr kumimoji="1" lang="en-US" altLang="ja-JP" sz="1400" dirty="0" smtClean="0"/>
                        <a:t>floor</a:t>
                      </a:r>
                      <a:endParaRPr kumimoji="1" lang="ja-JP" altLang="en-US" sz="1400" dirty="0"/>
                    </a:p>
                  </a:txBody>
                  <a:tcPr marT="0" marB="0" anchor="ct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2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26124">
                <a:tc>
                  <a:txBody>
                    <a:bodyPr/>
                    <a:lstStyle/>
                    <a:p>
                      <a:r>
                        <a:rPr kumimoji="1" lang="en-US" altLang="ja-JP" sz="1400" dirty="0" smtClean="0"/>
                        <a:t>EXA</a:t>
                      </a:r>
                      <a:endParaRPr kumimoji="1" lang="ja-JP" altLang="en-US" sz="1400" dirty="0"/>
                    </a:p>
                  </a:txBody>
                  <a:tcPr marT="0" marB="0" anchor="ct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noFill/>
                  </a:tcPr>
                </a:tc>
                <a:tc>
                  <a:txBody>
                    <a:bodyPr/>
                    <a:lstStyle/>
                    <a:p>
                      <a:endParaRPr kumimoji="1" lang="ja-JP" altLang="en-US" sz="1200" dirty="0"/>
                    </a:p>
                  </a:txBody>
                  <a:tcPr marT="0" marB="0" anchor="ctr">
                    <a:noFill/>
                  </a:tcPr>
                </a:tc>
                <a:tc>
                  <a:txBody>
                    <a:bodyPr/>
                    <a:lstStyle/>
                    <a:p>
                      <a:endParaRPr kumimoji="1" lang="ja-JP" altLang="en-US" sz="1400" dirty="0"/>
                    </a:p>
                  </a:txBody>
                  <a:tcPr marT="0" marB="0" anchor="ctr">
                    <a:solidFill>
                      <a:srgbClr val="FF0000"/>
                    </a:solid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26124">
                <a:tc>
                  <a:txBody>
                    <a:bodyPr/>
                    <a:lstStyle/>
                    <a:p>
                      <a:r>
                        <a:rPr kumimoji="1" lang="en-US" altLang="ja-JP" sz="1400" dirty="0" smtClean="0"/>
                        <a:t>EYA</a:t>
                      </a:r>
                      <a:endParaRPr kumimoji="1" lang="ja-JP" altLang="en-US" sz="1400" dirty="0"/>
                    </a:p>
                  </a:txBody>
                  <a:tcPr marT="0" marB="0" anchor="ct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noFill/>
                  </a:tcPr>
                </a:tc>
                <a:tc>
                  <a:txBody>
                    <a:bodyPr/>
                    <a:lstStyle/>
                    <a:p>
                      <a:endParaRPr kumimoji="1" lang="ja-JP" altLang="en-US" sz="1200" dirty="0"/>
                    </a:p>
                  </a:txBody>
                  <a:tcPr marT="0" marB="0"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smtClean="0">
                        <a:ln>
                          <a:noFill/>
                        </a:ln>
                        <a:solidFill>
                          <a:prstClr val="black"/>
                        </a:solidFill>
                        <a:effectLst/>
                        <a:uLnTx/>
                        <a:uFillTx/>
                        <a:latin typeface="+mn-lt"/>
                        <a:ea typeface="+mn-ea"/>
                        <a:cs typeface="+mn-cs"/>
                      </a:endParaRPr>
                    </a:p>
                  </a:txBody>
                  <a:tcPr marT="0" marB="0" anchor="ctr">
                    <a:noFill/>
                  </a:tcPr>
                </a:tc>
                <a:tc>
                  <a:txBody>
                    <a:bodyPr/>
                    <a:lstStyle/>
                    <a:p>
                      <a:endParaRPr kumimoji="1" lang="ja-JP" altLang="en-US" sz="1400" dirty="0"/>
                    </a:p>
                  </a:txBody>
                  <a:tcPr marT="0" marB="0" anchor="ctr">
                    <a:solidFill>
                      <a:srgbClr val="FF0000"/>
                    </a:solidFill>
                  </a:tcPr>
                </a:tc>
                <a:tc>
                  <a:txBody>
                    <a:bodyPr/>
                    <a:lstStyle/>
                    <a:p>
                      <a:endParaRPr kumimoji="1" lang="ja-JP" altLang="en-US" sz="140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a:p>
                  </a:txBody>
                  <a:tcPr marT="0" marB="0" anchor="ctr"/>
                </a:tc>
              </a:tr>
              <a:tr h="443405">
                <a:tc>
                  <a:txBody>
                    <a:bodyPr/>
                    <a:lstStyle/>
                    <a:p>
                      <a:r>
                        <a:rPr kumimoji="1" lang="en-US" altLang="ja-JP" sz="1400" dirty="0" smtClean="0"/>
                        <a:t>EXC</a:t>
                      </a:r>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43405">
                <a:tc>
                  <a:txBody>
                    <a:bodyPr/>
                    <a:lstStyle/>
                    <a:p>
                      <a:r>
                        <a:rPr kumimoji="1" lang="en-US" altLang="ja-JP" sz="1400" dirty="0" smtClean="0"/>
                        <a:t>EYC</a:t>
                      </a:r>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no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26124">
                <a:tc>
                  <a:txBody>
                    <a:bodyPr/>
                    <a:lstStyle/>
                    <a:p>
                      <a:r>
                        <a:rPr kumimoji="1" lang="en-US" altLang="ja-JP" sz="1400" dirty="0" smtClean="0"/>
                        <a:t>End area, the 2nd floor</a:t>
                      </a:r>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smtClean="0">
                        <a:ln>
                          <a:noFill/>
                        </a:ln>
                        <a:solidFill>
                          <a:prstClr val="black"/>
                        </a:solidFill>
                        <a:effectLst/>
                        <a:uLnTx/>
                        <a:uFillTx/>
                        <a:latin typeface="+mn-lt"/>
                        <a:ea typeface="+mn-ea"/>
                        <a:cs typeface="+mn-cs"/>
                      </a:endParaRPr>
                    </a:p>
                  </a:txBody>
                  <a:tcPr marT="0" marB="0" anchor="ctr">
                    <a:no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r h="426124">
                <a:tc>
                  <a:txBody>
                    <a:bodyPr/>
                    <a:lstStyle/>
                    <a:p>
                      <a:r>
                        <a:rPr kumimoji="1" lang="en-US" altLang="ja-JP" sz="1400" dirty="0" smtClean="0"/>
                        <a:t>Arm tunnel</a:t>
                      </a:r>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smtClean="0">
                        <a:ln>
                          <a:noFill/>
                        </a:ln>
                        <a:solidFill>
                          <a:prstClr val="black"/>
                        </a:solidFill>
                        <a:effectLst/>
                        <a:uLnTx/>
                        <a:uFillTx/>
                        <a:latin typeface="+mn-lt"/>
                        <a:ea typeface="+mn-ea"/>
                        <a:cs typeface="+mn-cs"/>
                      </a:endParaRPr>
                    </a:p>
                  </a:txBody>
                  <a:tcPr marT="0" marB="0" anchor="ctr">
                    <a:noFill/>
                  </a:tcP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c>
                  <a:txBody>
                    <a:bodyPr/>
                    <a:lstStyle/>
                    <a:p>
                      <a:endParaRPr kumimoji="1" lang="ja-JP" altLang="en-US" sz="1400" dirty="0"/>
                    </a:p>
                  </a:txBody>
                  <a:tcPr marT="0" marB="0" anchor="ctr"/>
                </a:tc>
              </a:tr>
            </a:tbl>
          </a:graphicData>
        </a:graphic>
      </p:graphicFrame>
    </p:spTree>
    <p:extLst>
      <p:ext uri="{BB962C8B-B14F-4D97-AF65-F5344CB8AC3E}">
        <p14:creationId xmlns:p14="http://schemas.microsoft.com/office/powerpoint/2010/main" val="29839577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Preparation</a:t>
            </a:r>
            <a:r>
              <a:rPr lang="en-US" altLang="ja-JP" dirty="0" smtClean="0"/>
              <a:t> (EXA/EYA)</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r>
              <a:rPr lang="en-US" altLang="ja-JP" dirty="0" smtClean="0"/>
              <a:t>Preparation of Chambers (CRY)</a:t>
            </a:r>
          </a:p>
          <a:p>
            <a:pPr lvl="1"/>
            <a:r>
              <a:rPr lang="en-US" altLang="ja-JP" dirty="0" smtClean="0"/>
              <a:t>Expose the EYA to air</a:t>
            </a:r>
          </a:p>
          <a:p>
            <a:pPr lvl="1"/>
            <a:r>
              <a:rPr lang="en-US" altLang="ja-JP" dirty="0" smtClean="0"/>
              <a:t>Loosen the bellows and Install the flange behind the EXA/EYA </a:t>
            </a:r>
          </a:p>
          <a:p>
            <a:r>
              <a:rPr lang="en-US" altLang="ja-JP" dirty="0" smtClean="0"/>
              <a:t>Miscellaneous preparation (Uchiyama)</a:t>
            </a:r>
          </a:p>
          <a:p>
            <a:pPr lvl="1"/>
            <a:r>
              <a:rPr lang="en-US" altLang="ja-JP" dirty="0" smtClean="0"/>
              <a:t>Clean </a:t>
            </a:r>
            <a:r>
              <a:rPr lang="en-US" altLang="ja-JP" dirty="0"/>
              <a:t>the EXA/EYA area with </a:t>
            </a:r>
            <a:r>
              <a:rPr lang="en-US" altLang="ja-JP" dirty="0" err="1" smtClean="0"/>
              <a:t>Korokoro</a:t>
            </a:r>
            <a:endParaRPr lang="en-US" altLang="ja-JP" dirty="0" smtClean="0"/>
          </a:p>
          <a:p>
            <a:pPr lvl="1"/>
            <a:r>
              <a:rPr lang="en-US" altLang="ja-JP" dirty="0" smtClean="0"/>
              <a:t>Place G-mat on the floor</a:t>
            </a:r>
          </a:p>
          <a:p>
            <a:pPr lvl="1"/>
            <a:r>
              <a:rPr lang="en-US" altLang="ja-JP" dirty="0" smtClean="0"/>
              <a:t>Various goods</a:t>
            </a:r>
          </a:p>
          <a:p>
            <a:pPr lvl="2"/>
            <a:r>
              <a:rPr lang="en-US" altLang="ja-JP" dirty="0" smtClean="0"/>
              <a:t>Check of the goods used for iKAGRA</a:t>
            </a:r>
          </a:p>
          <a:p>
            <a:pPr lvl="2"/>
            <a:r>
              <a:rPr lang="en-US" altLang="ja-JP" dirty="0" smtClean="0"/>
              <a:t>Purchase of necessary goods</a:t>
            </a:r>
          </a:p>
          <a:p>
            <a:pPr lvl="3"/>
            <a:r>
              <a:rPr lang="ja-JP" altLang="en-US" dirty="0" smtClean="0"/>
              <a:t>消耗品類</a:t>
            </a:r>
            <a:r>
              <a:rPr lang="ja-JP" altLang="en-US" dirty="0"/>
              <a:t>（ベンコット、アルコール、ウエットティッシュ等</a:t>
            </a:r>
            <a:r>
              <a:rPr lang="ja-JP" altLang="en-US" dirty="0" smtClean="0"/>
              <a:t>）</a:t>
            </a:r>
            <a:endParaRPr lang="en-US" altLang="ja-JP" dirty="0" smtClean="0"/>
          </a:p>
          <a:p>
            <a:pPr lvl="3"/>
            <a:r>
              <a:rPr lang="ja-JP" altLang="en-US" dirty="0" smtClean="0"/>
              <a:t>工具</a:t>
            </a:r>
            <a:r>
              <a:rPr lang="ja-JP" altLang="en-US" dirty="0"/>
              <a:t>（メガネレンチ、トルクレンチ</a:t>
            </a:r>
            <a:r>
              <a:rPr lang="ja-JP" altLang="en-US" dirty="0" smtClean="0"/>
              <a:t>）を調達。</a:t>
            </a:r>
            <a:endParaRPr lang="en-US" altLang="ja-JP" dirty="0" smtClean="0"/>
          </a:p>
          <a:p>
            <a:pPr lvl="3"/>
            <a:r>
              <a:rPr lang="ja-JP" altLang="en-US" dirty="0" smtClean="0"/>
              <a:t>クリーンウエア</a:t>
            </a:r>
            <a:r>
              <a:rPr lang="ja-JP" altLang="en-US" dirty="0"/>
              <a:t>に着替える際に必要なハンガー</a:t>
            </a:r>
            <a:r>
              <a:rPr lang="ja-JP" altLang="en-US" dirty="0" smtClean="0"/>
              <a:t>等を調達。</a:t>
            </a:r>
            <a:endParaRPr lang="en-US" altLang="ja-JP" dirty="0" smtClean="0"/>
          </a:p>
          <a:p>
            <a:pPr lvl="1"/>
            <a:r>
              <a:rPr lang="en-US" altLang="ja-JP" dirty="0" smtClean="0">
                <a:solidFill>
                  <a:srgbClr val="FF0000"/>
                </a:solidFill>
              </a:rPr>
              <a:t>Cover viewports with Aluminum foil</a:t>
            </a:r>
          </a:p>
          <a:p>
            <a:r>
              <a:rPr lang="en-US" altLang="ja-JP" dirty="0" smtClean="0">
                <a:solidFill>
                  <a:srgbClr val="FF0000"/>
                </a:solidFill>
              </a:rPr>
              <a:t>Preparation of laser hazard area and goggles (Kawamura)</a:t>
            </a:r>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8</a:t>
            </a:fld>
            <a:endParaRPr lang="ja-JP" altLang="en-US">
              <a:solidFill>
                <a:prstClr val="black">
                  <a:tint val="75000"/>
                </a:prstClr>
              </a:solidFill>
            </a:endParaRPr>
          </a:p>
        </p:txBody>
      </p:sp>
    </p:spTree>
    <p:extLst>
      <p:ext uri="{BB962C8B-B14F-4D97-AF65-F5344CB8AC3E}">
        <p14:creationId xmlns:p14="http://schemas.microsoft.com/office/powerpoint/2010/main" val="27596922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Preparation</a:t>
            </a:r>
            <a:r>
              <a:rPr lang="en-US" altLang="ja-JP" dirty="0" smtClean="0"/>
              <a:t> (IXA/IYA)</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r>
              <a:rPr lang="en-US" altLang="ja-JP" dirty="0" smtClean="0"/>
              <a:t>Cleaning of the </a:t>
            </a:r>
            <a:r>
              <a:rPr lang="en-US" altLang="ja-JP" dirty="0"/>
              <a:t>area (</a:t>
            </a:r>
            <a:r>
              <a:rPr lang="en-US" altLang="ja-JP" dirty="0" smtClean="0"/>
              <a:t>CRY)</a:t>
            </a:r>
          </a:p>
          <a:p>
            <a:r>
              <a:rPr lang="en-US" altLang="ja-JP" dirty="0" smtClean="0"/>
              <a:t>Chambers (CRY)</a:t>
            </a:r>
          </a:p>
          <a:p>
            <a:pPr lvl="1"/>
            <a:r>
              <a:rPr lang="en-US" altLang="ja-JP" dirty="0" smtClean="0"/>
              <a:t>Expose IXA/IYA to air</a:t>
            </a:r>
          </a:p>
          <a:p>
            <a:pPr lvl="1"/>
            <a:r>
              <a:rPr lang="en-US" altLang="ja-JP" dirty="0"/>
              <a:t>N</a:t>
            </a:r>
            <a:r>
              <a:rPr lang="en-US" altLang="ja-JP" dirty="0" smtClean="0"/>
              <a:t>ot necessary to remove stuff from IXC</a:t>
            </a:r>
            <a:endParaRPr lang="en-US" altLang="ja-JP" dirty="0"/>
          </a:p>
          <a:p>
            <a:pPr lvl="1"/>
            <a:r>
              <a:rPr lang="en-US" altLang="ja-JP" dirty="0"/>
              <a:t>P</a:t>
            </a:r>
            <a:r>
              <a:rPr lang="en-US" altLang="ja-JP" dirty="0" smtClean="0"/>
              <a:t>artially remove stuff from IYC</a:t>
            </a:r>
            <a:endParaRPr lang="en-US" altLang="ja-JP" dirty="0"/>
          </a:p>
          <a:p>
            <a:r>
              <a:rPr lang="en-US" altLang="ja-JP" dirty="0"/>
              <a:t>Miscellaneous </a:t>
            </a:r>
            <a:r>
              <a:rPr lang="en-US" altLang="ja-JP" dirty="0" smtClean="0"/>
              <a:t>preparation (Uchiyama)</a:t>
            </a:r>
          </a:p>
          <a:p>
            <a:pPr lvl="1"/>
            <a:r>
              <a:rPr lang="en-US" altLang="ja-JP" dirty="0" smtClean="0"/>
              <a:t>Place G-mat </a:t>
            </a:r>
            <a:r>
              <a:rPr lang="en-US" altLang="ja-JP" dirty="0"/>
              <a:t>on the </a:t>
            </a:r>
            <a:r>
              <a:rPr lang="en-US" altLang="ja-JP" dirty="0" smtClean="0"/>
              <a:t>floor</a:t>
            </a:r>
          </a:p>
          <a:p>
            <a:pPr lvl="1"/>
            <a:r>
              <a:rPr lang="en-US" altLang="ja-JP" dirty="0" smtClean="0"/>
              <a:t>Various goods</a:t>
            </a:r>
          </a:p>
          <a:p>
            <a:pPr lvl="2"/>
            <a:r>
              <a:rPr lang="ja-JP" altLang="en-US" dirty="0" smtClean="0"/>
              <a:t>消耗品類</a:t>
            </a:r>
            <a:r>
              <a:rPr lang="ja-JP" altLang="en-US" dirty="0"/>
              <a:t>（ベンコット、アルコール、ウエットティッシュ等</a:t>
            </a:r>
            <a:r>
              <a:rPr lang="ja-JP" altLang="en-US" dirty="0" smtClean="0"/>
              <a:t>）</a:t>
            </a:r>
            <a:endParaRPr lang="en-US" altLang="ja-JP" dirty="0" smtClean="0"/>
          </a:p>
          <a:p>
            <a:pPr lvl="2"/>
            <a:r>
              <a:rPr lang="ja-JP" altLang="en-US" dirty="0" smtClean="0"/>
              <a:t>工具</a:t>
            </a:r>
            <a:r>
              <a:rPr lang="ja-JP" altLang="en-US" dirty="0"/>
              <a:t>（</a:t>
            </a:r>
            <a:r>
              <a:rPr lang="ja-JP" altLang="en-US" dirty="0" smtClean="0"/>
              <a:t>メガネレンチ</a:t>
            </a:r>
            <a:r>
              <a:rPr lang="ja-JP" altLang="en-US" dirty="0"/>
              <a:t>、トルクレンチ）</a:t>
            </a:r>
            <a:r>
              <a:rPr lang="ja-JP" altLang="en-US" dirty="0" smtClean="0"/>
              <a:t>等</a:t>
            </a:r>
            <a:endParaRPr lang="en-US" altLang="ja-JP" dirty="0"/>
          </a:p>
          <a:p>
            <a:pPr lvl="2"/>
            <a:r>
              <a:rPr lang="ja-JP" altLang="en-US" dirty="0" smtClean="0"/>
              <a:t>クリーンウエア</a:t>
            </a:r>
            <a:r>
              <a:rPr lang="ja-JP" altLang="en-US" dirty="0"/>
              <a:t>に着替える際に必要なハンガー</a:t>
            </a:r>
            <a:r>
              <a:rPr lang="ja-JP" altLang="en-US" dirty="0" smtClean="0"/>
              <a:t>等</a:t>
            </a:r>
            <a:endParaRPr lang="en-US" altLang="ja-JP" dirty="0" smtClean="0"/>
          </a:p>
          <a:p>
            <a:pPr lvl="2"/>
            <a:r>
              <a:rPr lang="ja-JP" altLang="en-US" dirty="0" smtClean="0"/>
              <a:t>バスマット </a:t>
            </a:r>
            <a:endParaRPr lang="en-US" altLang="ja-JP" dirty="0" smtClean="0"/>
          </a:p>
          <a:p>
            <a:r>
              <a:rPr lang="en-US" altLang="ja-JP" dirty="0">
                <a:solidFill>
                  <a:srgbClr val="FF0000"/>
                </a:solidFill>
              </a:rPr>
              <a:t>Preparation of laser hazard area and goggles (Kawamura</a:t>
            </a:r>
            <a:r>
              <a:rPr lang="en-US" altLang="ja-JP" dirty="0" smtClean="0">
                <a:solidFill>
                  <a:srgbClr val="FF0000"/>
                </a:solidFill>
              </a:rPr>
              <a:t>)</a:t>
            </a:r>
          </a:p>
          <a:p>
            <a:pPr lvl="1"/>
            <a:endParaRPr kumimoji="1" lang="en-US" altLang="ja-JP" dirty="0" smtClean="0"/>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9</a:t>
            </a:fld>
            <a:endParaRPr lang="ja-JP" altLang="en-US">
              <a:solidFill>
                <a:prstClr val="black">
                  <a:tint val="75000"/>
                </a:prstClr>
              </a:solidFill>
            </a:endParaRPr>
          </a:p>
        </p:txBody>
      </p:sp>
    </p:spTree>
    <p:extLst>
      <p:ext uri="{BB962C8B-B14F-4D97-AF65-F5344CB8AC3E}">
        <p14:creationId xmlns:p14="http://schemas.microsoft.com/office/powerpoint/2010/main" val="287986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4354</TotalTime>
  <Words>1732</Words>
  <Application>Microsoft Office PowerPoint</Application>
  <PresentationFormat>画面に合わせる (4:3)</PresentationFormat>
  <Paragraphs>267</Paragraphs>
  <Slides>27</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27</vt:i4>
      </vt:variant>
    </vt:vector>
  </HeadingPairs>
  <TitlesOfParts>
    <vt:vector size="32" baseType="lpstr">
      <vt:lpstr>ＭＳ Ｐゴシック</vt:lpstr>
      <vt:lpstr>Arial</vt:lpstr>
      <vt:lpstr>Calibri</vt:lpstr>
      <vt:lpstr>Calibri Light</vt:lpstr>
      <vt:lpstr>Office テーマ</vt:lpstr>
      <vt:lpstr>Commissioning plan for Phase 1 (Preliminary draft)</vt:lpstr>
      <vt:lpstr>Objectives and scope of commissioning</vt:lpstr>
      <vt:lpstr>Goal for phase 1</vt:lpstr>
      <vt:lpstr>Stages in Phase 1</vt:lpstr>
      <vt:lpstr>Stage 1</vt:lpstr>
      <vt:lpstr>Rough Schedule</vt:lpstr>
      <vt:lpstr>Laser hazard area</vt:lpstr>
      <vt:lpstr>Preparation (EXA/EYA)</vt:lpstr>
      <vt:lpstr>Preparation (IXA/IYA)</vt:lpstr>
      <vt:lpstr>Placement of Beam tubes, etc.</vt:lpstr>
      <vt:lpstr>Preparation of input optics </vt:lpstr>
      <vt:lpstr>Alignment</vt:lpstr>
      <vt:lpstr>Position measurement</vt:lpstr>
      <vt:lpstr>Vacuum check</vt:lpstr>
      <vt:lpstr>Stage 2</vt:lpstr>
      <vt:lpstr>Activities</vt:lpstr>
      <vt:lpstr>Stage 3</vt:lpstr>
      <vt:lpstr>Activities</vt:lpstr>
      <vt:lpstr>Stage 4</vt:lpstr>
      <vt:lpstr>Activities</vt:lpstr>
      <vt:lpstr>Expected final status</vt:lpstr>
      <vt:lpstr>Laser hazard area</vt:lpstr>
      <vt:lpstr>Organization of commissioning team</vt:lpstr>
      <vt:lpstr>Role of commissioning team</vt:lpstr>
      <vt:lpstr>Meeting</vt:lpstr>
      <vt:lpstr>Remote operation (under discussion)</vt:lpstr>
      <vt:lpstr>TBD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rules &amp; lecture</dc:title>
  <dc:creator>川村静児</dc:creator>
  <cp:lastModifiedBy>川村静児</cp:lastModifiedBy>
  <cp:revision>439</cp:revision>
  <cp:lastPrinted>2017-09-07T02:45:51Z</cp:lastPrinted>
  <dcterms:created xsi:type="dcterms:W3CDTF">2016-08-23T05:35:51Z</dcterms:created>
  <dcterms:modified xsi:type="dcterms:W3CDTF">2017-09-24T22:23:40Z</dcterms:modified>
</cp:coreProperties>
</file>