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3" r:id="rId6"/>
    <p:sldId id="260" r:id="rId7"/>
    <p:sldId id="261" r:id="rId8"/>
    <p:sldId id="262" r:id="rId9"/>
    <p:sldId id="264" r:id="rId10"/>
    <p:sldId id="265"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18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00D66C9-5D42-456B-B8EE-88648012CE88}" type="datetimeFigureOut">
              <a:rPr kumimoji="1" lang="ja-JP" altLang="en-US" smtClean="0"/>
              <a:t>2019/6/23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65BFAA-8726-4DE2-AE94-6F060BE7A395}" type="slidenum">
              <a:rPr kumimoji="1" lang="ja-JP" altLang="en-US" smtClean="0"/>
              <a:t>‹#›</a:t>
            </a:fld>
            <a:endParaRPr kumimoji="1" lang="ja-JP" altLang="en-US"/>
          </a:p>
        </p:txBody>
      </p:sp>
    </p:spTree>
    <p:extLst>
      <p:ext uri="{BB962C8B-B14F-4D97-AF65-F5344CB8AC3E}">
        <p14:creationId xmlns:p14="http://schemas.microsoft.com/office/powerpoint/2010/main" val="2430748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0D66C9-5D42-456B-B8EE-88648012CE88}" type="datetimeFigureOut">
              <a:rPr kumimoji="1" lang="ja-JP" altLang="en-US" smtClean="0"/>
              <a:t>2019/6/23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65BFAA-8726-4DE2-AE94-6F060BE7A395}" type="slidenum">
              <a:rPr kumimoji="1" lang="ja-JP" altLang="en-US" smtClean="0"/>
              <a:t>‹#›</a:t>
            </a:fld>
            <a:endParaRPr kumimoji="1" lang="ja-JP" altLang="en-US"/>
          </a:p>
        </p:txBody>
      </p:sp>
    </p:spTree>
    <p:extLst>
      <p:ext uri="{BB962C8B-B14F-4D97-AF65-F5344CB8AC3E}">
        <p14:creationId xmlns:p14="http://schemas.microsoft.com/office/powerpoint/2010/main" val="74764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0D66C9-5D42-456B-B8EE-88648012CE88}" type="datetimeFigureOut">
              <a:rPr kumimoji="1" lang="ja-JP" altLang="en-US" smtClean="0"/>
              <a:t>2019/6/23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65BFAA-8726-4DE2-AE94-6F060BE7A395}" type="slidenum">
              <a:rPr kumimoji="1" lang="ja-JP" altLang="en-US" smtClean="0"/>
              <a:t>‹#›</a:t>
            </a:fld>
            <a:endParaRPr kumimoji="1" lang="ja-JP" altLang="en-US"/>
          </a:p>
        </p:txBody>
      </p:sp>
    </p:spTree>
    <p:extLst>
      <p:ext uri="{BB962C8B-B14F-4D97-AF65-F5344CB8AC3E}">
        <p14:creationId xmlns:p14="http://schemas.microsoft.com/office/powerpoint/2010/main" val="515764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0D66C9-5D42-456B-B8EE-88648012CE88}" type="datetimeFigureOut">
              <a:rPr kumimoji="1" lang="ja-JP" altLang="en-US" smtClean="0"/>
              <a:t>2019/6/23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65BFAA-8726-4DE2-AE94-6F060BE7A395}" type="slidenum">
              <a:rPr kumimoji="1" lang="ja-JP" altLang="en-US" smtClean="0"/>
              <a:t>‹#›</a:t>
            </a:fld>
            <a:endParaRPr kumimoji="1" lang="ja-JP" altLang="en-US"/>
          </a:p>
        </p:txBody>
      </p:sp>
    </p:spTree>
    <p:extLst>
      <p:ext uri="{BB962C8B-B14F-4D97-AF65-F5344CB8AC3E}">
        <p14:creationId xmlns:p14="http://schemas.microsoft.com/office/powerpoint/2010/main" val="4018048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00D66C9-5D42-456B-B8EE-88648012CE88}" type="datetimeFigureOut">
              <a:rPr kumimoji="1" lang="ja-JP" altLang="en-US" smtClean="0"/>
              <a:t>2019/6/23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65BFAA-8726-4DE2-AE94-6F060BE7A395}" type="slidenum">
              <a:rPr kumimoji="1" lang="ja-JP" altLang="en-US" smtClean="0"/>
              <a:t>‹#›</a:t>
            </a:fld>
            <a:endParaRPr kumimoji="1" lang="ja-JP" altLang="en-US"/>
          </a:p>
        </p:txBody>
      </p:sp>
    </p:spTree>
    <p:extLst>
      <p:ext uri="{BB962C8B-B14F-4D97-AF65-F5344CB8AC3E}">
        <p14:creationId xmlns:p14="http://schemas.microsoft.com/office/powerpoint/2010/main" val="3389614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00D66C9-5D42-456B-B8EE-88648012CE88}" type="datetimeFigureOut">
              <a:rPr kumimoji="1" lang="ja-JP" altLang="en-US" smtClean="0"/>
              <a:t>2019/6/23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65BFAA-8726-4DE2-AE94-6F060BE7A395}" type="slidenum">
              <a:rPr kumimoji="1" lang="ja-JP" altLang="en-US" smtClean="0"/>
              <a:t>‹#›</a:t>
            </a:fld>
            <a:endParaRPr kumimoji="1" lang="ja-JP" altLang="en-US"/>
          </a:p>
        </p:txBody>
      </p:sp>
    </p:spTree>
    <p:extLst>
      <p:ext uri="{BB962C8B-B14F-4D97-AF65-F5344CB8AC3E}">
        <p14:creationId xmlns:p14="http://schemas.microsoft.com/office/powerpoint/2010/main" val="3653864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00D66C9-5D42-456B-B8EE-88648012CE88}" type="datetimeFigureOut">
              <a:rPr kumimoji="1" lang="ja-JP" altLang="en-US" smtClean="0"/>
              <a:t>2019/6/23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A65BFAA-8726-4DE2-AE94-6F060BE7A395}" type="slidenum">
              <a:rPr kumimoji="1" lang="ja-JP" altLang="en-US" smtClean="0"/>
              <a:t>‹#›</a:t>
            </a:fld>
            <a:endParaRPr kumimoji="1" lang="ja-JP" altLang="en-US"/>
          </a:p>
        </p:txBody>
      </p:sp>
    </p:spTree>
    <p:extLst>
      <p:ext uri="{BB962C8B-B14F-4D97-AF65-F5344CB8AC3E}">
        <p14:creationId xmlns:p14="http://schemas.microsoft.com/office/powerpoint/2010/main" val="2513382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00D66C9-5D42-456B-B8EE-88648012CE88}" type="datetimeFigureOut">
              <a:rPr kumimoji="1" lang="ja-JP" altLang="en-US" smtClean="0"/>
              <a:t>2019/6/23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A65BFAA-8726-4DE2-AE94-6F060BE7A395}" type="slidenum">
              <a:rPr kumimoji="1" lang="ja-JP" altLang="en-US" smtClean="0"/>
              <a:t>‹#›</a:t>
            </a:fld>
            <a:endParaRPr kumimoji="1" lang="ja-JP" altLang="en-US"/>
          </a:p>
        </p:txBody>
      </p:sp>
    </p:spTree>
    <p:extLst>
      <p:ext uri="{BB962C8B-B14F-4D97-AF65-F5344CB8AC3E}">
        <p14:creationId xmlns:p14="http://schemas.microsoft.com/office/powerpoint/2010/main" val="53075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0D66C9-5D42-456B-B8EE-88648012CE88}" type="datetimeFigureOut">
              <a:rPr kumimoji="1" lang="ja-JP" altLang="en-US" smtClean="0"/>
              <a:t>2019/6/23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A65BFAA-8726-4DE2-AE94-6F060BE7A395}" type="slidenum">
              <a:rPr kumimoji="1" lang="ja-JP" altLang="en-US" smtClean="0"/>
              <a:t>‹#›</a:t>
            </a:fld>
            <a:endParaRPr kumimoji="1" lang="ja-JP" altLang="en-US"/>
          </a:p>
        </p:txBody>
      </p:sp>
    </p:spTree>
    <p:extLst>
      <p:ext uri="{BB962C8B-B14F-4D97-AF65-F5344CB8AC3E}">
        <p14:creationId xmlns:p14="http://schemas.microsoft.com/office/powerpoint/2010/main" val="650609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0D66C9-5D42-456B-B8EE-88648012CE88}" type="datetimeFigureOut">
              <a:rPr kumimoji="1" lang="ja-JP" altLang="en-US" smtClean="0"/>
              <a:t>2019/6/23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65BFAA-8726-4DE2-AE94-6F060BE7A395}" type="slidenum">
              <a:rPr kumimoji="1" lang="ja-JP" altLang="en-US" smtClean="0"/>
              <a:t>‹#›</a:t>
            </a:fld>
            <a:endParaRPr kumimoji="1" lang="ja-JP" altLang="en-US"/>
          </a:p>
        </p:txBody>
      </p:sp>
    </p:spTree>
    <p:extLst>
      <p:ext uri="{BB962C8B-B14F-4D97-AF65-F5344CB8AC3E}">
        <p14:creationId xmlns:p14="http://schemas.microsoft.com/office/powerpoint/2010/main" val="1435822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0D66C9-5D42-456B-B8EE-88648012CE88}" type="datetimeFigureOut">
              <a:rPr kumimoji="1" lang="ja-JP" altLang="en-US" smtClean="0"/>
              <a:t>2019/6/23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65BFAA-8726-4DE2-AE94-6F060BE7A395}" type="slidenum">
              <a:rPr kumimoji="1" lang="ja-JP" altLang="en-US" smtClean="0"/>
              <a:t>‹#›</a:t>
            </a:fld>
            <a:endParaRPr kumimoji="1" lang="ja-JP" altLang="en-US"/>
          </a:p>
        </p:txBody>
      </p:sp>
    </p:spTree>
    <p:extLst>
      <p:ext uri="{BB962C8B-B14F-4D97-AF65-F5344CB8AC3E}">
        <p14:creationId xmlns:p14="http://schemas.microsoft.com/office/powerpoint/2010/main" val="2002129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0D66C9-5D42-456B-B8EE-88648012CE88}" type="datetimeFigureOut">
              <a:rPr kumimoji="1" lang="ja-JP" altLang="en-US" smtClean="0"/>
              <a:t>2019/6/23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65BFAA-8726-4DE2-AE94-6F060BE7A395}" type="slidenum">
              <a:rPr kumimoji="1" lang="ja-JP" altLang="en-US" smtClean="0"/>
              <a:t>‹#›</a:t>
            </a:fld>
            <a:endParaRPr kumimoji="1" lang="ja-JP" altLang="en-US"/>
          </a:p>
        </p:txBody>
      </p:sp>
    </p:spTree>
    <p:extLst>
      <p:ext uri="{BB962C8B-B14F-4D97-AF65-F5344CB8AC3E}">
        <p14:creationId xmlns:p14="http://schemas.microsoft.com/office/powerpoint/2010/main" val="23582098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007705"/>
            <a:ext cx="7772400" cy="1849113"/>
          </a:xfrm>
        </p:spPr>
        <p:txBody>
          <a:bodyPr>
            <a:noAutofit/>
          </a:bodyPr>
          <a:lstStyle/>
          <a:p>
            <a:r>
              <a:rPr lang="en-US" altLang="ja-JP" sz="4400" dirty="0"/>
              <a:t>An intermediate-mass black hole of over 500 solar</a:t>
            </a:r>
            <a:br>
              <a:rPr lang="en-US" altLang="ja-JP" sz="4400" dirty="0"/>
            </a:br>
            <a:r>
              <a:rPr lang="en-US" altLang="ja-JP" sz="4400" dirty="0"/>
              <a:t>masses in the galaxy ESO 243-49</a:t>
            </a:r>
            <a:endParaRPr kumimoji="1" lang="ja-JP" altLang="en-US" sz="4400" dirty="0"/>
          </a:p>
        </p:txBody>
      </p:sp>
      <p:sp>
        <p:nvSpPr>
          <p:cNvPr id="3" name="サブタイトル 2"/>
          <p:cNvSpPr>
            <a:spLocks noGrp="1"/>
          </p:cNvSpPr>
          <p:nvPr>
            <p:ph type="subTitle" idx="1"/>
          </p:nvPr>
        </p:nvSpPr>
        <p:spPr>
          <a:xfrm>
            <a:off x="1143000" y="4759034"/>
            <a:ext cx="6858000" cy="904648"/>
          </a:xfrm>
        </p:spPr>
        <p:txBody>
          <a:bodyPr/>
          <a:lstStyle/>
          <a:p>
            <a:r>
              <a:rPr kumimoji="1" lang="en-US" altLang="ja-JP" dirty="0" smtClean="0"/>
              <a:t>ICRR</a:t>
            </a:r>
            <a:r>
              <a:rPr kumimoji="1" lang="ja-JP" altLang="en-US" dirty="0" smtClean="0"/>
              <a:t>輪講 </a:t>
            </a:r>
            <a:r>
              <a:rPr kumimoji="1" lang="en-US" altLang="ja-JP" dirty="0" smtClean="0"/>
              <a:t>2019</a:t>
            </a:r>
            <a:r>
              <a:rPr kumimoji="1" lang="ja-JP" altLang="en-US" dirty="0" smtClean="0"/>
              <a:t>年</a:t>
            </a:r>
            <a:r>
              <a:rPr kumimoji="1" lang="en-US" altLang="ja-JP" dirty="0" smtClean="0"/>
              <a:t>6</a:t>
            </a:r>
            <a:r>
              <a:rPr kumimoji="1" lang="ja-JP" altLang="en-US" dirty="0" smtClean="0"/>
              <a:t>月</a:t>
            </a:r>
            <a:r>
              <a:rPr kumimoji="1" lang="en-US" altLang="ja-JP" dirty="0" smtClean="0"/>
              <a:t>24</a:t>
            </a:r>
            <a:r>
              <a:rPr kumimoji="1" lang="ja-JP" altLang="en-US" dirty="0" smtClean="0"/>
              <a:t>日</a:t>
            </a:r>
            <a:endParaRPr kumimoji="1" lang="en-US" altLang="ja-JP" dirty="0" smtClean="0"/>
          </a:p>
          <a:p>
            <a:r>
              <a:rPr lang="ja-JP" altLang="en-US" dirty="0" smtClean="0"/>
              <a:t>牛場　崇文</a:t>
            </a:r>
            <a:endParaRPr kumimoji="1" lang="ja-JP" altLang="en-US" dirty="0"/>
          </a:p>
        </p:txBody>
      </p:sp>
    </p:spTree>
    <p:extLst>
      <p:ext uri="{BB962C8B-B14F-4D97-AF65-F5344CB8AC3E}">
        <p14:creationId xmlns:p14="http://schemas.microsoft.com/office/powerpoint/2010/main" val="1148779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810531"/>
          </a:xfrm>
        </p:spPr>
        <p:txBody>
          <a:bodyPr/>
          <a:lstStyle/>
          <a:p>
            <a:r>
              <a:rPr lang="ja-JP" altLang="en-US" dirty="0" smtClean="0"/>
              <a:t>まと</a:t>
            </a:r>
            <a:r>
              <a:rPr lang="ja-JP" altLang="en-US" dirty="0"/>
              <a:t>め</a:t>
            </a:r>
            <a:endParaRPr kumimoji="1" lang="ja-JP" altLang="en-US" dirty="0"/>
          </a:p>
        </p:txBody>
      </p:sp>
      <p:sp>
        <p:nvSpPr>
          <p:cNvPr id="3" name="コンテンツ プレースホルダー 2"/>
          <p:cNvSpPr>
            <a:spLocks noGrp="1"/>
          </p:cNvSpPr>
          <p:nvPr>
            <p:ph idx="1"/>
          </p:nvPr>
        </p:nvSpPr>
        <p:spPr>
          <a:xfrm>
            <a:off x="628650" y="1331102"/>
            <a:ext cx="7886700" cy="5218987"/>
          </a:xfrm>
        </p:spPr>
        <p:txBody>
          <a:bodyPr>
            <a:normAutofit/>
          </a:bodyPr>
          <a:lstStyle/>
          <a:p>
            <a:r>
              <a:rPr lang="en-US" altLang="ja-JP" sz="2000" dirty="0" smtClean="0"/>
              <a:t>HLX-1</a:t>
            </a:r>
            <a:r>
              <a:rPr lang="ja-JP" altLang="en-US" sz="2000" dirty="0" smtClean="0"/>
              <a:t>は非常に明るい超大</a:t>
            </a:r>
            <a:r>
              <a:rPr lang="ja-JP" altLang="en-US" sz="2000" dirty="0" smtClean="0"/>
              <a:t>光度</a:t>
            </a:r>
            <a:r>
              <a:rPr lang="en-US" altLang="ja-JP" sz="2000" dirty="0" smtClean="0"/>
              <a:t>X</a:t>
            </a:r>
            <a:r>
              <a:rPr lang="ja-JP" altLang="en-US" sz="2000" dirty="0" smtClean="0"/>
              <a:t>線源である。</a:t>
            </a:r>
            <a:endParaRPr lang="en-US" altLang="ja-JP" sz="2000" dirty="0" smtClean="0"/>
          </a:p>
          <a:p>
            <a:endParaRPr kumimoji="1" lang="en-US" altLang="ja-JP" sz="2000" dirty="0"/>
          </a:p>
          <a:p>
            <a:r>
              <a:rPr lang="ja-JP" altLang="en-US" sz="2000" dirty="0" smtClean="0"/>
              <a:t>得られた</a:t>
            </a:r>
            <a:r>
              <a:rPr lang="en-US" altLang="ja-JP" sz="2000" dirty="0" smtClean="0"/>
              <a:t>X</a:t>
            </a:r>
            <a:r>
              <a:rPr lang="ja-JP" altLang="en-US" sz="2000" dirty="0" smtClean="0"/>
              <a:t>線スペクトルは</a:t>
            </a:r>
            <a:r>
              <a:rPr lang="en-US" altLang="ja-JP" sz="2000" dirty="0" smtClean="0"/>
              <a:t>power-law</a:t>
            </a:r>
            <a:r>
              <a:rPr lang="ja-JP" altLang="en-US" sz="2000" dirty="0" smtClean="0"/>
              <a:t>モデルと</a:t>
            </a:r>
            <a:r>
              <a:rPr lang="en-US" altLang="ja-JP" sz="2000" dirty="0" smtClean="0"/>
              <a:t>disk black-body</a:t>
            </a:r>
            <a:r>
              <a:rPr lang="ja-JP" altLang="en-US" sz="2000" dirty="0" smtClean="0"/>
              <a:t>モデルの足し合わせで良くフィットでき、</a:t>
            </a:r>
            <a:r>
              <a:rPr lang="en-US" altLang="ja-JP" sz="2000" dirty="0" smtClean="0"/>
              <a:t>black-hole-like</a:t>
            </a:r>
            <a:r>
              <a:rPr lang="ja-JP" altLang="en-US" sz="2000" dirty="0" smtClean="0"/>
              <a:t>である</a:t>
            </a:r>
            <a:endParaRPr lang="en-US" altLang="ja-JP" sz="2000" dirty="0" smtClean="0"/>
          </a:p>
          <a:p>
            <a:endParaRPr kumimoji="1" lang="en-US" altLang="ja-JP" sz="2000" dirty="0"/>
          </a:p>
          <a:p>
            <a:r>
              <a:rPr kumimoji="1" lang="ja-JP" altLang="en-US" sz="2000" dirty="0" smtClean="0"/>
              <a:t>ブラックホール以外で得られたスペクトルを説明できるような色々な可能性を考えたが、</a:t>
            </a:r>
            <a:r>
              <a:rPr lang="ja-JP" altLang="en-US" sz="2000" dirty="0" smtClean="0"/>
              <a:t>観測</a:t>
            </a:r>
            <a:r>
              <a:rPr lang="ja-JP" altLang="en-US" sz="2000" dirty="0"/>
              <a:t>結果</a:t>
            </a:r>
            <a:r>
              <a:rPr lang="ja-JP" altLang="en-US" sz="2000" dirty="0" smtClean="0"/>
              <a:t>を説明できるようなものは見つからなかった。</a:t>
            </a:r>
            <a:endParaRPr kumimoji="1" lang="en-US" altLang="ja-JP" sz="2000" dirty="0" smtClean="0"/>
          </a:p>
          <a:p>
            <a:endParaRPr kumimoji="1" lang="en-US" altLang="ja-JP" sz="2000" dirty="0" smtClean="0"/>
          </a:p>
          <a:p>
            <a:r>
              <a:rPr lang="en-US" altLang="ja-JP" sz="2000" dirty="0" smtClean="0"/>
              <a:t>HLX-1</a:t>
            </a:r>
            <a:r>
              <a:rPr lang="ja-JP" altLang="en-US" sz="2000" dirty="0" smtClean="0"/>
              <a:t>がブラックホールであるとすれば、エディントン光度から質量の下限が求まり</a:t>
            </a:r>
            <a:r>
              <a:rPr lang="en-US" altLang="ja-JP" sz="2000" dirty="0" smtClean="0"/>
              <a:t>500</a:t>
            </a:r>
            <a:r>
              <a:rPr lang="ja-JP" altLang="en-US" sz="2000" dirty="0" smtClean="0"/>
              <a:t>以上となる。</a:t>
            </a:r>
            <a:endParaRPr lang="en-US" altLang="ja-JP" sz="2000" dirty="0" smtClean="0"/>
          </a:p>
          <a:p>
            <a:endParaRPr kumimoji="1" lang="en-US" altLang="ja-JP" sz="2000" dirty="0"/>
          </a:p>
          <a:p>
            <a:r>
              <a:rPr lang="ja-JP" altLang="en-US" sz="2000" dirty="0" smtClean="0"/>
              <a:t>この値は</a:t>
            </a:r>
            <a:r>
              <a:rPr lang="en-US" altLang="ja-JP" sz="2000" dirty="0" smtClean="0"/>
              <a:t>0.2 </a:t>
            </a:r>
            <a:r>
              <a:rPr lang="en-US" altLang="ja-JP" sz="2000" dirty="0" err="1" smtClean="0"/>
              <a:t>keV</a:t>
            </a:r>
            <a:r>
              <a:rPr lang="ja-JP" altLang="en-US" sz="2000" dirty="0" smtClean="0"/>
              <a:t>から</a:t>
            </a:r>
            <a:r>
              <a:rPr lang="en-US" altLang="ja-JP" sz="2000" dirty="0" smtClean="0"/>
              <a:t>10keV</a:t>
            </a:r>
            <a:r>
              <a:rPr lang="ja-JP" altLang="en-US" sz="2000" dirty="0" smtClean="0"/>
              <a:t>の範囲の光を全放射光度として計算しているため、非常に保守的な値である。</a:t>
            </a:r>
            <a:endParaRPr kumimoji="1" lang="en-US" altLang="ja-JP" sz="2000" dirty="0"/>
          </a:p>
        </p:txBody>
      </p:sp>
    </p:spTree>
    <p:extLst>
      <p:ext uri="{BB962C8B-B14F-4D97-AF65-F5344CB8AC3E}">
        <p14:creationId xmlns:p14="http://schemas.microsoft.com/office/powerpoint/2010/main" val="3727838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19862"/>
          </a:xfrm>
        </p:spPr>
        <p:txBody>
          <a:bodyPr>
            <a:normAutofit/>
          </a:bodyPr>
          <a:lstStyle/>
          <a:p>
            <a:r>
              <a:rPr kumimoji="1" lang="ja-JP" altLang="en-US" dirty="0" smtClean="0"/>
              <a:t>ブラックホールの分類</a:t>
            </a:r>
            <a:r>
              <a:rPr kumimoji="1" lang="en-US" altLang="ja-JP" dirty="0" smtClean="0"/>
              <a:t>(</a:t>
            </a:r>
            <a:r>
              <a:rPr kumimoji="1" lang="ja-JP" altLang="en-US" dirty="0" smtClean="0"/>
              <a:t>質量</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628650" y="1184988"/>
            <a:ext cx="7886700" cy="5393093"/>
          </a:xfrm>
        </p:spPr>
        <p:txBody>
          <a:bodyPr>
            <a:normAutofit/>
          </a:bodyPr>
          <a:lstStyle/>
          <a:p>
            <a:r>
              <a:rPr kumimoji="1" lang="ja-JP" altLang="en-US" sz="2000" dirty="0" smtClean="0"/>
              <a:t>恒星質量ブラックホール</a:t>
            </a:r>
            <a:r>
              <a:rPr kumimoji="1" lang="en-US" altLang="ja-JP" sz="2000" dirty="0" smtClean="0"/>
              <a:t>(1</a:t>
            </a:r>
            <a:r>
              <a:rPr lang="en-US" altLang="ja-JP" sz="2000" dirty="0"/>
              <a:t>M</a:t>
            </a:r>
            <a:r>
              <a:rPr lang="ja-JP" altLang="en-US" sz="2000" baseline="-25000" dirty="0"/>
              <a:t>☉</a:t>
            </a:r>
            <a:r>
              <a:rPr kumimoji="1" lang="en-US" altLang="ja-JP" sz="2000" dirty="0" smtClean="0"/>
              <a:t> – 10</a:t>
            </a:r>
            <a:r>
              <a:rPr kumimoji="1" lang="en-US" altLang="ja-JP" sz="2000" baseline="30000" dirty="0" smtClean="0"/>
              <a:t>2</a:t>
            </a:r>
            <a:r>
              <a:rPr kumimoji="1" lang="en-US" altLang="ja-JP" sz="2000" dirty="0" smtClean="0"/>
              <a:t>M</a:t>
            </a:r>
            <a:r>
              <a:rPr kumimoji="1" lang="ja-JP" altLang="en-US" sz="2000" baseline="-25000" dirty="0" smtClean="0"/>
              <a:t>☉</a:t>
            </a:r>
            <a:r>
              <a:rPr kumimoji="1" lang="en-US" altLang="ja-JP" sz="2000" dirty="0" smtClean="0"/>
              <a:t>):</a:t>
            </a:r>
          </a:p>
          <a:p>
            <a:pPr marL="0" indent="0">
              <a:buNone/>
            </a:pPr>
            <a:r>
              <a:rPr lang="en-US" altLang="ja-JP" sz="2000" dirty="0" smtClean="0"/>
              <a:t>X</a:t>
            </a:r>
            <a:r>
              <a:rPr lang="ja-JP" altLang="en-US" sz="2000" dirty="0" smtClean="0"/>
              <a:t>線観測や重力波観測によって多数観測されているブラックホール。</a:t>
            </a:r>
            <a:endParaRPr lang="en-US" altLang="ja-JP" sz="2000" dirty="0" smtClean="0"/>
          </a:p>
          <a:p>
            <a:pPr marL="0" indent="0">
              <a:buNone/>
            </a:pPr>
            <a:r>
              <a:rPr lang="en-US" altLang="ja-JP" sz="2000" dirty="0" smtClean="0"/>
              <a:t>30</a:t>
            </a:r>
            <a:r>
              <a:rPr lang="ja-JP" altLang="en-US" sz="2000" dirty="0" smtClean="0"/>
              <a:t>以上の恒星が超新星爆発を起こしたときに誕生する。</a:t>
            </a:r>
            <a:endParaRPr lang="en-US" altLang="ja-JP" sz="2000" dirty="0" smtClean="0"/>
          </a:p>
          <a:p>
            <a:pPr marL="0" indent="0">
              <a:buNone/>
            </a:pPr>
            <a:endParaRPr lang="en-US" altLang="ja-JP" sz="2000" dirty="0"/>
          </a:p>
          <a:p>
            <a:r>
              <a:rPr kumimoji="1" lang="ja-JP" altLang="en-US" sz="2000" dirty="0" smtClean="0"/>
              <a:t>中間質量ブラックホール</a:t>
            </a:r>
            <a:r>
              <a:rPr kumimoji="1" lang="en-US" altLang="ja-JP" sz="2000" dirty="0" smtClean="0"/>
              <a:t>(10</a:t>
            </a:r>
            <a:r>
              <a:rPr kumimoji="1" lang="en-US" altLang="ja-JP" sz="2000" baseline="30000" dirty="0" smtClean="0"/>
              <a:t>2</a:t>
            </a:r>
            <a:r>
              <a:rPr lang="en-US" altLang="ja-JP" sz="2000" dirty="0"/>
              <a:t>M</a:t>
            </a:r>
            <a:r>
              <a:rPr lang="ja-JP" altLang="en-US" sz="2000" baseline="-25000" dirty="0"/>
              <a:t>☉</a:t>
            </a:r>
            <a:r>
              <a:rPr kumimoji="1" lang="en-US" altLang="ja-JP" sz="2000" dirty="0" smtClean="0"/>
              <a:t> - 10</a:t>
            </a:r>
            <a:r>
              <a:rPr kumimoji="1" lang="en-US" altLang="ja-JP" sz="2000" baseline="30000" dirty="0" smtClean="0"/>
              <a:t>5</a:t>
            </a:r>
            <a:r>
              <a:rPr lang="en-US" altLang="ja-JP" sz="2000" dirty="0"/>
              <a:t>M</a:t>
            </a:r>
            <a:r>
              <a:rPr lang="ja-JP" altLang="en-US" sz="2000" baseline="-25000" dirty="0"/>
              <a:t>☉</a:t>
            </a:r>
            <a:r>
              <a:rPr kumimoji="1" lang="en-US" altLang="ja-JP" sz="2000" dirty="0" smtClean="0"/>
              <a:t>):</a:t>
            </a:r>
          </a:p>
          <a:p>
            <a:pPr marL="0" indent="0">
              <a:buNone/>
            </a:pPr>
            <a:r>
              <a:rPr lang="ja-JP" altLang="en-US" sz="2000" dirty="0" smtClean="0"/>
              <a:t>超新星爆発によってできるには質量が大きいブラックホール。</a:t>
            </a:r>
            <a:endParaRPr lang="en-US" altLang="ja-JP" sz="2000" dirty="0" smtClean="0"/>
          </a:p>
          <a:p>
            <a:pPr marL="0" indent="0">
              <a:buNone/>
            </a:pPr>
            <a:r>
              <a:rPr lang="ja-JP" altLang="en-US" sz="2000" dirty="0" smtClean="0"/>
              <a:t>恒星質量ブラックホールの合体により誕生するのか？</a:t>
            </a:r>
            <a:endParaRPr lang="en-US" altLang="ja-JP" sz="2000" dirty="0" smtClean="0"/>
          </a:p>
          <a:p>
            <a:pPr marL="0" indent="0">
              <a:buNone/>
            </a:pPr>
            <a:endParaRPr lang="en-US" altLang="ja-JP" sz="2000" dirty="0"/>
          </a:p>
          <a:p>
            <a:r>
              <a:rPr kumimoji="1" lang="ja-JP" altLang="en-US" sz="2000" dirty="0" smtClean="0"/>
              <a:t>超大質量ブラックホール</a:t>
            </a:r>
            <a:r>
              <a:rPr kumimoji="1" lang="en-US" altLang="ja-JP" sz="2000" dirty="0" smtClean="0"/>
              <a:t>(10</a:t>
            </a:r>
            <a:r>
              <a:rPr kumimoji="1" lang="en-US" altLang="ja-JP" sz="2000" baseline="30000" dirty="0" smtClean="0"/>
              <a:t>5</a:t>
            </a:r>
            <a:r>
              <a:rPr lang="en-US" altLang="ja-JP" sz="2000" dirty="0"/>
              <a:t>M</a:t>
            </a:r>
            <a:r>
              <a:rPr lang="ja-JP" altLang="en-US" sz="2000" baseline="-25000" dirty="0"/>
              <a:t>☉</a:t>
            </a:r>
            <a:r>
              <a:rPr kumimoji="1" lang="ja-JP" altLang="en-US" sz="2000" dirty="0" smtClean="0"/>
              <a:t>以上</a:t>
            </a:r>
            <a:r>
              <a:rPr kumimoji="1" lang="en-US" altLang="ja-JP" sz="2000" dirty="0" smtClean="0"/>
              <a:t>):</a:t>
            </a:r>
          </a:p>
          <a:p>
            <a:pPr marL="0" indent="0">
              <a:buNone/>
            </a:pPr>
            <a:r>
              <a:rPr lang="ja-JP" altLang="en-US" sz="2000" dirty="0" smtClean="0"/>
              <a:t>様々な銀河の中心に観測されている超巨大なブラックホール。</a:t>
            </a:r>
            <a:endParaRPr lang="en-US" altLang="ja-JP" sz="2000" dirty="0" smtClean="0"/>
          </a:p>
          <a:p>
            <a:pPr marL="0" indent="0">
              <a:buNone/>
            </a:pPr>
            <a:r>
              <a:rPr lang="ja-JP" altLang="en-US" sz="2000" dirty="0" smtClean="0"/>
              <a:t>どのように誕生したのかは諸説。</a:t>
            </a:r>
            <a:endParaRPr lang="en-US" altLang="ja-JP" sz="2000" dirty="0" smtClean="0"/>
          </a:p>
          <a:p>
            <a:pPr marL="0" indent="0">
              <a:buNone/>
            </a:pPr>
            <a:endParaRPr lang="en-US" altLang="ja-JP" sz="2000" dirty="0"/>
          </a:p>
          <a:p>
            <a:r>
              <a:rPr lang="ja-JP" altLang="en-US" sz="2000" dirty="0" smtClean="0"/>
              <a:t>その他：マイクロブラックホールなど</a:t>
            </a:r>
            <a:endParaRPr kumimoji="1" lang="en-US" altLang="ja-JP" sz="2000" dirty="0" smtClean="0"/>
          </a:p>
        </p:txBody>
      </p:sp>
    </p:spTree>
    <p:extLst>
      <p:ext uri="{BB962C8B-B14F-4D97-AF65-F5344CB8AC3E}">
        <p14:creationId xmlns:p14="http://schemas.microsoft.com/office/powerpoint/2010/main" val="1048978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19862"/>
          </a:xfrm>
        </p:spPr>
        <p:txBody>
          <a:bodyPr>
            <a:normAutofit/>
          </a:bodyPr>
          <a:lstStyle/>
          <a:p>
            <a:r>
              <a:rPr kumimoji="1" lang="ja-JP" altLang="en-US" dirty="0" smtClean="0"/>
              <a:t>超大質量ブラックホール</a:t>
            </a:r>
            <a:endParaRPr kumimoji="1" lang="ja-JP" altLang="en-US" dirty="0"/>
          </a:p>
        </p:txBody>
      </p:sp>
      <p:sp>
        <p:nvSpPr>
          <p:cNvPr id="3" name="コンテンツ プレースホルダー 2"/>
          <p:cNvSpPr>
            <a:spLocks noGrp="1"/>
          </p:cNvSpPr>
          <p:nvPr>
            <p:ph idx="1"/>
          </p:nvPr>
        </p:nvSpPr>
        <p:spPr>
          <a:xfrm>
            <a:off x="628650" y="1184988"/>
            <a:ext cx="7886700" cy="5393093"/>
          </a:xfrm>
        </p:spPr>
        <p:txBody>
          <a:bodyPr>
            <a:normAutofit/>
          </a:bodyPr>
          <a:lstStyle/>
          <a:p>
            <a:r>
              <a:rPr kumimoji="1" lang="ja-JP" altLang="en-US" sz="2000" dirty="0" smtClean="0"/>
              <a:t>たくさん見つかってるけど、誕生のメカニズムは良くわからない。</a:t>
            </a:r>
            <a:endParaRPr kumimoji="1" lang="en-US" altLang="ja-JP" sz="2000" dirty="0" smtClean="0"/>
          </a:p>
          <a:p>
            <a:endParaRPr lang="en-US" altLang="ja-JP" sz="2000" dirty="0" smtClean="0"/>
          </a:p>
          <a:p>
            <a:r>
              <a:rPr lang="ja-JP" altLang="en-US" sz="2000" dirty="0" smtClean="0"/>
              <a:t>生成</a:t>
            </a:r>
            <a:r>
              <a:rPr lang="ja-JP" altLang="en-US" sz="2000" dirty="0"/>
              <a:t>メカニズム</a:t>
            </a:r>
            <a:r>
              <a:rPr lang="ja-JP" altLang="en-US" sz="2000" dirty="0" smtClean="0"/>
              <a:t>のモデル</a:t>
            </a:r>
            <a:endParaRPr lang="en-US" altLang="ja-JP" sz="2000" dirty="0" smtClean="0"/>
          </a:p>
          <a:p>
            <a:pPr marL="0" indent="0">
              <a:buNone/>
            </a:pPr>
            <a:r>
              <a:rPr lang="ja-JP" altLang="en-US" sz="2000" dirty="0" smtClean="0"/>
              <a:t>－巨大分子雲の崩壊：</a:t>
            </a:r>
            <a:endParaRPr lang="en-US" altLang="ja-JP" sz="2000" dirty="0"/>
          </a:p>
          <a:p>
            <a:pPr marL="0" indent="0">
              <a:buNone/>
            </a:pPr>
            <a:r>
              <a:rPr lang="en-US" altLang="ja-JP" sz="2000" dirty="0" smtClean="0"/>
              <a:t>10</a:t>
            </a:r>
            <a:r>
              <a:rPr lang="en-US" altLang="ja-JP" sz="2000" baseline="30000" dirty="0" smtClean="0"/>
              <a:t>5</a:t>
            </a:r>
            <a:r>
              <a:rPr lang="en-US" altLang="ja-JP" sz="2000" dirty="0"/>
              <a:t>M</a:t>
            </a:r>
            <a:r>
              <a:rPr lang="ja-JP" altLang="en-US" sz="2000" baseline="-25000" dirty="0"/>
              <a:t>☉</a:t>
            </a:r>
            <a:r>
              <a:rPr lang="ja-JP" altLang="en-US" sz="2000" dirty="0" smtClean="0"/>
              <a:t>を超えるような巨大分子雲が重力崩壊して超巨大ブラックホールになる。</a:t>
            </a:r>
            <a:endParaRPr lang="en-US" altLang="ja-JP" sz="2000" dirty="0"/>
          </a:p>
          <a:p>
            <a:pPr marL="0" indent="0">
              <a:buNone/>
            </a:pPr>
            <a:r>
              <a:rPr kumimoji="1" lang="ja-JP" altLang="en-US" sz="2000" dirty="0" smtClean="0"/>
              <a:t>－恒星質量ブラックホールからの成長：</a:t>
            </a:r>
            <a:endParaRPr kumimoji="1" lang="en-US" altLang="ja-JP" sz="2000" dirty="0" smtClean="0"/>
          </a:p>
          <a:p>
            <a:pPr marL="0" indent="0">
              <a:buNone/>
            </a:pPr>
            <a:r>
              <a:rPr kumimoji="1" lang="ja-JP" altLang="en-US" sz="2000" dirty="0" smtClean="0"/>
              <a:t>恒星質量ブラックホールにガスが膠着して質量を次第に大きくしていくことによって超大質量ブラックホールになる。</a:t>
            </a:r>
            <a:endParaRPr lang="en-US" altLang="ja-JP" sz="2000" dirty="0"/>
          </a:p>
          <a:p>
            <a:pPr marL="0" indent="0">
              <a:buNone/>
            </a:pPr>
            <a:r>
              <a:rPr lang="ja-JP" altLang="en-US" sz="2000" dirty="0" smtClean="0"/>
              <a:t>－段階的</a:t>
            </a:r>
            <a:r>
              <a:rPr kumimoji="1" lang="ja-JP" altLang="en-US" sz="2000" dirty="0" smtClean="0"/>
              <a:t>なブラックホールの合体：</a:t>
            </a:r>
            <a:endParaRPr kumimoji="1" lang="en-US" altLang="ja-JP" sz="2000" dirty="0" smtClean="0"/>
          </a:p>
          <a:p>
            <a:pPr marL="0" indent="0">
              <a:buNone/>
            </a:pPr>
            <a:r>
              <a:rPr lang="ja-JP" altLang="en-US" sz="2000" dirty="0" smtClean="0"/>
              <a:t>恒星ブラック</a:t>
            </a:r>
            <a:r>
              <a:rPr lang="ja-JP" altLang="en-US" sz="2000" dirty="0"/>
              <a:t>ホール</a:t>
            </a:r>
            <a:r>
              <a:rPr lang="ja-JP" altLang="en-US" sz="2000" dirty="0" smtClean="0"/>
              <a:t>の合体によって中間質量ブラックホール、超大質量ブラックホールと成長していく。</a:t>
            </a:r>
            <a:endParaRPr lang="en-US" altLang="ja-JP" sz="2000" dirty="0" smtClean="0"/>
          </a:p>
          <a:p>
            <a:pPr marL="0" indent="0">
              <a:buNone/>
            </a:pPr>
            <a:endParaRPr kumimoji="1" lang="en-US" altLang="ja-JP" sz="2000" dirty="0"/>
          </a:p>
          <a:p>
            <a:r>
              <a:rPr kumimoji="1" lang="ja-JP" altLang="en-US" sz="2000" dirty="0" smtClean="0"/>
              <a:t>中間質量ブラックホールの存在はモデルに大きく影響する。</a:t>
            </a:r>
            <a:endParaRPr kumimoji="1" lang="en-US" altLang="ja-JP" sz="2000" dirty="0" smtClean="0"/>
          </a:p>
        </p:txBody>
      </p:sp>
    </p:spTree>
    <p:extLst>
      <p:ext uri="{BB962C8B-B14F-4D97-AF65-F5344CB8AC3E}">
        <p14:creationId xmlns:p14="http://schemas.microsoft.com/office/powerpoint/2010/main" val="3102434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810531"/>
          </a:xfrm>
        </p:spPr>
        <p:txBody>
          <a:bodyPr/>
          <a:lstStyle/>
          <a:p>
            <a:r>
              <a:rPr lang="ja-JP" altLang="en-US" dirty="0"/>
              <a:t>論文</a:t>
            </a:r>
            <a:r>
              <a:rPr lang="ja-JP" altLang="en-US" dirty="0" smtClean="0"/>
              <a:t>の概要</a:t>
            </a:r>
            <a:endParaRPr kumimoji="1" lang="ja-JP" altLang="en-US" dirty="0"/>
          </a:p>
        </p:txBody>
      </p:sp>
      <p:sp>
        <p:nvSpPr>
          <p:cNvPr id="3" name="コンテンツ プレースホルダー 2"/>
          <p:cNvSpPr>
            <a:spLocks noGrp="1"/>
          </p:cNvSpPr>
          <p:nvPr>
            <p:ph idx="1"/>
          </p:nvPr>
        </p:nvSpPr>
        <p:spPr>
          <a:xfrm>
            <a:off x="628650" y="1331102"/>
            <a:ext cx="7886700" cy="5218987"/>
          </a:xfrm>
        </p:spPr>
        <p:txBody>
          <a:bodyPr>
            <a:normAutofit/>
          </a:bodyPr>
          <a:lstStyle/>
          <a:p>
            <a:r>
              <a:rPr lang="ja-JP" altLang="en-US" sz="2000" dirty="0" smtClean="0"/>
              <a:t>超大光度</a:t>
            </a:r>
            <a:r>
              <a:rPr lang="en-US" altLang="ja-JP" sz="2000" dirty="0" smtClean="0"/>
              <a:t>X</a:t>
            </a:r>
            <a:r>
              <a:rPr lang="ja-JP" altLang="en-US" sz="2000" dirty="0" smtClean="0"/>
              <a:t>線源は銀河中心から外れた位置にある</a:t>
            </a:r>
            <a:r>
              <a:rPr lang="en-US" altLang="ja-JP" sz="2000" dirty="0" smtClean="0"/>
              <a:t>10</a:t>
            </a:r>
            <a:r>
              <a:rPr lang="en-US" altLang="ja-JP" sz="2000" baseline="30000" dirty="0" smtClean="0"/>
              <a:t>39</a:t>
            </a:r>
            <a:r>
              <a:rPr lang="en-US" altLang="ja-JP" sz="2000" dirty="0" smtClean="0"/>
              <a:t> erg/s </a:t>
            </a:r>
            <a:r>
              <a:rPr lang="ja-JP" altLang="en-US" sz="2000" dirty="0"/>
              <a:t>以上</a:t>
            </a:r>
            <a:r>
              <a:rPr lang="ja-JP" altLang="en-US" sz="2000" dirty="0" smtClean="0"/>
              <a:t>の放射光強度を持つもので、中間質量ブラックホール</a:t>
            </a:r>
            <a:r>
              <a:rPr lang="en-US" altLang="ja-JP" sz="2000" dirty="0" smtClean="0"/>
              <a:t>(10</a:t>
            </a:r>
            <a:r>
              <a:rPr lang="en-US" altLang="ja-JP" sz="2000" baseline="30000" dirty="0" smtClean="0"/>
              <a:t>2</a:t>
            </a:r>
            <a:r>
              <a:rPr lang="en-US" altLang="ja-JP" sz="2000" dirty="0" smtClean="0"/>
              <a:t> – 10</a:t>
            </a:r>
            <a:r>
              <a:rPr lang="en-US" altLang="ja-JP" sz="2000" baseline="30000" dirty="0" smtClean="0"/>
              <a:t>5</a:t>
            </a:r>
            <a:r>
              <a:rPr lang="en-US" altLang="ja-JP" sz="2000" dirty="0" smtClean="0"/>
              <a:t>M</a:t>
            </a:r>
            <a:r>
              <a:rPr lang="ja-JP" altLang="en-US" sz="2000" baseline="-25000" dirty="0" smtClean="0"/>
              <a:t>☉</a:t>
            </a:r>
            <a:r>
              <a:rPr lang="en-US" altLang="ja-JP" sz="2000" dirty="0" smtClean="0"/>
              <a:t>)</a:t>
            </a:r>
            <a:r>
              <a:rPr lang="ja-JP" altLang="en-US" sz="2000" dirty="0" smtClean="0"/>
              <a:t>の存在を示唆するものである。</a:t>
            </a:r>
            <a:endParaRPr lang="en-US" altLang="ja-JP" sz="2000" dirty="0" smtClean="0"/>
          </a:p>
          <a:p>
            <a:endParaRPr kumimoji="1" lang="en-US" altLang="ja-JP" sz="2000" dirty="0"/>
          </a:p>
          <a:p>
            <a:r>
              <a:rPr lang="ja-JP" altLang="en-US" sz="2000" dirty="0" smtClean="0"/>
              <a:t>中間質量ブラックホールは</a:t>
            </a:r>
            <a:r>
              <a:rPr lang="ja-JP" altLang="en-US" sz="2000" dirty="0"/>
              <a:t>存在</a:t>
            </a:r>
            <a:r>
              <a:rPr lang="ja-JP" altLang="en-US" sz="2000" dirty="0" smtClean="0"/>
              <a:t>そのものが議論の的となっており、いくつもの候補天体が挙げられているが、広く認められた天体は存在しない。</a:t>
            </a:r>
            <a:endParaRPr lang="en-US" altLang="ja-JP" sz="2000" dirty="0" smtClean="0"/>
          </a:p>
          <a:p>
            <a:endParaRPr kumimoji="1" lang="en-US" altLang="ja-JP" sz="2000" dirty="0"/>
          </a:p>
          <a:p>
            <a:r>
              <a:rPr lang="ja-JP" altLang="en-US" sz="2000" dirty="0" smtClean="0"/>
              <a:t>この論文では</a:t>
            </a:r>
            <a:r>
              <a:rPr lang="en-US" altLang="ja-JP" sz="2000" dirty="0" smtClean="0"/>
              <a:t>ESO 243-49</a:t>
            </a:r>
            <a:r>
              <a:rPr lang="ja-JP" altLang="en-US" sz="2000" dirty="0" smtClean="0"/>
              <a:t>銀河の外れにある</a:t>
            </a:r>
            <a:r>
              <a:rPr lang="en-US" altLang="ja-JP" sz="2000" dirty="0" smtClean="0"/>
              <a:t>1.1×10</a:t>
            </a:r>
            <a:r>
              <a:rPr lang="en-US" altLang="ja-JP" sz="2000" baseline="30000" dirty="0" smtClean="0"/>
              <a:t>42</a:t>
            </a:r>
            <a:r>
              <a:rPr lang="en-US" altLang="ja-JP" sz="2000" dirty="0" smtClean="0"/>
              <a:t> erg/s</a:t>
            </a:r>
            <a:r>
              <a:rPr lang="ja-JP" altLang="en-US" sz="2000" dirty="0" smtClean="0"/>
              <a:t>の放射光強度までの</a:t>
            </a:r>
            <a:r>
              <a:rPr lang="en-US" altLang="ja-JP" sz="2000" dirty="0" smtClean="0"/>
              <a:t>0.2 </a:t>
            </a:r>
            <a:r>
              <a:rPr lang="en-US" altLang="ja-JP" sz="2000" dirty="0" err="1" smtClean="0"/>
              <a:t>keV</a:t>
            </a:r>
            <a:r>
              <a:rPr lang="ja-JP" altLang="en-US" sz="2000" dirty="0"/>
              <a:t> </a:t>
            </a:r>
            <a:r>
              <a:rPr lang="en-US" altLang="ja-JP" sz="2000" dirty="0" smtClean="0"/>
              <a:t>– 10 </a:t>
            </a:r>
            <a:r>
              <a:rPr lang="en-US" altLang="ja-JP" sz="2000" dirty="0" err="1" smtClean="0"/>
              <a:t>keV</a:t>
            </a:r>
            <a:r>
              <a:rPr lang="ja-JP" altLang="en-US" sz="2000" dirty="0" smtClean="0"/>
              <a:t>の</a:t>
            </a:r>
            <a:r>
              <a:rPr lang="en-US" altLang="ja-JP" sz="2000" dirty="0" smtClean="0"/>
              <a:t>X</a:t>
            </a:r>
            <a:r>
              <a:rPr lang="ja-JP" altLang="en-US" sz="2000" dirty="0" smtClean="0"/>
              <a:t>線源の検出について報告したものである。</a:t>
            </a:r>
            <a:endParaRPr lang="en-US" altLang="ja-JP" sz="2000" dirty="0" smtClean="0"/>
          </a:p>
          <a:p>
            <a:endParaRPr kumimoji="1" lang="en-US" altLang="ja-JP" sz="2000" dirty="0"/>
          </a:p>
          <a:p>
            <a:r>
              <a:rPr kumimoji="1" lang="ja-JP" altLang="en-US" sz="2000" dirty="0" smtClean="0"/>
              <a:t>ここで検出された</a:t>
            </a:r>
            <a:r>
              <a:rPr kumimoji="1" lang="en-US" altLang="ja-JP" sz="2000" dirty="0" smtClean="0"/>
              <a:t>X</a:t>
            </a:r>
            <a:r>
              <a:rPr lang="ja-JP" altLang="en-US" sz="2000" dirty="0" smtClean="0"/>
              <a:t>線源は保守的に見積もった質量下限であっても</a:t>
            </a:r>
            <a:r>
              <a:rPr lang="en-US" altLang="ja-JP" sz="2000" dirty="0" smtClean="0"/>
              <a:t>500</a:t>
            </a:r>
            <a:r>
              <a:rPr lang="en-US" altLang="ja-JP" sz="2000" dirty="0"/>
              <a:t>M</a:t>
            </a:r>
            <a:r>
              <a:rPr lang="ja-JP" altLang="en-US" sz="2000" baseline="-25000" dirty="0"/>
              <a:t>☉</a:t>
            </a:r>
            <a:r>
              <a:rPr lang="ja-JP" altLang="en-US" sz="2000" dirty="0" smtClean="0"/>
              <a:t>程度となる中間質量ブラックホール候補である。</a:t>
            </a:r>
            <a:endParaRPr kumimoji="1" lang="ja-JP" altLang="en-US" sz="2000" dirty="0"/>
          </a:p>
        </p:txBody>
      </p:sp>
    </p:spTree>
    <p:extLst>
      <p:ext uri="{BB962C8B-B14F-4D97-AF65-F5344CB8AC3E}">
        <p14:creationId xmlns:p14="http://schemas.microsoft.com/office/powerpoint/2010/main" val="3696201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810531"/>
          </a:xfrm>
        </p:spPr>
        <p:txBody>
          <a:bodyPr/>
          <a:lstStyle/>
          <a:p>
            <a:r>
              <a:rPr lang="ja-JP" altLang="en-US" dirty="0"/>
              <a:t>論文</a:t>
            </a:r>
            <a:r>
              <a:rPr lang="ja-JP" altLang="en-US" dirty="0" smtClean="0"/>
              <a:t>の</a:t>
            </a:r>
            <a:r>
              <a:rPr lang="ja-JP" altLang="en-US" dirty="0"/>
              <a:t>骨子</a:t>
            </a:r>
            <a:endParaRPr kumimoji="1" lang="ja-JP" altLang="en-US" dirty="0"/>
          </a:p>
        </p:txBody>
      </p:sp>
      <p:sp>
        <p:nvSpPr>
          <p:cNvPr id="3" name="コンテンツ プレースホルダー 2"/>
          <p:cNvSpPr>
            <a:spLocks noGrp="1"/>
          </p:cNvSpPr>
          <p:nvPr>
            <p:ph idx="1"/>
          </p:nvPr>
        </p:nvSpPr>
        <p:spPr>
          <a:xfrm>
            <a:off x="628650" y="1331102"/>
            <a:ext cx="7886700" cy="5218987"/>
          </a:xfrm>
        </p:spPr>
        <p:txBody>
          <a:bodyPr>
            <a:normAutofit/>
          </a:bodyPr>
          <a:lstStyle/>
          <a:p>
            <a:r>
              <a:rPr lang="en-US" altLang="ja-JP" sz="2000" dirty="0" smtClean="0"/>
              <a:t>HLX-1</a:t>
            </a:r>
            <a:r>
              <a:rPr lang="ja-JP" altLang="en-US" sz="2000" dirty="0" smtClean="0"/>
              <a:t>は非常に明るい超大</a:t>
            </a:r>
            <a:r>
              <a:rPr lang="ja-JP" altLang="en-US" sz="2000" dirty="0" smtClean="0"/>
              <a:t>光度</a:t>
            </a:r>
            <a:r>
              <a:rPr lang="en-US" altLang="ja-JP" sz="2000" dirty="0" smtClean="0"/>
              <a:t>X</a:t>
            </a:r>
            <a:r>
              <a:rPr lang="ja-JP" altLang="en-US" sz="2000" dirty="0" smtClean="0"/>
              <a:t>線源である。</a:t>
            </a:r>
            <a:endParaRPr lang="en-US" altLang="ja-JP" sz="2000" dirty="0" smtClean="0"/>
          </a:p>
          <a:p>
            <a:endParaRPr kumimoji="1" lang="en-US" altLang="ja-JP" sz="2000" dirty="0"/>
          </a:p>
          <a:p>
            <a:r>
              <a:rPr lang="ja-JP" altLang="en-US" sz="2000" dirty="0" smtClean="0"/>
              <a:t>得られた</a:t>
            </a:r>
            <a:r>
              <a:rPr lang="en-US" altLang="ja-JP" sz="2000" dirty="0" smtClean="0"/>
              <a:t>X</a:t>
            </a:r>
            <a:r>
              <a:rPr lang="ja-JP" altLang="en-US" sz="2000" dirty="0" smtClean="0"/>
              <a:t>線スペクトルは</a:t>
            </a:r>
            <a:r>
              <a:rPr lang="en-US" altLang="ja-JP" sz="2000" dirty="0" smtClean="0"/>
              <a:t>power-law</a:t>
            </a:r>
            <a:r>
              <a:rPr lang="ja-JP" altLang="en-US" sz="2000" dirty="0" smtClean="0"/>
              <a:t>モデルと</a:t>
            </a:r>
            <a:r>
              <a:rPr lang="en-US" altLang="ja-JP" sz="2000" dirty="0" smtClean="0"/>
              <a:t>disk black-body</a:t>
            </a:r>
            <a:r>
              <a:rPr lang="ja-JP" altLang="en-US" sz="2000" dirty="0" smtClean="0"/>
              <a:t>モデルの足し合わせで良くフィットでき、</a:t>
            </a:r>
            <a:r>
              <a:rPr lang="en-US" altLang="ja-JP" sz="2000" dirty="0" smtClean="0"/>
              <a:t>black-hole-like</a:t>
            </a:r>
            <a:r>
              <a:rPr lang="ja-JP" altLang="en-US" sz="2000" dirty="0" smtClean="0"/>
              <a:t>である</a:t>
            </a:r>
            <a:endParaRPr lang="en-US" altLang="ja-JP" sz="2000" dirty="0" smtClean="0"/>
          </a:p>
          <a:p>
            <a:endParaRPr kumimoji="1" lang="en-US" altLang="ja-JP" sz="2000" dirty="0"/>
          </a:p>
          <a:p>
            <a:r>
              <a:rPr kumimoji="1" lang="ja-JP" altLang="en-US" sz="2000" dirty="0" smtClean="0"/>
              <a:t>ブラックホール以外で得られたスペクトルを説明できるような色々な可能性を考えたが、</a:t>
            </a:r>
            <a:r>
              <a:rPr lang="ja-JP" altLang="en-US" sz="2000" dirty="0" smtClean="0"/>
              <a:t>観測</a:t>
            </a:r>
            <a:r>
              <a:rPr lang="ja-JP" altLang="en-US" sz="2000" dirty="0"/>
              <a:t>結果</a:t>
            </a:r>
            <a:r>
              <a:rPr lang="ja-JP" altLang="en-US" sz="2000" dirty="0" smtClean="0"/>
              <a:t>を説明できるようなものは見つからなかった。</a:t>
            </a:r>
            <a:endParaRPr kumimoji="1" lang="en-US" altLang="ja-JP" sz="2000" dirty="0" smtClean="0"/>
          </a:p>
          <a:p>
            <a:endParaRPr kumimoji="1" lang="en-US" altLang="ja-JP" sz="2000" dirty="0" smtClean="0"/>
          </a:p>
          <a:p>
            <a:r>
              <a:rPr lang="en-US" altLang="ja-JP" sz="2000" dirty="0" smtClean="0"/>
              <a:t>HLX-1</a:t>
            </a:r>
            <a:r>
              <a:rPr lang="ja-JP" altLang="en-US" sz="2000" dirty="0" smtClean="0"/>
              <a:t>がブラックホールであるとすれば、エディントン光度から質量の下限が求まり</a:t>
            </a:r>
            <a:r>
              <a:rPr lang="en-US" altLang="ja-JP" sz="2000" dirty="0" smtClean="0"/>
              <a:t>500</a:t>
            </a:r>
            <a:r>
              <a:rPr lang="ja-JP" altLang="en-US" sz="2000" dirty="0" smtClean="0"/>
              <a:t>以上となる。</a:t>
            </a:r>
            <a:endParaRPr lang="en-US" altLang="ja-JP" sz="2000" dirty="0" smtClean="0"/>
          </a:p>
          <a:p>
            <a:endParaRPr kumimoji="1" lang="en-US" altLang="ja-JP" sz="2000" dirty="0"/>
          </a:p>
          <a:p>
            <a:r>
              <a:rPr lang="ja-JP" altLang="en-US" sz="2000" dirty="0" smtClean="0"/>
              <a:t>この値は</a:t>
            </a:r>
            <a:r>
              <a:rPr lang="en-US" altLang="ja-JP" sz="2000" dirty="0" smtClean="0"/>
              <a:t>0.2 </a:t>
            </a:r>
            <a:r>
              <a:rPr lang="en-US" altLang="ja-JP" sz="2000" dirty="0" err="1" smtClean="0"/>
              <a:t>keV</a:t>
            </a:r>
            <a:r>
              <a:rPr lang="ja-JP" altLang="en-US" sz="2000" dirty="0" smtClean="0"/>
              <a:t>から</a:t>
            </a:r>
            <a:r>
              <a:rPr lang="en-US" altLang="ja-JP" sz="2000" dirty="0" smtClean="0"/>
              <a:t>10keV</a:t>
            </a:r>
            <a:r>
              <a:rPr lang="ja-JP" altLang="en-US" sz="2000" dirty="0" smtClean="0"/>
              <a:t>の範囲の光を全放射光度として計算しているため、非常に保守的な値である。</a:t>
            </a:r>
            <a:endParaRPr kumimoji="1" lang="en-US" altLang="ja-JP" sz="2000" dirty="0"/>
          </a:p>
        </p:txBody>
      </p:sp>
    </p:spTree>
    <p:extLst>
      <p:ext uri="{BB962C8B-B14F-4D97-AF65-F5344CB8AC3E}">
        <p14:creationId xmlns:p14="http://schemas.microsoft.com/office/powerpoint/2010/main" val="4231081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810531"/>
          </a:xfrm>
        </p:spPr>
        <p:txBody>
          <a:bodyPr/>
          <a:lstStyle/>
          <a:p>
            <a:r>
              <a:rPr kumimoji="1" lang="en-US" altLang="ja-JP" dirty="0" smtClean="0"/>
              <a:t>HXL-1</a:t>
            </a:r>
            <a:endParaRPr kumimoji="1" lang="ja-JP" altLang="en-US" dirty="0"/>
          </a:p>
        </p:txBody>
      </p:sp>
      <p:pic>
        <p:nvPicPr>
          <p:cNvPr id="6" name="図 5"/>
          <p:cNvPicPr>
            <a:picLocks noChangeAspect="1"/>
          </p:cNvPicPr>
          <p:nvPr/>
        </p:nvPicPr>
        <p:blipFill>
          <a:blip r:embed="rId2"/>
          <a:stretch>
            <a:fillRect/>
          </a:stretch>
        </p:blipFill>
        <p:spPr>
          <a:xfrm>
            <a:off x="552255" y="1054556"/>
            <a:ext cx="8265174" cy="4801100"/>
          </a:xfrm>
          <a:prstGeom prst="rect">
            <a:avLst/>
          </a:prstGeom>
        </p:spPr>
      </p:pic>
      <p:sp>
        <p:nvSpPr>
          <p:cNvPr id="7" name="テキスト ボックス 6"/>
          <p:cNvSpPr txBox="1"/>
          <p:nvPr/>
        </p:nvSpPr>
        <p:spPr>
          <a:xfrm>
            <a:off x="2631233" y="1865087"/>
            <a:ext cx="1840568" cy="461665"/>
          </a:xfrm>
          <a:prstGeom prst="rect">
            <a:avLst/>
          </a:prstGeom>
          <a:noFill/>
        </p:spPr>
        <p:txBody>
          <a:bodyPr wrap="none" rtlCol="0">
            <a:spAutoFit/>
          </a:bodyPr>
          <a:lstStyle/>
          <a:p>
            <a:r>
              <a:rPr kumimoji="1" lang="en-US" altLang="ja-JP" sz="2400" dirty="0" smtClean="0">
                <a:solidFill>
                  <a:srgbClr val="FF0000"/>
                </a:solidFill>
              </a:rPr>
              <a:t>HLX-1</a:t>
            </a:r>
            <a:r>
              <a:rPr kumimoji="1" lang="ja-JP" altLang="en-US" sz="2400" dirty="0" smtClean="0">
                <a:solidFill>
                  <a:srgbClr val="FF0000"/>
                </a:solidFill>
              </a:rPr>
              <a:t>の位置</a:t>
            </a:r>
            <a:endParaRPr kumimoji="1" lang="ja-JP" altLang="en-US" dirty="0">
              <a:solidFill>
                <a:srgbClr val="FF0000"/>
              </a:solidFill>
            </a:endParaRPr>
          </a:p>
        </p:txBody>
      </p:sp>
      <p:sp>
        <p:nvSpPr>
          <p:cNvPr id="8" name="テキスト ボックス 7"/>
          <p:cNvSpPr txBox="1"/>
          <p:nvPr/>
        </p:nvSpPr>
        <p:spPr>
          <a:xfrm>
            <a:off x="4276531" y="3939594"/>
            <a:ext cx="2031325" cy="461665"/>
          </a:xfrm>
          <a:prstGeom prst="rect">
            <a:avLst/>
          </a:prstGeom>
          <a:noFill/>
        </p:spPr>
        <p:txBody>
          <a:bodyPr wrap="none" rtlCol="0">
            <a:spAutoFit/>
          </a:bodyPr>
          <a:lstStyle/>
          <a:p>
            <a:r>
              <a:rPr lang="ja-JP" altLang="en-US" sz="2400" dirty="0" smtClean="0">
                <a:solidFill>
                  <a:schemeClr val="bg1"/>
                </a:solidFill>
              </a:rPr>
              <a:t>電波源の中心</a:t>
            </a:r>
            <a:endParaRPr kumimoji="1" lang="ja-JP" altLang="en-US" dirty="0">
              <a:solidFill>
                <a:schemeClr val="bg1"/>
              </a:solidFill>
            </a:endParaRPr>
          </a:p>
        </p:txBody>
      </p:sp>
      <p:sp>
        <p:nvSpPr>
          <p:cNvPr id="9" name="テキスト ボックス 8"/>
          <p:cNvSpPr txBox="1"/>
          <p:nvPr/>
        </p:nvSpPr>
        <p:spPr>
          <a:xfrm>
            <a:off x="5084403" y="770391"/>
            <a:ext cx="3678011" cy="369332"/>
          </a:xfrm>
          <a:prstGeom prst="rect">
            <a:avLst/>
          </a:prstGeom>
          <a:noFill/>
        </p:spPr>
        <p:txBody>
          <a:bodyPr wrap="square" rtlCol="0">
            <a:spAutoFit/>
          </a:bodyPr>
          <a:lstStyle/>
          <a:p>
            <a:r>
              <a:rPr kumimoji="1" lang="en-US" altLang="ja-JP" dirty="0" smtClean="0"/>
              <a:t>R</a:t>
            </a:r>
            <a:r>
              <a:rPr kumimoji="1" lang="ja-JP" altLang="en-US" dirty="0" smtClean="0"/>
              <a:t>バンドで撮像した銀河</a:t>
            </a:r>
            <a:r>
              <a:rPr kumimoji="1" lang="en-US" altLang="ja-JP" dirty="0" smtClean="0"/>
              <a:t>ESO 243-49</a:t>
            </a:r>
            <a:endParaRPr kumimoji="1" lang="ja-JP" altLang="en-US" dirty="0"/>
          </a:p>
        </p:txBody>
      </p:sp>
      <p:sp>
        <p:nvSpPr>
          <p:cNvPr id="10" name="テキスト ボックス 9"/>
          <p:cNvSpPr txBox="1"/>
          <p:nvPr/>
        </p:nvSpPr>
        <p:spPr>
          <a:xfrm>
            <a:off x="6652727" y="2761861"/>
            <a:ext cx="1569660" cy="369332"/>
          </a:xfrm>
          <a:prstGeom prst="rect">
            <a:avLst/>
          </a:prstGeom>
          <a:noFill/>
        </p:spPr>
        <p:txBody>
          <a:bodyPr wrap="none" rtlCol="0">
            <a:spAutoFit/>
          </a:bodyPr>
          <a:lstStyle/>
          <a:p>
            <a:r>
              <a:rPr kumimoji="1" lang="ja-JP" altLang="en-US" dirty="0" smtClean="0">
                <a:solidFill>
                  <a:schemeClr val="accent5">
                    <a:lumMod val="75000"/>
                  </a:schemeClr>
                </a:solidFill>
              </a:rPr>
              <a:t>銀河の大きさ</a:t>
            </a:r>
            <a:endParaRPr kumimoji="1" lang="ja-JP" altLang="en-US" dirty="0">
              <a:solidFill>
                <a:schemeClr val="accent5">
                  <a:lumMod val="75000"/>
                </a:schemeClr>
              </a:solidFill>
            </a:endParaRPr>
          </a:p>
        </p:txBody>
      </p:sp>
      <p:sp>
        <p:nvSpPr>
          <p:cNvPr id="11" name="テキスト ボックス 10"/>
          <p:cNvSpPr txBox="1"/>
          <p:nvPr/>
        </p:nvSpPr>
        <p:spPr>
          <a:xfrm>
            <a:off x="727789" y="5855656"/>
            <a:ext cx="8089640" cy="646331"/>
          </a:xfrm>
          <a:prstGeom prst="rect">
            <a:avLst/>
          </a:prstGeom>
          <a:noFill/>
        </p:spPr>
        <p:txBody>
          <a:bodyPr wrap="square" rtlCol="0">
            <a:spAutoFit/>
          </a:bodyPr>
          <a:lstStyle/>
          <a:p>
            <a:r>
              <a:rPr kumimoji="1" lang="ja-JP" altLang="en-US" dirty="0" smtClean="0"/>
              <a:t>銀河中心からは明らかに外れた場所にあるので、活動銀河核の</a:t>
            </a:r>
            <a:r>
              <a:rPr kumimoji="1" lang="en-US" altLang="ja-JP" dirty="0" smtClean="0"/>
              <a:t>X</a:t>
            </a:r>
            <a:r>
              <a:rPr kumimoji="1" lang="ja-JP" altLang="en-US" dirty="0" smtClean="0"/>
              <a:t>線と見間違うことはない。</a:t>
            </a:r>
            <a:endParaRPr kumimoji="1" lang="ja-JP" altLang="en-US" dirty="0"/>
          </a:p>
        </p:txBody>
      </p:sp>
    </p:spTree>
    <p:extLst>
      <p:ext uri="{BB962C8B-B14F-4D97-AF65-F5344CB8AC3E}">
        <p14:creationId xmlns:p14="http://schemas.microsoft.com/office/powerpoint/2010/main" val="2220186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810531"/>
          </a:xfrm>
        </p:spPr>
        <p:txBody>
          <a:bodyPr/>
          <a:lstStyle/>
          <a:p>
            <a:r>
              <a:rPr kumimoji="1" lang="ja-JP" altLang="en-US" dirty="0" smtClean="0"/>
              <a:t>得られた</a:t>
            </a:r>
            <a:r>
              <a:rPr kumimoji="1" lang="en-US" altLang="ja-JP" dirty="0" smtClean="0"/>
              <a:t>X</a:t>
            </a:r>
            <a:r>
              <a:rPr kumimoji="1" lang="ja-JP" altLang="en-US" dirty="0" smtClean="0"/>
              <a:t>線スペクトル</a:t>
            </a:r>
            <a:endParaRPr kumimoji="1" lang="ja-JP" altLang="en-US" dirty="0"/>
          </a:p>
        </p:txBody>
      </p:sp>
      <p:pic>
        <p:nvPicPr>
          <p:cNvPr id="3" name="図 2"/>
          <p:cNvPicPr>
            <a:picLocks noChangeAspect="1"/>
          </p:cNvPicPr>
          <p:nvPr/>
        </p:nvPicPr>
        <p:blipFill>
          <a:blip r:embed="rId2"/>
          <a:stretch>
            <a:fillRect/>
          </a:stretch>
        </p:blipFill>
        <p:spPr>
          <a:xfrm>
            <a:off x="0" y="1175657"/>
            <a:ext cx="6005415" cy="5475005"/>
          </a:xfrm>
          <a:prstGeom prst="rect">
            <a:avLst/>
          </a:prstGeom>
        </p:spPr>
      </p:pic>
      <p:sp>
        <p:nvSpPr>
          <p:cNvPr id="4" name="テキスト ボックス 3"/>
          <p:cNvSpPr txBox="1"/>
          <p:nvPr/>
        </p:nvSpPr>
        <p:spPr>
          <a:xfrm>
            <a:off x="6005415" y="1539551"/>
            <a:ext cx="2905319" cy="3693319"/>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smtClean="0"/>
              <a:t>0.2 </a:t>
            </a:r>
            <a:r>
              <a:rPr kumimoji="1" lang="en-US" altLang="ja-JP" dirty="0" err="1" smtClean="0"/>
              <a:t>keV</a:t>
            </a:r>
            <a:r>
              <a:rPr kumimoji="1" lang="ja-JP" altLang="en-US" dirty="0" smtClean="0"/>
              <a:t>から</a:t>
            </a:r>
            <a:r>
              <a:rPr kumimoji="1" lang="en-US" altLang="ja-JP" dirty="0" smtClean="0"/>
              <a:t>10 </a:t>
            </a:r>
            <a:r>
              <a:rPr kumimoji="1" lang="en-US" altLang="ja-JP" dirty="0" err="1" smtClean="0"/>
              <a:t>keV</a:t>
            </a:r>
            <a:r>
              <a:rPr kumimoji="1" lang="ja-JP" altLang="en-US" dirty="0" smtClean="0"/>
              <a:t>の</a:t>
            </a:r>
            <a:r>
              <a:rPr kumimoji="1" lang="en-US" altLang="ja-JP" dirty="0" smtClean="0"/>
              <a:t>X</a:t>
            </a:r>
            <a:r>
              <a:rPr kumimoji="1" lang="ja-JP" altLang="en-US" dirty="0" smtClean="0"/>
              <a:t>線スペクトルを測定。</a:t>
            </a:r>
            <a:endParaRPr kumimoji="1" lang="en-US" altLang="ja-JP" dirty="0" smtClean="0"/>
          </a:p>
          <a:p>
            <a:pPr marL="285750" indent="-285750">
              <a:buFont typeface="Arial" panose="020B0604020202020204" pitchFamily="34" charset="0"/>
              <a:buChar char="•"/>
            </a:pPr>
            <a:endParaRPr lang="en-US" altLang="ja-JP" dirty="0"/>
          </a:p>
          <a:p>
            <a:pPr marL="285750" indent="-285750">
              <a:buFont typeface="Arial" panose="020B0604020202020204" pitchFamily="34" charset="0"/>
              <a:buChar char="•"/>
            </a:pPr>
            <a:r>
              <a:rPr kumimoji="1" lang="en-US" altLang="ja-JP" dirty="0" smtClean="0"/>
              <a:t>a: 2014</a:t>
            </a:r>
            <a:r>
              <a:rPr kumimoji="1" lang="ja-JP" altLang="en-US" dirty="0" smtClean="0"/>
              <a:t>年に観測した</a:t>
            </a:r>
            <a:r>
              <a:rPr kumimoji="1" lang="en-US" altLang="ja-JP" dirty="0" smtClean="0"/>
              <a:t>X</a:t>
            </a:r>
            <a:r>
              <a:rPr kumimoji="1" lang="ja-JP" altLang="en-US" dirty="0" smtClean="0"/>
              <a:t>線スペクトルデータ。</a:t>
            </a:r>
            <a:endParaRPr kumimoji="1" lang="en-US" altLang="ja-JP" dirty="0" smtClean="0"/>
          </a:p>
          <a:p>
            <a:pPr marL="285750" indent="-285750">
              <a:buFont typeface="Arial" panose="020B0604020202020204" pitchFamily="34" charset="0"/>
              <a:buChar char="•"/>
            </a:pPr>
            <a:endParaRPr lang="en-US" altLang="ja-JP" dirty="0"/>
          </a:p>
          <a:p>
            <a:pPr marL="285750" indent="-285750">
              <a:buFont typeface="Arial" panose="020B0604020202020204" pitchFamily="34" charset="0"/>
              <a:buChar char="•"/>
            </a:pPr>
            <a:r>
              <a:rPr kumimoji="1" lang="en-US" altLang="ja-JP" dirty="0" smtClean="0"/>
              <a:t>b: 2008</a:t>
            </a:r>
            <a:r>
              <a:rPr kumimoji="1" lang="ja-JP" altLang="en-US" dirty="0" smtClean="0"/>
              <a:t>年に観測した</a:t>
            </a:r>
            <a:r>
              <a:rPr kumimoji="1" lang="en-US" altLang="ja-JP" dirty="0" smtClean="0"/>
              <a:t>X</a:t>
            </a:r>
            <a:r>
              <a:rPr kumimoji="1" lang="ja-JP" altLang="en-US" dirty="0" smtClean="0"/>
              <a:t>線スペクトルデータ。</a:t>
            </a:r>
            <a:endParaRPr kumimoji="1" lang="en-US" altLang="ja-JP" dirty="0" smtClean="0"/>
          </a:p>
          <a:p>
            <a:pPr marL="285750" indent="-285750">
              <a:buFont typeface="Arial" panose="020B0604020202020204" pitchFamily="34" charset="0"/>
              <a:buChar char="•"/>
            </a:pPr>
            <a:endParaRPr lang="en-US" altLang="ja-JP" dirty="0"/>
          </a:p>
          <a:p>
            <a:pPr marL="285750" indent="-285750">
              <a:buFont typeface="Arial" panose="020B0604020202020204" pitchFamily="34" charset="0"/>
              <a:buChar char="•"/>
            </a:pPr>
            <a:r>
              <a:rPr kumimoji="1" lang="ja-JP" altLang="en-US" dirty="0" smtClean="0"/>
              <a:t>色の違いは撮像カメラの違い。</a:t>
            </a:r>
            <a:endParaRPr kumimoji="1" lang="en-US" altLang="ja-JP" dirty="0" smtClean="0"/>
          </a:p>
          <a:p>
            <a:pPr marL="285750" indent="-285750">
              <a:buFont typeface="Arial" panose="020B0604020202020204" pitchFamily="34" charset="0"/>
              <a:buChar char="•"/>
            </a:pPr>
            <a:endParaRPr lang="en-US" altLang="ja-JP" dirty="0"/>
          </a:p>
          <a:p>
            <a:pPr marL="285750" indent="-285750">
              <a:buFont typeface="Arial" panose="020B0604020202020204" pitchFamily="34" charset="0"/>
              <a:buChar char="•"/>
            </a:pPr>
            <a:endParaRPr kumimoji="1" lang="ja-JP" altLang="en-US" dirty="0"/>
          </a:p>
        </p:txBody>
      </p:sp>
      <p:sp>
        <p:nvSpPr>
          <p:cNvPr id="5" name="テキスト ボックス 4"/>
          <p:cNvSpPr txBox="1"/>
          <p:nvPr/>
        </p:nvSpPr>
        <p:spPr>
          <a:xfrm>
            <a:off x="3564294" y="1894114"/>
            <a:ext cx="1824987" cy="369332"/>
          </a:xfrm>
          <a:prstGeom prst="rect">
            <a:avLst/>
          </a:prstGeom>
          <a:noFill/>
        </p:spPr>
        <p:txBody>
          <a:bodyPr wrap="none" rtlCol="0">
            <a:spAutoFit/>
          </a:bodyPr>
          <a:lstStyle/>
          <a:p>
            <a:r>
              <a:rPr kumimoji="1" lang="en-US" altLang="ja-JP" dirty="0" smtClean="0"/>
              <a:t>Power-law model</a:t>
            </a:r>
            <a:endParaRPr kumimoji="1" lang="ja-JP" altLang="en-US" dirty="0"/>
          </a:p>
        </p:txBody>
      </p:sp>
      <p:sp>
        <p:nvSpPr>
          <p:cNvPr id="12" name="テキスト ボックス 11"/>
          <p:cNvSpPr txBox="1"/>
          <p:nvPr/>
        </p:nvSpPr>
        <p:spPr>
          <a:xfrm>
            <a:off x="1177720" y="4640425"/>
            <a:ext cx="1824987" cy="369332"/>
          </a:xfrm>
          <a:prstGeom prst="rect">
            <a:avLst/>
          </a:prstGeom>
          <a:noFill/>
        </p:spPr>
        <p:txBody>
          <a:bodyPr wrap="none" rtlCol="0">
            <a:spAutoFit/>
          </a:bodyPr>
          <a:lstStyle/>
          <a:p>
            <a:r>
              <a:rPr kumimoji="1" lang="en-US" altLang="ja-JP" dirty="0" smtClean="0"/>
              <a:t>Power-law model</a:t>
            </a:r>
            <a:endParaRPr kumimoji="1" lang="ja-JP" altLang="en-US" dirty="0"/>
          </a:p>
        </p:txBody>
      </p:sp>
      <p:sp>
        <p:nvSpPr>
          <p:cNvPr id="13" name="テキスト ボックス 12"/>
          <p:cNvSpPr txBox="1"/>
          <p:nvPr/>
        </p:nvSpPr>
        <p:spPr>
          <a:xfrm>
            <a:off x="2090213" y="5820288"/>
            <a:ext cx="2303836" cy="369332"/>
          </a:xfrm>
          <a:prstGeom prst="rect">
            <a:avLst/>
          </a:prstGeom>
          <a:noFill/>
        </p:spPr>
        <p:txBody>
          <a:bodyPr wrap="none" rtlCol="0">
            <a:spAutoFit/>
          </a:bodyPr>
          <a:lstStyle/>
          <a:p>
            <a:r>
              <a:rPr kumimoji="1" lang="en-US" altLang="ja-JP" dirty="0" smtClean="0"/>
              <a:t>Disk black-body model</a:t>
            </a:r>
            <a:endParaRPr kumimoji="1" lang="ja-JP" altLang="en-US" dirty="0"/>
          </a:p>
        </p:txBody>
      </p:sp>
    </p:spTree>
    <p:extLst>
      <p:ext uri="{BB962C8B-B14F-4D97-AF65-F5344CB8AC3E}">
        <p14:creationId xmlns:p14="http://schemas.microsoft.com/office/powerpoint/2010/main" val="24079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810531"/>
          </a:xfrm>
        </p:spPr>
        <p:txBody>
          <a:bodyPr/>
          <a:lstStyle/>
          <a:p>
            <a:r>
              <a:rPr lang="ja-JP" altLang="en-US" dirty="0"/>
              <a:t>考察</a:t>
            </a:r>
            <a:endParaRPr kumimoji="1" lang="ja-JP" altLang="en-US" dirty="0"/>
          </a:p>
        </p:txBody>
      </p:sp>
      <p:sp>
        <p:nvSpPr>
          <p:cNvPr id="8" name="コンテンツ プレースホルダー 2"/>
          <p:cNvSpPr>
            <a:spLocks noGrp="1"/>
          </p:cNvSpPr>
          <p:nvPr>
            <p:ph idx="1"/>
          </p:nvPr>
        </p:nvSpPr>
        <p:spPr>
          <a:xfrm>
            <a:off x="628650" y="1573699"/>
            <a:ext cx="7886700" cy="4612498"/>
          </a:xfrm>
        </p:spPr>
        <p:txBody>
          <a:bodyPr>
            <a:normAutofit/>
          </a:bodyPr>
          <a:lstStyle/>
          <a:p>
            <a:r>
              <a:rPr kumimoji="1" lang="ja-JP" altLang="en-US" sz="2000" dirty="0" smtClean="0"/>
              <a:t>たまたま複数の</a:t>
            </a:r>
            <a:r>
              <a:rPr kumimoji="1" lang="en-US" altLang="ja-JP" sz="2000" dirty="0" smtClean="0"/>
              <a:t>X</a:t>
            </a:r>
            <a:r>
              <a:rPr lang="ja-JP" altLang="en-US" sz="2000" dirty="0" smtClean="0"/>
              <a:t>線源が観測されて得られたスペクトル</a:t>
            </a:r>
            <a:endParaRPr lang="en-US" altLang="ja-JP" sz="2000" dirty="0" smtClean="0"/>
          </a:p>
          <a:p>
            <a:pPr marL="0" indent="0">
              <a:buNone/>
            </a:pPr>
            <a:r>
              <a:rPr kumimoji="1" lang="ja-JP" altLang="en-US" sz="2000" dirty="0" smtClean="0"/>
              <a:t>→スペクトル形状まで再現すると考えると可能性が低すぎる。</a:t>
            </a:r>
            <a:endParaRPr kumimoji="1" lang="en-US" altLang="ja-JP" sz="2000" dirty="0" smtClean="0"/>
          </a:p>
          <a:p>
            <a:r>
              <a:rPr lang="ja-JP" altLang="en-US" sz="2000" dirty="0" smtClean="0"/>
              <a:t>恒星のコロナのスペクトル</a:t>
            </a:r>
            <a:endParaRPr lang="en-US" altLang="ja-JP" sz="2000" dirty="0" smtClean="0"/>
          </a:p>
          <a:p>
            <a:pPr marL="0" indent="0">
              <a:buNone/>
            </a:pPr>
            <a:r>
              <a:rPr lang="ja-JP" altLang="en-US" sz="2000" dirty="0" smtClean="0"/>
              <a:t>→スペクトル形状が違う。</a:t>
            </a:r>
            <a:endParaRPr lang="en-US" altLang="ja-JP" sz="2000" dirty="0" smtClean="0"/>
          </a:p>
          <a:p>
            <a:r>
              <a:rPr lang="ja-JP" altLang="en-US" sz="2000" dirty="0" smtClean="0"/>
              <a:t>超新星爆発等の突発天体現象</a:t>
            </a:r>
            <a:endParaRPr lang="en-US" altLang="ja-JP" sz="2000" dirty="0" smtClean="0"/>
          </a:p>
          <a:p>
            <a:pPr marL="0" indent="0">
              <a:buNone/>
            </a:pPr>
            <a:r>
              <a:rPr lang="ja-JP" altLang="en-US" sz="2000" dirty="0" smtClean="0"/>
              <a:t>→そういった事象は観測されていない。</a:t>
            </a:r>
            <a:endParaRPr lang="en-US" altLang="ja-JP" sz="2000" dirty="0" smtClean="0"/>
          </a:p>
          <a:p>
            <a:r>
              <a:rPr lang="ja-JP" altLang="en-US" sz="2000" dirty="0" smtClean="0"/>
              <a:t>白色矮星</a:t>
            </a:r>
            <a:endParaRPr lang="en-US" altLang="ja-JP" sz="2000" dirty="0" smtClean="0"/>
          </a:p>
          <a:p>
            <a:pPr marL="0" indent="0">
              <a:buNone/>
            </a:pPr>
            <a:r>
              <a:rPr lang="ja-JP" altLang="en-US" sz="2000" dirty="0" smtClean="0"/>
              <a:t>→</a:t>
            </a:r>
            <a:r>
              <a:rPr lang="ja-JP" altLang="en-US" sz="2000" dirty="0"/>
              <a:t>可視光</a:t>
            </a:r>
            <a:r>
              <a:rPr lang="ja-JP" altLang="en-US" sz="2000" dirty="0" smtClean="0"/>
              <a:t>のイメージに現れていない。</a:t>
            </a:r>
            <a:endParaRPr lang="en-US" altLang="ja-JP" sz="2000" dirty="0" smtClean="0"/>
          </a:p>
          <a:p>
            <a:pPr marL="0" indent="0">
              <a:buNone/>
            </a:pPr>
            <a:r>
              <a:rPr lang="ja-JP" altLang="en-US" sz="2000" dirty="0" smtClean="0"/>
              <a:t>などなど。</a:t>
            </a:r>
            <a:endParaRPr lang="en-US" altLang="ja-JP" sz="2000" dirty="0" smtClean="0"/>
          </a:p>
          <a:p>
            <a:pPr marL="0" indent="0">
              <a:buNone/>
            </a:pPr>
            <a:endParaRPr lang="en-US" altLang="ja-JP" sz="2000" dirty="0" smtClean="0"/>
          </a:p>
          <a:p>
            <a:pPr marL="0" indent="0">
              <a:buNone/>
            </a:pPr>
            <a:r>
              <a:rPr lang="ja-JP" altLang="en-US" sz="2000" dirty="0" smtClean="0"/>
              <a:t>したがって、ブラックホールと考えるのが自然。</a:t>
            </a:r>
            <a:endParaRPr lang="en-US" altLang="ja-JP" sz="2000" dirty="0" smtClean="0"/>
          </a:p>
        </p:txBody>
      </p:sp>
    </p:spTree>
    <p:extLst>
      <p:ext uri="{BB962C8B-B14F-4D97-AF65-F5344CB8AC3E}">
        <p14:creationId xmlns:p14="http://schemas.microsoft.com/office/powerpoint/2010/main" val="4073807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810531"/>
          </a:xfrm>
        </p:spPr>
        <p:txBody>
          <a:bodyPr/>
          <a:lstStyle/>
          <a:p>
            <a:r>
              <a:rPr lang="ja-JP" altLang="en-US" dirty="0" smtClean="0"/>
              <a:t>エディントン限界</a:t>
            </a:r>
            <a:endParaRPr kumimoji="1" lang="ja-JP" altLang="en-US" dirty="0"/>
          </a:p>
        </p:txBody>
      </p:sp>
      <mc:AlternateContent xmlns:mc="http://schemas.openxmlformats.org/markup-compatibility/2006">
        <mc:Choice xmlns:a14="http://schemas.microsoft.com/office/drawing/2010/main" Requires="a14">
          <p:sp>
            <p:nvSpPr>
              <p:cNvPr id="8" name="コンテンツ プレースホルダー 2"/>
              <p:cNvSpPr>
                <a:spLocks noGrp="1"/>
              </p:cNvSpPr>
              <p:nvPr>
                <p:ph idx="1"/>
              </p:nvPr>
            </p:nvSpPr>
            <p:spPr>
              <a:xfrm>
                <a:off x="628650" y="1573699"/>
                <a:ext cx="7886700" cy="4612498"/>
              </a:xfrm>
            </p:spPr>
            <p:txBody>
              <a:bodyPr>
                <a:normAutofit/>
              </a:bodyPr>
              <a:lstStyle/>
              <a:p>
                <a:r>
                  <a:rPr lang="ja-JP" altLang="en-US" sz="2000" dirty="0" smtClean="0"/>
                  <a:t>重力によって引き込まれる力と輻射圧が釣り合ってそれ以上の光度出せない限界値。</a:t>
                </a:r>
                <a:endParaRPr lang="en-US" altLang="ja-JP" sz="2000" dirty="0" smtClean="0"/>
              </a:p>
              <a:p>
                <a:endParaRPr lang="en-US" altLang="ja-JP" sz="2000" dirty="0"/>
              </a:p>
              <a:p>
                <a:r>
                  <a:rPr lang="ja-JP" altLang="en-US" sz="2000" dirty="0" smtClean="0"/>
                  <a:t>得られた光度がエディントン限界だと思うと中心にある星の質量下限がわかる。</a:t>
                </a:r>
                <a:endParaRPr lang="en-US" altLang="ja-JP" sz="2000" dirty="0" smtClean="0"/>
              </a:p>
              <a:p>
                <a:endParaRPr lang="en-US" altLang="ja-JP" sz="2000" dirty="0"/>
              </a:p>
              <a:p>
                <a:pPr marL="0" indent="0">
                  <a:buNone/>
                </a:pPr>
                <a14:m>
                  <m:oMathPara xmlns:m="http://schemas.openxmlformats.org/officeDocument/2006/math">
                    <m:oMathParaPr>
                      <m:jc m:val="centerGroup"/>
                    </m:oMathParaPr>
                    <m:oMath xmlns:m="http://schemas.openxmlformats.org/officeDocument/2006/math">
                      <m:sSub>
                        <m:sSubPr>
                          <m:ctrlPr>
                            <a:rPr lang="en-US" altLang="ja-JP" sz="2000" b="0" i="1" smtClean="0">
                              <a:latin typeface="Cambria Math" panose="02040503050406030204" pitchFamily="18" charset="0"/>
                            </a:rPr>
                          </m:ctrlPr>
                        </m:sSubPr>
                        <m:e>
                          <m:r>
                            <a:rPr lang="en-US" altLang="ja-JP" sz="2000" b="0" i="1" smtClean="0">
                              <a:latin typeface="Cambria Math" panose="02040503050406030204" pitchFamily="18" charset="0"/>
                            </a:rPr>
                            <m:t>𝐿</m:t>
                          </m:r>
                        </m:e>
                        <m:sub>
                          <m:r>
                            <a:rPr lang="en-US" altLang="ja-JP" sz="2000" b="0" i="1" smtClean="0">
                              <a:latin typeface="Cambria Math" panose="02040503050406030204" pitchFamily="18" charset="0"/>
                            </a:rPr>
                            <m:t>𝑂</m:t>
                          </m:r>
                        </m:sub>
                      </m:sSub>
                      <m:r>
                        <a:rPr lang="en-US" altLang="ja-JP" sz="2000" b="0" i="1" smtClean="0">
                          <a:latin typeface="Cambria Math" panose="02040503050406030204" pitchFamily="18" charset="0"/>
                        </a:rPr>
                        <m:t>&lt;</m:t>
                      </m:r>
                      <m:sSub>
                        <m:sSubPr>
                          <m:ctrlPr>
                            <a:rPr lang="en-US" altLang="ja-JP" sz="2000" b="0" i="1" smtClean="0">
                              <a:latin typeface="Cambria Math" panose="02040503050406030204" pitchFamily="18" charset="0"/>
                            </a:rPr>
                          </m:ctrlPr>
                        </m:sSubPr>
                        <m:e>
                          <m:r>
                            <a:rPr lang="en-US" altLang="ja-JP" sz="2000" b="0" i="1" smtClean="0">
                              <a:latin typeface="Cambria Math" panose="02040503050406030204" pitchFamily="18" charset="0"/>
                            </a:rPr>
                            <m:t>𝐿</m:t>
                          </m:r>
                        </m:e>
                        <m:sub>
                          <m:r>
                            <a:rPr lang="en-US" altLang="ja-JP" sz="2000" b="0" i="1" smtClean="0">
                              <a:latin typeface="Cambria Math" panose="02040503050406030204" pitchFamily="18" charset="0"/>
                            </a:rPr>
                            <m:t>𝐸𝐿</m:t>
                          </m:r>
                        </m:sub>
                      </m:sSub>
                      <m:r>
                        <a:rPr lang="en-US" altLang="ja-JP" sz="2000" b="0" i="1" smtClean="0">
                          <a:latin typeface="Cambria Math" panose="02040503050406030204" pitchFamily="18" charset="0"/>
                        </a:rPr>
                        <m:t>≃1.3×</m:t>
                      </m:r>
                      <m:sSup>
                        <m:sSupPr>
                          <m:ctrlPr>
                            <a:rPr lang="en-US" altLang="ja-JP" sz="2000" i="1">
                              <a:latin typeface="Cambria Math" panose="02040503050406030204" pitchFamily="18" charset="0"/>
                            </a:rPr>
                          </m:ctrlPr>
                        </m:sSupPr>
                        <m:e>
                          <m:r>
                            <a:rPr lang="en-US" altLang="ja-JP" sz="2000" i="1">
                              <a:latin typeface="Cambria Math" panose="02040503050406030204" pitchFamily="18" charset="0"/>
                            </a:rPr>
                            <m:t>10</m:t>
                          </m:r>
                        </m:e>
                        <m:sup>
                          <m:r>
                            <a:rPr lang="en-US" altLang="ja-JP" sz="2000" i="1">
                              <a:latin typeface="Cambria Math" panose="02040503050406030204" pitchFamily="18" charset="0"/>
                            </a:rPr>
                            <m:t>38</m:t>
                          </m:r>
                        </m:sup>
                      </m:sSup>
                      <m:d>
                        <m:dPr>
                          <m:ctrlPr>
                            <a:rPr lang="en-US" altLang="ja-JP" sz="2000" i="1" smtClean="0">
                              <a:latin typeface="Cambria Math" panose="02040503050406030204" pitchFamily="18" charset="0"/>
                            </a:rPr>
                          </m:ctrlPr>
                        </m:dPr>
                        <m:e>
                          <m:f>
                            <m:fPr>
                              <m:ctrlPr>
                                <a:rPr lang="en-US" altLang="ja-JP" sz="2000" i="1">
                                  <a:latin typeface="Cambria Math" panose="02040503050406030204" pitchFamily="18" charset="0"/>
                                </a:rPr>
                              </m:ctrlPr>
                            </m:fPr>
                            <m:num>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𝑀</m:t>
                                  </m:r>
                                </m:e>
                                <m:sub>
                                  <m:r>
                                    <a:rPr lang="en-US" altLang="ja-JP" sz="2000" i="1">
                                      <a:latin typeface="Cambria Math" panose="02040503050406030204" pitchFamily="18" charset="0"/>
                                    </a:rPr>
                                    <m:t>𝐶</m:t>
                                  </m:r>
                                </m:sub>
                              </m:sSub>
                            </m:num>
                            <m:den>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𝑀</m:t>
                                  </m:r>
                                </m:e>
                                <m:sub>
                                  <m:r>
                                    <a:rPr lang="en-US" altLang="ja-JP" sz="2000" i="1">
                                      <a:latin typeface="Cambria Math" panose="02040503050406030204" pitchFamily="18" charset="0"/>
                                    </a:rPr>
                                    <m:t>☉</m:t>
                                  </m:r>
                                </m:sub>
                              </m:sSub>
                            </m:den>
                          </m:f>
                        </m:e>
                      </m:d>
                      <m:r>
                        <a:rPr lang="en-US" altLang="ja-JP" sz="2000" b="0" i="1" smtClean="0">
                          <a:latin typeface="Cambria Math" panose="02040503050406030204" pitchFamily="18" charset="0"/>
                        </a:rPr>
                        <m:t> </m:t>
                      </m:r>
                      <m:r>
                        <m:rPr>
                          <m:sty m:val="p"/>
                        </m:rPr>
                        <a:rPr lang="en-US" altLang="ja-JP" sz="2000" b="0" i="0" smtClean="0">
                          <a:latin typeface="Cambria Math" panose="02040503050406030204" pitchFamily="18" charset="0"/>
                        </a:rPr>
                        <m:t>erg</m:t>
                      </m:r>
                      <m:r>
                        <a:rPr lang="en-US" altLang="ja-JP" sz="2000" b="0" i="0" smtClean="0">
                          <a:latin typeface="Cambria Math" panose="02040503050406030204" pitchFamily="18" charset="0"/>
                        </a:rPr>
                        <m:t>/</m:t>
                      </m:r>
                      <m:r>
                        <m:rPr>
                          <m:sty m:val="p"/>
                        </m:rPr>
                        <a:rPr lang="en-US" altLang="ja-JP" sz="2000" b="0" i="0" smtClean="0">
                          <a:latin typeface="Cambria Math" panose="02040503050406030204" pitchFamily="18" charset="0"/>
                        </a:rPr>
                        <m:t>s</m:t>
                      </m:r>
                      <m:r>
                        <a:rPr lang="en-US" altLang="ja-JP" sz="2000" b="0" i="0" smtClean="0">
                          <a:latin typeface="Cambria Math" panose="02040503050406030204" pitchFamily="18" charset="0"/>
                        </a:rPr>
                        <m:t>  </m:t>
                      </m:r>
                      <m:r>
                        <a:rPr lang="en-US" altLang="ja-JP" sz="2000" b="0" i="1" smtClean="0">
                          <a:latin typeface="Cambria Math" panose="02040503050406030204" pitchFamily="18" charset="0"/>
                          <a:ea typeface="Cambria Math" panose="02040503050406030204" pitchFamily="18" charset="0"/>
                        </a:rPr>
                        <m:t>⇔  </m:t>
                      </m:r>
                      <m:sSub>
                        <m:sSubPr>
                          <m:ctrlPr>
                            <a:rPr lang="en-US" altLang="ja-JP" sz="2000" b="0" i="1" smtClean="0">
                              <a:latin typeface="Cambria Math" panose="02040503050406030204" pitchFamily="18" charset="0"/>
                              <a:ea typeface="Cambria Math" panose="02040503050406030204" pitchFamily="18" charset="0"/>
                            </a:rPr>
                          </m:ctrlPr>
                        </m:sSubPr>
                        <m:e>
                          <m:r>
                            <a:rPr lang="en-US" altLang="ja-JP" sz="2000" b="0" i="1" smtClean="0">
                              <a:latin typeface="Cambria Math" panose="02040503050406030204" pitchFamily="18" charset="0"/>
                              <a:ea typeface="Cambria Math" panose="02040503050406030204" pitchFamily="18" charset="0"/>
                            </a:rPr>
                            <m:t>𝑀</m:t>
                          </m:r>
                        </m:e>
                        <m:sub>
                          <m:r>
                            <a:rPr lang="en-US" altLang="ja-JP" sz="2000" b="0" i="1" smtClean="0">
                              <a:latin typeface="Cambria Math" panose="02040503050406030204" pitchFamily="18" charset="0"/>
                              <a:ea typeface="Cambria Math" panose="02040503050406030204" pitchFamily="18" charset="0"/>
                            </a:rPr>
                            <m:t>𝐶</m:t>
                          </m:r>
                        </m:sub>
                      </m:sSub>
                      <m:r>
                        <a:rPr lang="en-US" altLang="ja-JP" sz="2000" b="0" i="1" smtClean="0">
                          <a:latin typeface="Cambria Math" panose="02040503050406030204" pitchFamily="18" charset="0"/>
                          <a:ea typeface="Cambria Math" panose="02040503050406030204" pitchFamily="18" charset="0"/>
                        </a:rPr>
                        <m:t>&gt;</m:t>
                      </m:r>
                      <m:d>
                        <m:dPr>
                          <m:ctrlPr>
                            <a:rPr lang="en-US" altLang="ja-JP" sz="2000" b="0" i="1" smtClean="0">
                              <a:latin typeface="Cambria Math" panose="02040503050406030204" pitchFamily="18" charset="0"/>
                              <a:ea typeface="Cambria Math" panose="02040503050406030204" pitchFamily="18" charset="0"/>
                            </a:rPr>
                          </m:ctrlPr>
                        </m:dPr>
                        <m:e>
                          <m:f>
                            <m:fPr>
                              <m:ctrlPr>
                                <a:rPr lang="en-US" altLang="ja-JP" sz="2000" b="0" i="1" smtClean="0">
                                  <a:latin typeface="Cambria Math" panose="02040503050406030204" pitchFamily="18" charset="0"/>
                                </a:rPr>
                              </m:ctrlPr>
                            </m:fPr>
                            <m:num>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𝐿</m:t>
                                  </m:r>
                                </m:e>
                                <m:sub>
                                  <m:r>
                                    <a:rPr lang="en-US" altLang="ja-JP" sz="2000" i="1">
                                      <a:latin typeface="Cambria Math" panose="02040503050406030204" pitchFamily="18" charset="0"/>
                                    </a:rPr>
                                    <m:t>𝑂</m:t>
                                  </m:r>
                                </m:sub>
                              </m:sSub>
                            </m:num>
                            <m:den>
                              <m:r>
                                <a:rPr lang="en-US" altLang="ja-JP" sz="2000" b="0" i="1" smtClean="0">
                                  <a:latin typeface="Cambria Math" panose="02040503050406030204" pitchFamily="18" charset="0"/>
                                </a:rPr>
                                <m:t>1.3×</m:t>
                              </m:r>
                              <m:sSup>
                                <m:sSupPr>
                                  <m:ctrlPr>
                                    <a:rPr lang="en-US" altLang="ja-JP" sz="2000" b="0" i="1" smtClean="0">
                                      <a:latin typeface="Cambria Math" panose="02040503050406030204" pitchFamily="18" charset="0"/>
                                    </a:rPr>
                                  </m:ctrlPr>
                                </m:sSupPr>
                                <m:e>
                                  <m:r>
                                    <a:rPr lang="en-US" altLang="ja-JP" sz="2000" b="0" i="1" smtClean="0">
                                      <a:latin typeface="Cambria Math" panose="02040503050406030204" pitchFamily="18" charset="0"/>
                                    </a:rPr>
                                    <m:t>10</m:t>
                                  </m:r>
                                </m:e>
                                <m:sup>
                                  <m:r>
                                    <a:rPr lang="en-US" altLang="ja-JP" sz="2000" b="0" i="1" smtClean="0">
                                      <a:latin typeface="Cambria Math" panose="02040503050406030204" pitchFamily="18" charset="0"/>
                                    </a:rPr>
                                    <m:t>38</m:t>
                                  </m:r>
                                </m:sup>
                              </m:sSup>
                            </m:den>
                          </m:f>
                        </m:e>
                      </m:d>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𝑀</m:t>
                          </m:r>
                        </m:e>
                        <m:sub>
                          <m:r>
                            <a:rPr lang="en-US" altLang="ja-JP" sz="2000" i="1">
                              <a:latin typeface="Cambria Math" panose="02040503050406030204" pitchFamily="18" charset="0"/>
                            </a:rPr>
                            <m:t>☉</m:t>
                          </m:r>
                        </m:sub>
                      </m:sSub>
                    </m:oMath>
                  </m:oMathPara>
                </a14:m>
                <a:endParaRPr lang="en-US" altLang="ja-JP" sz="2000" dirty="0" smtClean="0"/>
              </a:p>
              <a:p>
                <a:pPr marL="0" indent="0">
                  <a:buNone/>
                </a:pPr>
                <a:endParaRPr lang="en-US" altLang="ja-JP" sz="2000" dirty="0"/>
              </a:p>
              <a:p>
                <a:r>
                  <a:rPr lang="ja-JP" altLang="en-US" sz="2000" dirty="0" smtClean="0"/>
                  <a:t>この</a:t>
                </a:r>
                <a:r>
                  <a:rPr lang="ja-JP" altLang="en-US" sz="2000" dirty="0"/>
                  <a:t>式</a:t>
                </a:r>
                <a:r>
                  <a:rPr lang="ja-JP" altLang="en-US" sz="2000" dirty="0" smtClean="0"/>
                  <a:t>から定まる保守的なブラックホールの質量下限は</a:t>
                </a:r>
                <a:r>
                  <a:rPr lang="en-US" altLang="ja-JP" sz="2000" dirty="0" smtClean="0"/>
                  <a:t>500</a:t>
                </a:r>
                <a:r>
                  <a:rPr lang="en-US" altLang="ja-JP" sz="2000" dirty="0"/>
                  <a:t>M</a:t>
                </a:r>
                <a:r>
                  <a:rPr lang="ja-JP" altLang="en-US" sz="2000" baseline="-25000" dirty="0" smtClean="0"/>
                  <a:t>☉</a:t>
                </a:r>
                <a:r>
                  <a:rPr lang="ja-JP" altLang="en-US" sz="2000" dirty="0" smtClean="0"/>
                  <a:t>となり、中間質量ブラックホールの可能性が非常に高い。</a:t>
                </a:r>
                <a:endParaRPr lang="en-US" altLang="ja-JP" sz="2000" dirty="0" smtClean="0"/>
              </a:p>
            </p:txBody>
          </p:sp>
        </mc:Choice>
        <mc:Fallback>
          <p:sp>
            <p:nvSpPr>
              <p:cNvPr id="8" name="コンテンツ プレースホルダー 2"/>
              <p:cNvSpPr>
                <a:spLocks noGrp="1" noRot="1" noChangeAspect="1" noMove="1" noResize="1" noEditPoints="1" noAdjustHandles="1" noChangeArrowheads="1" noChangeShapeType="1" noTextEdit="1"/>
              </p:cNvSpPr>
              <p:nvPr>
                <p:ph idx="1"/>
              </p:nvPr>
            </p:nvSpPr>
            <p:spPr>
              <a:xfrm>
                <a:off x="628650" y="1573699"/>
                <a:ext cx="7886700" cy="4612498"/>
              </a:xfrm>
              <a:blipFill>
                <a:blip r:embed="rId2"/>
                <a:stretch>
                  <a:fillRect l="-696" t="-1189"/>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6602083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198</TotalTime>
  <Words>813</Words>
  <Application>Microsoft Office PowerPoint</Application>
  <PresentationFormat>画面に合わせる (4:3)</PresentationFormat>
  <Paragraphs>94</Paragraphs>
  <Slides>10</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游ゴシック</vt:lpstr>
      <vt:lpstr>游ゴシック Light</vt:lpstr>
      <vt:lpstr>Arial</vt:lpstr>
      <vt:lpstr>Calibri</vt:lpstr>
      <vt:lpstr>Calibri Light</vt:lpstr>
      <vt:lpstr>Cambria Math</vt:lpstr>
      <vt:lpstr>Office テーマ</vt:lpstr>
      <vt:lpstr>An intermediate-mass black hole of over 500 solar masses in the galaxy ESO 243-49</vt:lpstr>
      <vt:lpstr>ブラックホールの分類(質量)</vt:lpstr>
      <vt:lpstr>超大質量ブラックホール</vt:lpstr>
      <vt:lpstr>論文の概要</vt:lpstr>
      <vt:lpstr>論文の骨子</vt:lpstr>
      <vt:lpstr>HXL-1</vt:lpstr>
      <vt:lpstr>得られたX線スペクトル</vt:lpstr>
      <vt:lpstr>考察</vt:lpstr>
      <vt:lpstr>エディントン限界</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intermediate-mass black hole of over 500 solar masses in the galaxy ESO 243-49</dc:title>
  <dc:creator>ushiba@icrr.u-tokyo.ac.jp</dc:creator>
  <cp:lastModifiedBy>ushiba@icrr.u-tokyo.ac.jp</cp:lastModifiedBy>
  <cp:revision>25</cp:revision>
  <dcterms:created xsi:type="dcterms:W3CDTF">2019-06-22T05:06:47Z</dcterms:created>
  <dcterms:modified xsi:type="dcterms:W3CDTF">2019-06-23T10:45:56Z</dcterms:modified>
</cp:coreProperties>
</file>