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9" r:id="rId2"/>
    <p:sldId id="257" r:id="rId3"/>
    <p:sldId id="365" r:id="rId4"/>
    <p:sldId id="360" r:id="rId5"/>
    <p:sldId id="287" r:id="rId6"/>
    <p:sldId id="282" r:id="rId7"/>
    <p:sldId id="280" r:id="rId8"/>
    <p:sldId id="366" r:id="rId9"/>
    <p:sldId id="367" r:id="rId10"/>
    <p:sldId id="348" r:id="rId11"/>
    <p:sldId id="361" r:id="rId12"/>
    <p:sldId id="362" r:id="rId13"/>
    <p:sldId id="364" r:id="rId14"/>
    <p:sldId id="363" r:id="rId15"/>
    <p:sldId id="368" r:id="rId16"/>
    <p:sldId id="28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C"/>
    <a:srgbClr val="FF8225"/>
    <a:srgbClr val="F26900"/>
    <a:srgbClr val="FFA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956" autoAdjust="0"/>
    <p:restoredTop sz="73445"/>
  </p:normalViewPr>
  <p:slideViewPr>
    <p:cSldViewPr snapToGrid="0">
      <p:cViewPr varScale="1">
        <p:scale>
          <a:sx n="84" d="100"/>
          <a:sy n="84" d="100"/>
        </p:scale>
        <p:origin x="10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D5EDA-691A-CB4F-8DF8-D0EF59D31641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1A320-D2FF-D24D-8D11-C04F4475A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5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15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PASA which the</a:t>
            </a:r>
            <a:r>
              <a:rPr lang="en-US" sz="1400" b="1" dirty="0">
                <a:solidFill>
                  <a:srgbClr val="00427C"/>
                </a:solidFill>
              </a:rPr>
              <a:t> </a:t>
            </a:r>
            <a:r>
              <a:rPr lang="en-AU" b="1" i="1" u="sng" dirty="0">
                <a:solidFill>
                  <a:srgbClr val="00427C"/>
                </a:solidFill>
              </a:rPr>
              <a:t>P</a:t>
            </a:r>
            <a:r>
              <a:rPr lang="en-AU" b="1" i="1" dirty="0">
                <a:solidFill>
                  <a:srgbClr val="00427C"/>
                </a:solidFill>
              </a:rPr>
              <a:t>ublications of the </a:t>
            </a:r>
            <a:r>
              <a:rPr lang="en-AU" b="1" i="1" u="sng" dirty="0">
                <a:solidFill>
                  <a:srgbClr val="00427C"/>
                </a:solidFill>
              </a:rPr>
              <a:t>A</a:t>
            </a:r>
            <a:r>
              <a:rPr lang="en-AU" b="1" i="1" dirty="0">
                <a:solidFill>
                  <a:srgbClr val="00427C"/>
                </a:solidFill>
              </a:rPr>
              <a:t>stronomical </a:t>
            </a:r>
            <a:r>
              <a:rPr lang="en-AU" b="1" i="1" u="sng" dirty="0">
                <a:solidFill>
                  <a:srgbClr val="00427C"/>
                </a:solidFill>
              </a:rPr>
              <a:t>S</a:t>
            </a:r>
            <a:r>
              <a:rPr lang="en-AU" b="1" i="1" dirty="0">
                <a:solidFill>
                  <a:srgbClr val="00427C"/>
                </a:solidFill>
              </a:rPr>
              <a:t>ociety of </a:t>
            </a:r>
            <a:r>
              <a:rPr lang="en-AU" b="1" i="1" u="sng" dirty="0">
                <a:solidFill>
                  <a:srgbClr val="00427C"/>
                </a:solidFill>
              </a:rPr>
              <a:t>A</a:t>
            </a:r>
            <a:r>
              <a:rPr lang="en-AU" b="1" i="1" dirty="0">
                <a:solidFill>
                  <a:srgbClr val="00427C"/>
                </a:solidFill>
              </a:rPr>
              <a:t>ustralia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5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2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5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4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0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10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A320-D2FF-D24D-8D11-C04F4475A9E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3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A226A-2A9F-D14E-A992-7D81655241FB}" type="datetime1">
              <a:rPr lang="en-AU" smtClean="0"/>
              <a:t>16/11/2022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00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7EDDC-B04C-A345-892D-826AC5EEDE15}" type="datetime1">
              <a:rPr lang="en-AU" smtClean="0"/>
              <a:t>16/11/2022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178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783E-09F2-7F4A-809E-79155B5E2B0A}" type="datetime1">
              <a:rPr lang="en-AU" smtClean="0"/>
              <a:t>16/11/2022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009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8D8F-466B-E749-BE15-E5FF51E53006}" type="datetime1">
              <a:rPr lang="en-AU" smtClean="0"/>
              <a:t>16/11/2022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8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B0436-C0CB-5948-9FE5-23F98ED95087}" type="datetime1">
              <a:rPr lang="en-AU" smtClean="0"/>
              <a:t>16/11/2022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734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1021-2376-464C-8D81-3E1F07B81190}" type="datetime1">
              <a:rPr lang="en-AU" smtClean="0"/>
              <a:t>16/11/2022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06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E7F-D729-EE4F-B722-6F28D6DCB70B}" type="datetime1">
              <a:rPr lang="en-AU" smtClean="0"/>
              <a:t>16/11/2022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8331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8D0FC-F638-5D4F-AC8D-987D753C4681}" type="datetime1">
              <a:rPr lang="en-AU" smtClean="0"/>
              <a:t>16/11/2022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2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E9B24-783B-CF43-B241-777A2ECBD6F9}" type="datetime1">
              <a:rPr lang="en-AU" smtClean="0"/>
              <a:t>16/11/2022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885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3883-6320-0140-B73D-7547F7E09ABA}" type="datetime1">
              <a:rPr lang="en-AU" smtClean="0"/>
              <a:t>16/11/2022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980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904F-D9E2-4F42-87CC-521C57026455}" type="datetime1">
              <a:rPr lang="en-AU" smtClean="0"/>
              <a:t>16/11/2022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182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07BE9-F875-0140-8E0D-EEFC08B43B57}" type="datetime1">
              <a:rPr lang="en-AU" smtClean="0"/>
              <a:t>16/11/2022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B3BB4-653D-4C8C-B85A-3F56E9BD909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01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9528-773B-5746-92FA-0B7E7535B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99F3FBA-5201-E64D-80D8-55DB5A81C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8A0D5754-FAA9-DC4B-96B1-6A1C5FAFE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710243F-A733-994C-93E8-08E69D1F33C6}"/>
              </a:ext>
            </a:extLst>
          </p:cNvPr>
          <p:cNvSpPr txBox="1">
            <a:spLocks/>
          </p:cNvSpPr>
          <p:nvPr/>
        </p:nvSpPr>
        <p:spPr>
          <a:xfrm>
            <a:off x="1079439" y="378775"/>
            <a:ext cx="10033119" cy="1101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54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pt-BR" sz="5400" dirty="0">
                <a:solidFill>
                  <a:schemeClr val="bg1"/>
                </a:solidFill>
                <a:latin typeface="Calibri"/>
                <a:cs typeface="Calibri"/>
              </a:rPr>
              <a:t>A 1.5 um NEMO detector in a KAGRA envelope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395C137-43F6-BF46-A59B-5C9391272721}"/>
              </a:ext>
            </a:extLst>
          </p:cNvPr>
          <p:cNvSpPr txBox="1">
            <a:spLocks/>
          </p:cNvSpPr>
          <p:nvPr/>
        </p:nvSpPr>
        <p:spPr>
          <a:xfrm>
            <a:off x="326524" y="1825625"/>
            <a:ext cx="11865476" cy="80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buNone/>
            </a:pPr>
            <a:r>
              <a:rPr lang="en-AU" sz="2400" dirty="0">
                <a:solidFill>
                  <a:schemeClr val="bg1"/>
                </a:solidFill>
              </a:rPr>
              <a:t>David Ottaway, Peter Calipari, Muskan Pathak and  Dan Brown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49731-2561-8C4A-A5A2-300542481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544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428129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988998"/>
            <a:ext cx="3589394" cy="878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38FA8-8C19-E047-B505-6C1EF754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10</a:t>
            </a:fld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1C8014-9717-C54D-A584-F45F665E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51" y="86541"/>
            <a:ext cx="8576826" cy="86994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27C"/>
                </a:solidFill>
              </a:rPr>
              <a:t>NEMO  instrument noise budget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84FA5B4B-42C1-F449-BB0E-3EEEBC382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42" y="846983"/>
            <a:ext cx="8524303" cy="5105816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94F1046-66DF-BC43-B27E-67818D4D86C8}"/>
              </a:ext>
            </a:extLst>
          </p:cNvPr>
          <p:cNvSpPr txBox="1">
            <a:spLocks/>
          </p:cNvSpPr>
          <p:nvPr/>
        </p:nvSpPr>
        <p:spPr>
          <a:xfrm>
            <a:off x="482885" y="6468454"/>
            <a:ext cx="4259595" cy="389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000" dirty="0"/>
              <a:t>Reference : NEMO paper</a:t>
            </a:r>
          </a:p>
        </p:txBody>
      </p:sp>
    </p:spTree>
    <p:extLst>
      <p:ext uri="{BB962C8B-B14F-4D97-AF65-F5344CB8AC3E}">
        <p14:creationId xmlns:p14="http://schemas.microsoft.com/office/powerpoint/2010/main" val="191881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6489-B243-4FFF-9B0C-EF0F75DC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865"/>
            <a:ext cx="10515600" cy="1325563"/>
          </a:xfrm>
        </p:spPr>
        <p:txBody>
          <a:bodyPr/>
          <a:lstStyle/>
          <a:p>
            <a:r>
              <a:rPr lang="en-AU" dirty="0"/>
              <a:t>The advantages and disadvantages of 1.5/2um for Silicon NEMO Operation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297B813-0664-4C59-94D1-FA8F6AC825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764523"/>
              </p:ext>
            </p:extLst>
          </p:nvPr>
        </p:nvGraphicFramePr>
        <p:xfrm>
          <a:off x="651710" y="1284003"/>
          <a:ext cx="11363827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1891">
                  <a:extLst>
                    <a:ext uri="{9D8B030D-6E8A-4147-A177-3AD203B41FA5}">
                      <a16:colId xmlns:a16="http://schemas.microsoft.com/office/drawing/2014/main" val="4166504039"/>
                    </a:ext>
                  </a:extLst>
                </a:gridCol>
                <a:gridCol w="1347755">
                  <a:extLst>
                    <a:ext uri="{9D8B030D-6E8A-4147-A177-3AD203B41FA5}">
                      <a16:colId xmlns:a16="http://schemas.microsoft.com/office/drawing/2014/main" val="4048162110"/>
                    </a:ext>
                  </a:extLst>
                </a:gridCol>
                <a:gridCol w="2971756">
                  <a:extLst>
                    <a:ext uri="{9D8B030D-6E8A-4147-A177-3AD203B41FA5}">
                      <a16:colId xmlns:a16="http://schemas.microsoft.com/office/drawing/2014/main" val="3177200077"/>
                    </a:ext>
                  </a:extLst>
                </a:gridCol>
                <a:gridCol w="3212425">
                  <a:extLst>
                    <a:ext uri="{9D8B030D-6E8A-4147-A177-3AD203B41FA5}">
                      <a16:colId xmlns:a16="http://schemas.microsoft.com/office/drawing/2014/main" val="21025825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Interferometer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Scaling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1.5 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2.0 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391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Power for equivalent sensitivity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λ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633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Achieving Lasers Power Scaling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Not  demonstrated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Much higher power demonstrated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3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Stable Master Lasers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Mature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Less Mature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2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Sensitivity to substrate polishing errors and scattered light*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1/</a:t>
                      </a:r>
                      <a:r>
                        <a:rPr lang="el-GR" dirty="0"/>
                        <a:t>λ</a:t>
                      </a:r>
                      <a:r>
                        <a:rPr lang="en-AU" baseline="30000" dirty="0"/>
                        <a:t>2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Advantage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015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Photodetectors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Peak </a:t>
                      </a:r>
                      <a:r>
                        <a:rPr lang="en-AU" dirty="0" err="1"/>
                        <a:t>InGaAs</a:t>
                      </a:r>
                      <a:r>
                        <a:rPr lang="en-AU" dirty="0"/>
                        <a:t>  Sensitivity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Significant development including materials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526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Coating Absorption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Significant for SiO</a:t>
                      </a:r>
                      <a:r>
                        <a:rPr lang="en-AU" baseline="-25000" dirty="0"/>
                        <a:t>2</a:t>
                      </a:r>
                      <a:r>
                        <a:rPr lang="en-AU" baseline="0" dirty="0"/>
                        <a:t>/Si coatings</a:t>
                      </a:r>
                    </a:p>
                    <a:p>
                      <a:r>
                        <a:rPr lang="en-AU" baseline="0" dirty="0"/>
                        <a:t>Crystalline Coatings OK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Much better for SiO</a:t>
                      </a:r>
                      <a:r>
                        <a:rPr lang="en-AU" baseline="-25000" dirty="0"/>
                        <a:t>2</a:t>
                      </a:r>
                      <a:r>
                        <a:rPr lang="en-AU" baseline="0" dirty="0"/>
                        <a:t>/Si coatings</a:t>
                      </a:r>
                      <a:endParaRPr lang="en-AU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aseline="0" dirty="0"/>
                        <a:t>Crystalline Coatings OK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56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Substrate Absorption Advantage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Slight advantage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658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Substrate/Coating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Significantly Smaller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Can’t use </a:t>
                      </a:r>
                      <a:r>
                        <a:rPr lang="en-AU" dirty="0" err="1"/>
                        <a:t>floatzone</a:t>
                      </a:r>
                      <a:r>
                        <a:rPr lang="en-AU" dirty="0"/>
                        <a:t> or crystalline coatings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8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Beam Splitter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Silica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Silica Likely 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497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Over Technical Readiness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Likely much higher TRL*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Likely lower TRL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59693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BB433-68EB-4817-90E9-F8177937C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045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D99D-ECD2-48BD-85AA-B960FA178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90" y="-156243"/>
            <a:ext cx="10515600" cy="1325563"/>
          </a:xfrm>
        </p:spPr>
        <p:txBody>
          <a:bodyPr/>
          <a:lstStyle/>
          <a:p>
            <a:r>
              <a:rPr lang="en-AU" dirty="0"/>
              <a:t>NEMO Wavelength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2E895-A9EB-4E16-82FE-21202BDB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12</a:t>
            </a:fld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1BECD-C230-4EF0-8F8B-19B7E8F49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82" y="918701"/>
            <a:ext cx="6850715" cy="58027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EDE866-72F2-465E-92D8-FD4438308E94}"/>
              </a:ext>
            </a:extLst>
          </p:cNvPr>
          <p:cNvSpPr txBox="1"/>
          <p:nvPr/>
        </p:nvSpPr>
        <p:spPr>
          <a:xfrm>
            <a:off x="6751725" y="1436323"/>
            <a:ext cx="48527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Current max size of float zone silicon test masses is 20 cm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Forecast readily achievable crystalline coatings is about 20 cm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ITMs were designed for this limitation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ETMs are not sensitive to absorption =&gt; Bigger using Magnetic </a:t>
            </a:r>
            <a:r>
              <a:rPr lang="en-AU" dirty="0" err="1"/>
              <a:t>Czochralski</a:t>
            </a:r>
            <a:r>
              <a:rPr lang="en-AU" dirty="0"/>
              <a:t>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If coatings or low absorption silicon test mass change then alter ITM/ETM spot size ratio</a:t>
            </a:r>
          </a:p>
        </p:txBody>
      </p:sp>
    </p:spTree>
    <p:extLst>
      <p:ext uri="{BB962C8B-B14F-4D97-AF65-F5344CB8AC3E}">
        <p14:creationId xmlns:p14="http://schemas.microsoft.com/office/powerpoint/2010/main" val="70613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6C508-19DB-41C8-9A40-F8D90ADD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new noise source on Crystalline Coatings?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E585B-A650-4AD6-AE05-D7E81C0D1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1368425"/>
            <a:ext cx="7122695" cy="4351338"/>
          </a:xfrm>
        </p:spPr>
        <p:txBody>
          <a:bodyPr/>
          <a:lstStyle/>
          <a:p>
            <a:r>
              <a:rPr lang="en-AU" dirty="0"/>
              <a:t>Thermal noise may not be as low as first thought</a:t>
            </a:r>
          </a:p>
          <a:p>
            <a:r>
              <a:rPr lang="en-AU" dirty="0"/>
              <a:t>Significant excess noise has recently been observed which has alarmingly high spatial coherence – measurements done at low </a:t>
            </a:r>
            <a:r>
              <a:rPr lang="en-AU" dirty="0" err="1"/>
              <a:t>freq</a:t>
            </a:r>
            <a:endParaRPr lang="en-AU" dirty="0"/>
          </a:p>
          <a:p>
            <a:r>
              <a:rPr lang="en-AU" dirty="0"/>
              <a:t>Authors quote noise may be related to defects and impurities – Cause for hope?</a:t>
            </a:r>
          </a:p>
          <a:p>
            <a:r>
              <a:rPr lang="en-AU" dirty="0"/>
              <a:t>https://arxiv.org/pdf/2210.15671.pdf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33BA5-3E67-4DD6-91A8-D121F8799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13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A4F65-116A-4F24-B2E5-4B36B7523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07" y="5020505"/>
            <a:ext cx="6107185" cy="15184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FC6F3-D286-42A4-9B21-E1DABE8A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792" y="1368425"/>
            <a:ext cx="4054851" cy="305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83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D32C8-E052-4AC6-B117-7F8A3D21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NEMO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F43C99-0D98-4F50-8783-F246D0D5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14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5528B5-AF38-445D-A6C2-1221D2961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32" y="1406664"/>
            <a:ext cx="6399658" cy="5399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78D6C5-BE19-45F3-963C-17E5D5AB3F96}"/>
              </a:ext>
            </a:extLst>
          </p:cNvPr>
          <p:cNvSpPr txBox="1"/>
          <p:nvPr/>
        </p:nvSpPr>
        <p:spPr>
          <a:xfrm>
            <a:off x="6970295" y="1406664"/>
            <a:ext cx="4443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Noise sensitivity looks comparable</a:t>
            </a:r>
          </a:p>
        </p:txBody>
      </p:sp>
    </p:spTree>
    <p:extLst>
      <p:ext uri="{BB962C8B-B14F-4D97-AF65-F5344CB8AC3E}">
        <p14:creationId xmlns:p14="http://schemas.microsoft.com/office/powerpoint/2010/main" val="1740019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42951-3008-490C-A873-5DEF3304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EE20F-1A41-41C5-B7F6-9DC76AC71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NEMO looks feasible in KAGRA envelope using 1.5 um laser technology if the new noise source crystalline coating are not as big issue as they appear – Can purification fix ?</a:t>
            </a:r>
          </a:p>
          <a:p>
            <a:r>
              <a:rPr lang="en-AU" dirty="0"/>
              <a:t>If coating issue is fixed 1.5 um interferometer looks more technologically ready that the 2 um interferometer.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43623-FF4D-4448-9B3F-FBDFC6B2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309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38FA8-8C19-E047-B505-6C1EF754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16</a:t>
            </a:fld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1C8014-9717-C54D-A584-F45F665E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76779" y="58761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srgbClr val="00427C"/>
                </a:solidFill>
              </a:rPr>
              <a:t>Questions / comments ?</a:t>
            </a:r>
          </a:p>
        </p:txBody>
      </p: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AEA49F20-5813-5044-A37E-0E7BFBB24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79" y="306307"/>
            <a:ext cx="9408441" cy="54675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87897C-D00A-D247-A075-B231386A25A8}"/>
              </a:ext>
            </a:extLst>
          </p:cNvPr>
          <p:cNvSpPr/>
          <p:nvPr/>
        </p:nvSpPr>
        <p:spPr>
          <a:xfrm>
            <a:off x="6096000" y="5446059"/>
            <a:ext cx="2294965" cy="32779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4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>
                <a:solidFill>
                  <a:srgbClr val="00427C"/>
                </a:solidFill>
              </a:rPr>
              <a:t>Overview Talk</a:t>
            </a:r>
            <a:endParaRPr lang="en-AU" b="1" dirty="0">
              <a:solidFill>
                <a:srgbClr val="00427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79968-A51E-C444-91E1-76755C98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2</a:t>
            </a:fld>
            <a:endParaRPr lang="en-AU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96364D2-E738-DD43-B830-522931C5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822"/>
            <a:ext cx="7772400" cy="373373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427C"/>
                </a:solidFill>
              </a:rPr>
              <a:t>NEMO : </a:t>
            </a:r>
            <a:r>
              <a:rPr lang="en-US" u="sng" dirty="0">
                <a:solidFill>
                  <a:srgbClr val="00427C"/>
                </a:solidFill>
              </a:rPr>
              <a:t>N</a:t>
            </a:r>
            <a:r>
              <a:rPr lang="en-US" dirty="0">
                <a:solidFill>
                  <a:srgbClr val="00427C"/>
                </a:solidFill>
              </a:rPr>
              <a:t>eutron star </a:t>
            </a:r>
            <a:r>
              <a:rPr lang="en-US" u="sng" dirty="0">
                <a:solidFill>
                  <a:srgbClr val="00427C"/>
                </a:solidFill>
              </a:rPr>
              <a:t>E</a:t>
            </a:r>
            <a:r>
              <a:rPr lang="en-US" dirty="0">
                <a:solidFill>
                  <a:srgbClr val="00427C"/>
                </a:solidFill>
              </a:rPr>
              <a:t>xtreme </a:t>
            </a:r>
            <a:r>
              <a:rPr lang="en-US" u="sng" dirty="0">
                <a:solidFill>
                  <a:srgbClr val="00427C"/>
                </a:solidFill>
              </a:rPr>
              <a:t>M</a:t>
            </a:r>
            <a:r>
              <a:rPr lang="en-US" dirty="0">
                <a:solidFill>
                  <a:srgbClr val="00427C"/>
                </a:solidFill>
              </a:rPr>
              <a:t>atter </a:t>
            </a:r>
            <a:r>
              <a:rPr lang="en-US" u="sng" dirty="0">
                <a:solidFill>
                  <a:srgbClr val="00427C"/>
                </a:solidFill>
              </a:rPr>
              <a:t>O</a:t>
            </a:r>
            <a:r>
              <a:rPr lang="en-US" dirty="0">
                <a:solidFill>
                  <a:srgbClr val="00427C"/>
                </a:solidFill>
              </a:rPr>
              <a:t>bservatory : </a:t>
            </a:r>
            <a:r>
              <a:rPr lang="en-AU" dirty="0">
                <a:solidFill>
                  <a:srgbClr val="00427C"/>
                </a:solidFill>
              </a:rPr>
              <a:t>technology enabler for 3G</a:t>
            </a:r>
            <a:endParaRPr lang="en-US" dirty="0">
              <a:solidFill>
                <a:srgbClr val="00427C"/>
              </a:solidFill>
            </a:endParaRPr>
          </a:p>
          <a:p>
            <a:r>
              <a:rPr lang="en-AU" dirty="0">
                <a:solidFill>
                  <a:srgbClr val="00427C"/>
                </a:solidFill>
              </a:rPr>
              <a:t>NEMO Astrophysics</a:t>
            </a:r>
          </a:p>
          <a:p>
            <a:r>
              <a:rPr lang="en-AU" dirty="0">
                <a:solidFill>
                  <a:srgbClr val="00427C"/>
                </a:solidFill>
              </a:rPr>
              <a:t>NEMO Detector Design</a:t>
            </a:r>
          </a:p>
          <a:p>
            <a:r>
              <a:rPr lang="en-AU" dirty="0">
                <a:solidFill>
                  <a:srgbClr val="00427C"/>
                </a:solidFill>
              </a:rPr>
              <a:t>Conclusions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F2933-CE39-F843-B031-060EA9B488C6}"/>
              </a:ext>
            </a:extLst>
          </p:cNvPr>
          <p:cNvSpPr/>
          <p:nvPr/>
        </p:nvSpPr>
        <p:spPr>
          <a:xfrm>
            <a:off x="7314165" y="1273329"/>
            <a:ext cx="3833971" cy="18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32ED2-925F-2B4D-B7A9-39DE81A8A62C}"/>
              </a:ext>
            </a:extLst>
          </p:cNvPr>
          <p:cNvSpPr/>
          <p:nvPr/>
        </p:nvSpPr>
        <p:spPr>
          <a:xfrm>
            <a:off x="7387581" y="1262061"/>
            <a:ext cx="3833971" cy="18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C96B4B-7E01-654C-9D46-524E29528B39}"/>
              </a:ext>
            </a:extLst>
          </p:cNvPr>
          <p:cNvSpPr/>
          <p:nvPr/>
        </p:nvSpPr>
        <p:spPr>
          <a:xfrm rot="5400000">
            <a:off x="8875757" y="3492966"/>
            <a:ext cx="4410659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F1DFA-3C25-B14E-A0BA-BEA4A1D21BD3}"/>
              </a:ext>
            </a:extLst>
          </p:cNvPr>
          <p:cNvSpPr txBox="1"/>
          <p:nvPr/>
        </p:nvSpPr>
        <p:spPr>
          <a:xfrm>
            <a:off x="1226376" y="5290596"/>
            <a:ext cx="105501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427C"/>
                </a:solidFill>
              </a:rPr>
              <a:t>NEMO paper : </a:t>
            </a:r>
            <a:r>
              <a:rPr lang="en-AU" dirty="0"/>
              <a:t>Ackley, K., et al. "Neutron Star Extreme Matter Observatory: A kilohertz-band gravitational-wave detector in the global network." </a:t>
            </a:r>
            <a:r>
              <a:rPr lang="en-AU" i="1" dirty="0"/>
              <a:t>Publications of the Astronomical Society of Australia</a:t>
            </a:r>
            <a:r>
              <a:rPr lang="en-AU" dirty="0"/>
              <a:t> 37 (2020).</a:t>
            </a:r>
            <a:endParaRPr lang="en-US" sz="2000" b="1" dirty="0">
              <a:solidFill>
                <a:srgbClr val="0042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7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10D2-4C99-4E9F-A985-5C286E34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27" y="-219433"/>
            <a:ext cx="10515600" cy="1325563"/>
          </a:xfrm>
        </p:spPr>
        <p:txBody>
          <a:bodyPr/>
          <a:lstStyle/>
          <a:p>
            <a:r>
              <a:rPr lang="en-AU" dirty="0"/>
              <a:t>NEMO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2466-FFDC-4D34-8146-467C87C7B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2" y="943014"/>
            <a:ext cx="7142747" cy="4351338"/>
          </a:xfrm>
        </p:spPr>
        <p:txBody>
          <a:bodyPr>
            <a:normAutofit/>
          </a:bodyPr>
          <a:lstStyle/>
          <a:p>
            <a:r>
              <a:rPr lang="en-AU" sz="2400" dirty="0"/>
              <a:t>NEMO is a design concept for a dedicated kilohertz-band GW observatory: Neutron star Extreme Matter Observatory</a:t>
            </a:r>
          </a:p>
          <a:p>
            <a:r>
              <a:rPr lang="en-AU" sz="2400" dirty="0"/>
              <a:t>NEMO concept design was an </a:t>
            </a:r>
            <a:r>
              <a:rPr lang="en-AU" sz="2400" dirty="0" err="1"/>
              <a:t>OzGrav</a:t>
            </a:r>
            <a:r>
              <a:rPr lang="en-AU" sz="2400" dirty="0"/>
              <a:t> wide effort</a:t>
            </a:r>
          </a:p>
          <a:p>
            <a:r>
              <a:rPr lang="en-AU" sz="2400" dirty="0"/>
              <a:t>Detector with its own science case , but also a technology enabler for future 3G detectors</a:t>
            </a:r>
          </a:p>
          <a:p>
            <a:r>
              <a:rPr lang="en-AU" sz="2400" dirty="0"/>
              <a:t>Can NEMO ideas apply to a future </a:t>
            </a:r>
            <a:r>
              <a:rPr lang="en-AU" sz="2400" dirty="0" err="1"/>
              <a:t>Kagra</a:t>
            </a:r>
            <a:r>
              <a:rPr lang="en-AU" sz="2400" dirty="0"/>
              <a:t> upgrade?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7F1E7-1356-4152-A4B9-EA2D35B48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3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935BA-DF19-4628-8D77-6A67EA24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927" y="1283205"/>
            <a:ext cx="5051258" cy="22605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087738-8ACE-4B88-9D18-D0D30FDCD7AC}"/>
              </a:ext>
            </a:extLst>
          </p:cNvPr>
          <p:cNvSpPr/>
          <p:nvPr/>
        </p:nvSpPr>
        <p:spPr>
          <a:xfrm>
            <a:off x="7020927" y="25476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Image Credit: Carl Knox</a:t>
            </a:r>
          </a:p>
          <a:p>
            <a:r>
              <a:rPr lang="en-AU" dirty="0">
                <a:solidFill>
                  <a:schemeClr val="bg1"/>
                </a:solidFill>
              </a:rPr>
              <a:t>From: Sarin &amp; Lasky, Gen</a:t>
            </a:r>
          </a:p>
          <a:p>
            <a:r>
              <a:rPr lang="en-AU" dirty="0" err="1">
                <a:solidFill>
                  <a:schemeClr val="bg1"/>
                </a:solidFill>
              </a:rPr>
              <a:t>Relativ</a:t>
            </a: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err="1">
                <a:solidFill>
                  <a:schemeClr val="bg1"/>
                </a:solidFill>
              </a:rPr>
              <a:t>Gravit</a:t>
            </a:r>
            <a:r>
              <a:rPr lang="en-AU" dirty="0">
                <a:solidFill>
                  <a:schemeClr val="bg1"/>
                </a:solidFill>
              </a:rPr>
              <a:t> 53, 59 (2021</a:t>
            </a:r>
            <a:r>
              <a:rPr lang="en-AU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7CC73E-EF6B-4FC5-BCF9-39659CB2F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4" y="3883072"/>
            <a:ext cx="8722895" cy="28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929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27C"/>
                </a:solidFill>
              </a:rPr>
              <a:t>NEMO : The Science</a:t>
            </a:r>
            <a:endParaRPr lang="en-AU" b="1" dirty="0">
              <a:solidFill>
                <a:srgbClr val="00427C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79968-A51E-C444-91E1-76755C983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4</a:t>
            </a:fld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2F2933-CE39-F843-B031-060EA9B488C6}"/>
              </a:ext>
            </a:extLst>
          </p:cNvPr>
          <p:cNvSpPr/>
          <p:nvPr/>
        </p:nvSpPr>
        <p:spPr>
          <a:xfrm>
            <a:off x="7314165" y="1273329"/>
            <a:ext cx="3833971" cy="18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CEE718-A121-0143-8011-71C00F2BB020}"/>
              </a:ext>
            </a:extLst>
          </p:cNvPr>
          <p:cNvSpPr/>
          <p:nvPr/>
        </p:nvSpPr>
        <p:spPr>
          <a:xfrm rot="5400000">
            <a:off x="5185848" y="3447472"/>
            <a:ext cx="4410659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C32ED2-925F-2B4D-B7A9-39DE81A8A62C}"/>
              </a:ext>
            </a:extLst>
          </p:cNvPr>
          <p:cNvSpPr/>
          <p:nvPr/>
        </p:nvSpPr>
        <p:spPr>
          <a:xfrm>
            <a:off x="7387581" y="1262061"/>
            <a:ext cx="3833971" cy="18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C91823-EA92-404E-9F3B-655FF14750F3}"/>
              </a:ext>
            </a:extLst>
          </p:cNvPr>
          <p:cNvSpPr/>
          <p:nvPr/>
        </p:nvSpPr>
        <p:spPr>
          <a:xfrm rot="5400000">
            <a:off x="5259264" y="3436204"/>
            <a:ext cx="4410659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C96B4B-7E01-654C-9D46-524E29528B39}"/>
              </a:ext>
            </a:extLst>
          </p:cNvPr>
          <p:cNvSpPr/>
          <p:nvPr/>
        </p:nvSpPr>
        <p:spPr>
          <a:xfrm rot="5400000">
            <a:off x="8875757" y="3492966"/>
            <a:ext cx="4410659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F1DFA-3C25-B14E-A0BA-BEA4A1D21BD3}"/>
              </a:ext>
            </a:extLst>
          </p:cNvPr>
          <p:cNvSpPr txBox="1"/>
          <p:nvPr/>
        </p:nvSpPr>
        <p:spPr>
          <a:xfrm>
            <a:off x="371804" y="5335716"/>
            <a:ext cx="411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27C"/>
                </a:solidFill>
              </a:rPr>
              <a:t>NEMO paper : arXiv:2007.03128 (submitted to PASA)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EB1940-83D1-0941-8778-930B09F92A89}"/>
              </a:ext>
            </a:extLst>
          </p:cNvPr>
          <p:cNvSpPr/>
          <p:nvPr/>
        </p:nvSpPr>
        <p:spPr>
          <a:xfrm>
            <a:off x="4953596" y="1117028"/>
            <a:ext cx="6561979" cy="4815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0ABE3-C1A0-7749-BF10-A9B400AA299B}"/>
              </a:ext>
            </a:extLst>
          </p:cNvPr>
          <p:cNvSpPr txBox="1"/>
          <p:nvPr/>
        </p:nvSpPr>
        <p:spPr>
          <a:xfrm rot="16200000">
            <a:off x="4173484" y="2920151"/>
            <a:ext cx="2324226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/>
              <a:t>Temperature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8609DE-DBC2-C84F-99E7-53C42A0BFE3A}"/>
              </a:ext>
            </a:extLst>
          </p:cNvPr>
          <p:cNvSpPr txBox="1"/>
          <p:nvPr/>
        </p:nvSpPr>
        <p:spPr>
          <a:xfrm>
            <a:off x="8066689" y="4964452"/>
            <a:ext cx="1399742" cy="584775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3200" dirty="0"/>
              <a:t>density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020E55-D466-BE4C-82A0-6098A1347F4A}"/>
              </a:ext>
            </a:extLst>
          </p:cNvPr>
          <p:cNvSpPr txBox="1"/>
          <p:nvPr/>
        </p:nvSpPr>
        <p:spPr>
          <a:xfrm>
            <a:off x="9726272" y="4792625"/>
            <a:ext cx="605849" cy="4060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15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D060D8-2FDA-1143-A014-A64567AAB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03" b="12402"/>
          <a:stretch/>
        </p:blipFill>
        <p:spPr>
          <a:xfrm>
            <a:off x="5726354" y="1315404"/>
            <a:ext cx="5690851" cy="38157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CA0F2C3-416A-C844-BE0D-C87A130EFC27}"/>
              </a:ext>
            </a:extLst>
          </p:cNvPr>
          <p:cNvSpPr txBox="1"/>
          <p:nvPr/>
        </p:nvSpPr>
        <p:spPr>
          <a:xfrm>
            <a:off x="9330500" y="3912988"/>
            <a:ext cx="200324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NEMO is here!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724CD3-1694-A54B-8B60-684CDA927F03}"/>
              </a:ext>
            </a:extLst>
          </p:cNvPr>
          <p:cNvSpPr/>
          <p:nvPr/>
        </p:nvSpPr>
        <p:spPr>
          <a:xfrm>
            <a:off x="228489" y="1838280"/>
            <a:ext cx="451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/>
            <a:r>
              <a:rPr lang="en-AU" sz="2800" dirty="0">
                <a:solidFill>
                  <a:srgbClr val="00427C"/>
                </a:solidFill>
              </a:rPr>
              <a:t>“High Frequency Detectors are Matter Machines”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10ACCB-BC12-3C4D-8394-100CE1E51D4F}"/>
              </a:ext>
            </a:extLst>
          </p:cNvPr>
          <p:cNvSpPr/>
          <p:nvPr/>
        </p:nvSpPr>
        <p:spPr>
          <a:xfrm>
            <a:off x="6496959" y="5044882"/>
            <a:ext cx="403411" cy="314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Slide Number Placeholder 7">
            <a:extLst>
              <a:ext uri="{FF2B5EF4-FFF2-40B4-BE49-F238E27FC236}">
                <a16:creationId xmlns:a16="http://schemas.microsoft.com/office/drawing/2014/main" id="{A6246C31-355B-1D4F-AE56-DF8D30AF0883}"/>
              </a:ext>
            </a:extLst>
          </p:cNvPr>
          <p:cNvSpPr txBox="1">
            <a:spLocks/>
          </p:cNvSpPr>
          <p:nvPr/>
        </p:nvSpPr>
        <p:spPr>
          <a:xfrm>
            <a:off x="482886" y="6330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000" dirty="0"/>
              <a:t>Slide credit : Paul Lasky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5494EE-2221-904C-ACFC-5EA051AF3B9A}"/>
              </a:ext>
            </a:extLst>
          </p:cNvPr>
          <p:cNvCxnSpPr>
            <a:cxnSpLocks/>
          </p:cNvCxnSpPr>
          <p:nvPr/>
        </p:nvCxnSpPr>
        <p:spPr>
          <a:xfrm flipH="1">
            <a:off x="9466431" y="4338837"/>
            <a:ext cx="276952" cy="31280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B5E41F1A-8E8D-F74A-9551-609D5A73E392}"/>
              </a:ext>
            </a:extLst>
          </p:cNvPr>
          <p:cNvSpPr/>
          <p:nvPr/>
        </p:nvSpPr>
        <p:spPr>
          <a:xfrm>
            <a:off x="8761514" y="5519241"/>
            <a:ext cx="28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bg1">
                    <a:lumMod val="50000"/>
                  </a:schemeClr>
                </a:solidFill>
              </a:rPr>
              <a:t>Reference : arXiv:1102.5531</a:t>
            </a:r>
            <a:r>
              <a:rPr lang="en-AU" b="1" dirty="0">
                <a:solidFill>
                  <a:schemeClr val="bg1">
                    <a:lumMod val="50000"/>
                  </a:schemeClr>
                </a:solidFill>
              </a:rPr>
              <a:t> 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06D1-D041-CB40-8B10-2D516AE9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52918" y="3128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27C"/>
                </a:solidFill>
              </a:rPr>
              <a:t>NEMO : The Science</a:t>
            </a: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12023C-28BD-1D44-AC38-CC3F9BF93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828446"/>
            <a:ext cx="2976282" cy="30731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A26D1-DE6C-3F4F-87D4-AD27A6520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5</a:t>
            </a:fld>
            <a:endParaRPr lang="en-AU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321253-E918-C94A-AA95-9A5F6DD55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79" y="33412"/>
            <a:ext cx="4981794" cy="28810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A15D6E-2C2A-7346-8F2A-F61DC7ADFE0C}"/>
              </a:ext>
            </a:extLst>
          </p:cNvPr>
          <p:cNvSpPr/>
          <p:nvPr/>
        </p:nvSpPr>
        <p:spPr>
          <a:xfrm>
            <a:off x="359427" y="1659285"/>
            <a:ext cx="70364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427C"/>
                </a:solidFill>
              </a:rPr>
              <a:t>Average number of post merger events detected with with NEMO increased to 1 – a few per year</a:t>
            </a:r>
          </a:p>
          <a:p>
            <a:pPr marL="3429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427C"/>
                </a:solidFill>
              </a:rPr>
              <a:t>Increased sensitivity at kHz places significant constraints on </a:t>
            </a:r>
            <a:r>
              <a:rPr lang="en-AU" sz="2800" dirty="0" err="1">
                <a:solidFill>
                  <a:srgbClr val="00427C"/>
                </a:solidFill>
              </a:rPr>
              <a:t>EoS</a:t>
            </a:r>
            <a:endParaRPr lang="en-AU" sz="2800" dirty="0">
              <a:solidFill>
                <a:srgbClr val="00427C"/>
              </a:solidFill>
            </a:endParaRPr>
          </a:p>
          <a:p>
            <a:pPr marL="342900" indent="-45720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427C"/>
                </a:solidFill>
              </a:rPr>
              <a:t>Potential to measure phase transitions in hot remnants : deconfined quarks, other exotica</a:t>
            </a:r>
          </a:p>
          <a:p>
            <a:endParaRPr lang="en-AU" sz="2800" dirty="0">
              <a:solidFill>
                <a:srgbClr val="00427C"/>
              </a:solidFill>
            </a:endParaRPr>
          </a:p>
          <a:p>
            <a:pPr lvl="1"/>
            <a:endParaRPr lang="en-AU" sz="2800" dirty="0">
              <a:solidFill>
                <a:srgbClr val="00427C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06F2AC-51A3-E44B-939D-BE91D515F6AB}"/>
              </a:ext>
            </a:extLst>
          </p:cNvPr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5BD2142-D1E8-D446-A21B-8433D8AB69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7E6ABF6F-1D7E-C745-9B8D-B1BB3FAE52D8}"/>
              </a:ext>
            </a:extLst>
          </p:cNvPr>
          <p:cNvSpPr txBox="1">
            <a:spLocks/>
          </p:cNvSpPr>
          <p:nvPr/>
        </p:nvSpPr>
        <p:spPr>
          <a:xfrm>
            <a:off x="482885" y="6330430"/>
            <a:ext cx="4259595" cy="389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000" dirty="0"/>
              <a:t>Reference : NEMO paper</a:t>
            </a:r>
          </a:p>
        </p:txBody>
      </p:sp>
    </p:spTree>
    <p:extLst>
      <p:ext uri="{BB962C8B-B14F-4D97-AF65-F5344CB8AC3E}">
        <p14:creationId xmlns:p14="http://schemas.microsoft.com/office/powerpoint/2010/main" val="2110601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38FA8-8C19-E047-B505-6C1EF754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6</a:t>
            </a:fld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1C8014-9717-C54D-A584-F45F665E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476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27C"/>
                </a:solidFill>
              </a:rPr>
              <a:t>Design Sensitivity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A6DD9-A534-044D-87A5-01046AD2F47B}"/>
              </a:ext>
            </a:extLst>
          </p:cNvPr>
          <p:cNvSpPr txBox="1"/>
          <p:nvPr/>
        </p:nvSpPr>
        <p:spPr>
          <a:xfrm>
            <a:off x="2789694" y="774915"/>
            <a:ext cx="619933" cy="375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A4633-3AE4-7647-A2ED-0878A8EAF340}"/>
              </a:ext>
            </a:extLst>
          </p:cNvPr>
          <p:cNvSpPr txBox="1"/>
          <p:nvPr/>
        </p:nvSpPr>
        <p:spPr>
          <a:xfrm>
            <a:off x="3409627" y="805910"/>
            <a:ext cx="5992679" cy="1899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45F1B228-EE38-A845-B7A9-8FE06C7D1C57}"/>
              </a:ext>
            </a:extLst>
          </p:cNvPr>
          <p:cNvSpPr txBox="1">
            <a:spLocks/>
          </p:cNvSpPr>
          <p:nvPr/>
        </p:nvSpPr>
        <p:spPr>
          <a:xfrm>
            <a:off x="482885" y="6330430"/>
            <a:ext cx="4259595" cy="3895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000" dirty="0"/>
              <a:t>Reference : NEMO paper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CFA7C877-BE1F-CA4D-9AF4-E05339691D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b="1"/>
          <a:stretch/>
        </p:blipFill>
        <p:spPr>
          <a:xfrm>
            <a:off x="2430271" y="1150795"/>
            <a:ext cx="7551929" cy="47924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26F4B3-4347-6A42-A971-4BC113E391A8}"/>
              </a:ext>
            </a:extLst>
          </p:cNvPr>
          <p:cNvSpPr/>
          <p:nvPr/>
        </p:nvSpPr>
        <p:spPr>
          <a:xfrm>
            <a:off x="2922494" y="774915"/>
            <a:ext cx="753035" cy="533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6667CB-1CDC-6A42-B54C-433A9977A5BB}"/>
              </a:ext>
            </a:extLst>
          </p:cNvPr>
          <p:cNvSpPr/>
          <p:nvPr/>
        </p:nvSpPr>
        <p:spPr>
          <a:xfrm>
            <a:off x="3682442" y="823838"/>
            <a:ext cx="5719864" cy="348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4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0" y="6253318"/>
            <a:ext cx="12192000" cy="756"/>
          </a:xfrm>
          <a:prstGeom prst="line">
            <a:avLst/>
          </a:prstGeom>
          <a:ln w="14986">
            <a:gradFill flip="none" rotWithShape="1">
              <a:gsLst>
                <a:gs pos="0">
                  <a:schemeClr val="bg1"/>
                </a:gs>
                <a:gs pos="22000">
                  <a:srgbClr val="FF8225"/>
                </a:gs>
                <a:gs pos="81826">
                  <a:srgbClr val="FF8225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38275"/>
          <a:stretch/>
        </p:blipFill>
        <p:spPr>
          <a:xfrm>
            <a:off x="4423897" y="5814187"/>
            <a:ext cx="3589394" cy="87826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38FA8-8C19-E047-B505-6C1EF754E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7</a:t>
            </a:fld>
            <a:endParaRPr lang="en-AU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1C8014-9717-C54D-A584-F45F665E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870" y="-445091"/>
            <a:ext cx="8401266" cy="241511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427C"/>
                </a:solidFill>
              </a:rPr>
              <a:t>Initial NEMO design choices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96AD1-58DA-6440-9D4A-E9D94027657A}"/>
              </a:ext>
            </a:extLst>
          </p:cNvPr>
          <p:cNvSpPr/>
          <p:nvPr/>
        </p:nvSpPr>
        <p:spPr>
          <a:xfrm>
            <a:off x="7032812" y="1245704"/>
            <a:ext cx="3833971" cy="185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AF4222-BC10-7E47-B173-688367B406E6}"/>
              </a:ext>
            </a:extLst>
          </p:cNvPr>
          <p:cNvSpPr/>
          <p:nvPr/>
        </p:nvSpPr>
        <p:spPr>
          <a:xfrm rot="5400000">
            <a:off x="4904495" y="3419847"/>
            <a:ext cx="4410659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72840-38ED-CF40-84EB-60C909EEDA9D}"/>
              </a:ext>
            </a:extLst>
          </p:cNvPr>
          <p:cNvSpPr/>
          <p:nvPr/>
        </p:nvSpPr>
        <p:spPr>
          <a:xfrm rot="5400000">
            <a:off x="8520988" y="3476609"/>
            <a:ext cx="4410659" cy="26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fire&#10;&#10;Description automatically generated">
            <a:extLst>
              <a:ext uri="{FF2B5EF4-FFF2-40B4-BE49-F238E27FC236}">
                <a16:creationId xmlns:a16="http://schemas.microsoft.com/office/drawing/2014/main" id="{9EBE57D5-DC30-BE49-9647-A874032F3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98" y="480255"/>
            <a:ext cx="4725003" cy="55534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CE3218-7AD9-EB4C-AAF7-5D8FCF834787}"/>
              </a:ext>
            </a:extLst>
          </p:cNvPr>
          <p:cNvSpPr txBox="1"/>
          <p:nvPr/>
        </p:nvSpPr>
        <p:spPr>
          <a:xfrm>
            <a:off x="5941943" y="2723675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2µm, 500 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48B664-D4C4-F04C-88A2-5B23E6B752DC}"/>
              </a:ext>
            </a:extLst>
          </p:cNvPr>
          <p:cNvSpPr txBox="1"/>
          <p:nvPr/>
        </p:nvSpPr>
        <p:spPr>
          <a:xfrm>
            <a:off x="8753434" y="1399376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 MW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106C9-7233-014F-B720-11AE0337E0E5}"/>
              </a:ext>
            </a:extLst>
          </p:cNvPr>
          <p:cNvSpPr txBox="1"/>
          <p:nvPr/>
        </p:nvSpPr>
        <p:spPr>
          <a:xfrm>
            <a:off x="8405331" y="2777774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31.2 kW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ADCF2C-C221-3045-8BD5-6841B088D221}"/>
              </a:ext>
            </a:extLst>
          </p:cNvPr>
          <p:cNvSpPr txBox="1"/>
          <p:nvPr/>
        </p:nvSpPr>
        <p:spPr>
          <a:xfrm>
            <a:off x="9156725" y="3710895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1.4%ç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D2D3F5-179C-4F42-A01F-59473F0CA4AD}"/>
              </a:ext>
            </a:extLst>
          </p:cNvPr>
          <p:cNvSpPr txBox="1"/>
          <p:nvPr/>
        </p:nvSpPr>
        <p:spPr>
          <a:xfrm>
            <a:off x="10978890" y="2354343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5 ppm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8B3A8A-EF6D-4C43-9EE2-475C99DFF25D}"/>
              </a:ext>
            </a:extLst>
          </p:cNvPr>
          <p:cNvSpPr txBox="1"/>
          <p:nvPr/>
        </p:nvSpPr>
        <p:spPr>
          <a:xfrm>
            <a:off x="6685020" y="4863475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dB injected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629C46-2753-A346-A7C3-21741A5EB1B3}"/>
              </a:ext>
            </a:extLst>
          </p:cNvPr>
          <p:cNvSpPr txBox="1"/>
          <p:nvPr/>
        </p:nvSpPr>
        <p:spPr>
          <a:xfrm>
            <a:off x="7590514" y="4040634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</a:t>
            </a:r>
            <a:r>
              <a:rPr lang="en-US" baseline="-25000" dirty="0" err="1"/>
              <a:t>SRC</a:t>
            </a:r>
            <a:r>
              <a:rPr lang="en-US" baseline="-25000" dirty="0"/>
              <a:t> </a:t>
            </a:r>
            <a:r>
              <a:rPr lang="en-US" dirty="0"/>
              <a:t> = 354 m</a:t>
            </a:r>
            <a:endParaRPr lang="en-US" baseline="-25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38A264-89CA-5C44-B559-487CFE42EA31}"/>
              </a:ext>
            </a:extLst>
          </p:cNvPr>
          <p:cNvSpPr txBox="1"/>
          <p:nvPr/>
        </p:nvSpPr>
        <p:spPr>
          <a:xfrm>
            <a:off x="9528264" y="4661875"/>
            <a:ext cx="172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= 4.8 %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36A4E8-C1B3-5342-B168-727B62298C70}"/>
              </a:ext>
            </a:extLst>
          </p:cNvPr>
          <p:cNvSpPr txBox="1"/>
          <p:nvPr/>
        </p:nvSpPr>
        <p:spPr>
          <a:xfrm>
            <a:off x="270437" y="1859324"/>
            <a:ext cx="64060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Test mass weight = 74.1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Test mass coating : </a:t>
            </a:r>
            <a:r>
              <a:rPr lang="en-US" sz="2800" dirty="0" err="1">
                <a:solidFill>
                  <a:srgbClr val="00427C"/>
                </a:solidFill>
              </a:rPr>
              <a:t>AlGaAs</a:t>
            </a:r>
            <a:r>
              <a:rPr lang="en-US" sz="2800" dirty="0">
                <a:solidFill>
                  <a:srgbClr val="00427C"/>
                </a:solidFill>
              </a:rPr>
              <a:t>/GaAs*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Test mass substrate: 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ITM = 150 K, ETM = 123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ROC</a:t>
            </a:r>
            <a:r>
              <a:rPr lang="en-US" sz="2800" baseline="-25000" dirty="0">
                <a:solidFill>
                  <a:srgbClr val="00427C"/>
                </a:solidFill>
              </a:rPr>
              <a:t>ITM</a:t>
            </a:r>
            <a:r>
              <a:rPr lang="en-US" sz="2800" dirty="0">
                <a:solidFill>
                  <a:srgbClr val="00427C"/>
                </a:solidFill>
              </a:rPr>
              <a:t> = 1800 m; ROC</a:t>
            </a:r>
            <a:r>
              <a:rPr lang="en-US" sz="2800" baseline="-25000" dirty="0">
                <a:solidFill>
                  <a:srgbClr val="00427C"/>
                </a:solidFill>
              </a:rPr>
              <a:t>ETM</a:t>
            </a:r>
            <a:r>
              <a:rPr lang="en-US" sz="2800" dirty="0">
                <a:solidFill>
                  <a:srgbClr val="00427C"/>
                </a:solidFill>
              </a:rPr>
              <a:t> = 2500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Suspension material : 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Test mass cooling method : radiative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3 MW Circulating Arm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427C"/>
                </a:solidFill>
              </a:rPr>
              <a:t>27 kW in Recycling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427C"/>
              </a:solidFill>
            </a:endParaRPr>
          </a:p>
        </p:txBody>
      </p:sp>
      <p:sp>
        <p:nvSpPr>
          <p:cNvPr id="27" name="Slide Number Placeholder 7">
            <a:extLst>
              <a:ext uri="{FF2B5EF4-FFF2-40B4-BE49-F238E27FC236}">
                <a16:creationId xmlns:a16="http://schemas.microsoft.com/office/drawing/2014/main" id="{CF027E65-53B4-0045-A677-D90323FFFD57}"/>
              </a:ext>
            </a:extLst>
          </p:cNvPr>
          <p:cNvSpPr txBox="1">
            <a:spLocks/>
          </p:cNvSpPr>
          <p:nvPr/>
        </p:nvSpPr>
        <p:spPr>
          <a:xfrm>
            <a:off x="106366" y="6387948"/>
            <a:ext cx="5613115" cy="361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800" dirty="0"/>
              <a:t>Picture modified from : J. V. van </a:t>
            </a:r>
            <a:r>
              <a:rPr lang="en-AU" sz="1800" dirty="0" err="1"/>
              <a:t>Heijningen</a:t>
            </a:r>
            <a:r>
              <a:rPr lang="en-AU" sz="1800" dirty="0"/>
              <a:t>, NEMO paper</a:t>
            </a:r>
          </a:p>
        </p:txBody>
      </p:sp>
    </p:spTree>
    <p:extLst>
      <p:ext uri="{BB962C8B-B14F-4D97-AF65-F5344CB8AC3E}">
        <p14:creationId xmlns:p14="http://schemas.microsoft.com/office/powerpoint/2010/main" val="2350644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9CC05-61B2-418C-9151-A626503F3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425" y="1524000"/>
            <a:ext cx="7747302" cy="4393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463271-741C-4E1A-AACD-80560C175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Signal Recycling Cavity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06C5E-54F2-4CDE-BCB7-09C7B97DA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8" y="1591216"/>
            <a:ext cx="3727182" cy="4765134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Long SRC – Upper and lower signal sidebands equally enhanced</a:t>
            </a:r>
          </a:p>
          <a:p>
            <a:r>
              <a:rPr lang="en-AU" dirty="0"/>
              <a:t>Advantages over detuned SRC: Control potentially easier, requires no filter cavity to improve sensitivity around coupled cavity pole</a:t>
            </a:r>
          </a:p>
          <a:p>
            <a:r>
              <a:rPr lang="en-AU" dirty="0"/>
              <a:t>SRC loss needs to be less than 1500 ppm !</a:t>
            </a:r>
          </a:p>
          <a:p>
            <a:r>
              <a:rPr lang="en-AU" dirty="0" err="1"/>
              <a:t>T</a:t>
            </a:r>
            <a:r>
              <a:rPr lang="en-AU" baseline="-25000" dirty="0" err="1"/>
              <a:t>itm</a:t>
            </a:r>
            <a:r>
              <a:rPr lang="en-AU" dirty="0"/>
              <a:t> limited so high circulating power in substrates – TCS will have to work extremely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76B6B-197B-4AE0-8BA3-89098527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8</a:t>
            </a:fld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46E362-2C24-4AD5-93B0-A8E2A5E711DD}"/>
              </a:ext>
            </a:extLst>
          </p:cNvPr>
          <p:cNvSpPr/>
          <p:nvPr/>
        </p:nvSpPr>
        <p:spPr>
          <a:xfrm>
            <a:off x="8455841" y="6123543"/>
            <a:ext cx="3365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Martynov Phys. Rev. D 99, 102004</a:t>
            </a:r>
          </a:p>
        </p:txBody>
      </p:sp>
    </p:spTree>
    <p:extLst>
      <p:ext uri="{BB962C8B-B14F-4D97-AF65-F5344CB8AC3E}">
        <p14:creationId xmlns:p14="http://schemas.microsoft.com/office/powerpoint/2010/main" val="770004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DBEC-1939-459E-B3AA-9872E141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AU" dirty="0"/>
              <a:t>Choice of Material: Silicon versus Sapphire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5A595-A3C4-4ACB-9CBD-B3A12D8E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3BB4-653D-4C8C-B85A-3F56E9BD909B}" type="slidenum">
              <a:rPr lang="en-AU" smtClean="0"/>
              <a:t>9</a:t>
            </a:fld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25B7E-E9D2-41C6-A087-4C47DDA4A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75" y="1196915"/>
            <a:ext cx="7002865" cy="4094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BACE8D-4DBF-4801-ABE9-F4405CDC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989" y="1196915"/>
            <a:ext cx="6914147" cy="4045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3D0D6-9CE6-450C-8952-DBEA1252F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661085"/>
            <a:ext cx="5763255" cy="980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5AF3E-19EE-4246-ACC9-A4A4E0D13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557" y="5661084"/>
            <a:ext cx="5264331" cy="9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65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16760</TotalTime>
  <Words>772</Words>
  <Application>Microsoft Office PowerPoint</Application>
  <PresentationFormat>Widescreen</PresentationFormat>
  <Paragraphs>139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Overview Talk</vt:lpstr>
      <vt:lpstr>NEMO Overview</vt:lpstr>
      <vt:lpstr>NEMO : The Science</vt:lpstr>
      <vt:lpstr>NEMO : The Science</vt:lpstr>
      <vt:lpstr>Design Sensitivity</vt:lpstr>
      <vt:lpstr>Initial NEMO design choices</vt:lpstr>
      <vt:lpstr>Signal Recycling Cavity</vt:lpstr>
      <vt:lpstr>Choice of Material: Silicon versus Sapphire</vt:lpstr>
      <vt:lpstr>NEMO  instrument noise budget</vt:lpstr>
      <vt:lpstr>The advantages and disadvantages of 1.5/2um for Silicon NEMO Operation </vt:lpstr>
      <vt:lpstr>NEMO Wavelength Parameters</vt:lpstr>
      <vt:lpstr>A new noise source on Crystalline Coatings?</vt:lpstr>
      <vt:lpstr>NEMO Comparison</vt:lpstr>
      <vt:lpstr>Conclusions</vt:lpstr>
      <vt:lpstr>Questions / comments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Vaishali Adya</dc:creator>
  <cp:lastModifiedBy>David Ottaway</cp:lastModifiedBy>
  <cp:revision>489</cp:revision>
  <dcterms:created xsi:type="dcterms:W3CDTF">2019-05-20T08:06:12Z</dcterms:created>
  <dcterms:modified xsi:type="dcterms:W3CDTF">2022-11-16T13:02:05Z</dcterms:modified>
</cp:coreProperties>
</file>