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69" r:id="rId3"/>
    <p:sldId id="268" r:id="rId4"/>
    <p:sldId id="258" r:id="rId5"/>
    <p:sldId id="266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9"/>
  </p:normalViewPr>
  <p:slideViewPr>
    <p:cSldViewPr snapToGrid="0" snapToObjects="1">
      <p:cViewPr varScale="1">
        <p:scale>
          <a:sx n="93" d="100"/>
          <a:sy n="93" d="100"/>
        </p:scale>
        <p:origin x="35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3F2399-9576-794B-996B-28286E873B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501A0890-E730-7E47-8D54-E2C58E7877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18C55E-D133-7E4B-8E36-46F434D9B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3109-38B5-374D-A50C-FA03382B0B1F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988B4E-3A00-E84A-8C67-72E8BDDB8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D109E1-9E92-5D47-B419-977707C1F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AFBD-B8C8-8D4E-AC8E-1C80830DA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006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60B1F5-F42F-1F47-9803-B9EFBA11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6615533-3A5A-344F-9453-DFFA4CF831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C372B2-F05A-0242-9762-9D7A3C141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3109-38B5-374D-A50C-FA03382B0B1F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3FC317-7C3A-264E-AA16-4FEB4C7C3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787C39-95B3-704C-ADDA-2489E6B3A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AFBD-B8C8-8D4E-AC8E-1C80830DA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24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D919CD9-5F70-9D4E-88A3-EB6B4E50F1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D0CC1D-B795-B648-A0CE-DF7E4FD61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8A0BBB-C253-8149-9DF0-F324299BC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3109-38B5-374D-A50C-FA03382B0B1F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72106D-3B84-674E-B52B-640D019C0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F62A84-87BD-414D-81C1-F27C94D46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AFBD-B8C8-8D4E-AC8E-1C80830DA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410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6E8D4F-D223-234E-AE6C-26BBB1493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B9E310-1D77-9641-8301-5CCCB0957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63D7F2-5AFC-7F46-9AB1-BBBA12863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3109-38B5-374D-A50C-FA03382B0B1F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84202D-58BB-4343-92CD-B35EA6B3D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81761B-F8FF-3449-A754-C3729E614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AFBD-B8C8-8D4E-AC8E-1C80830DA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874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B6FC1A-83C3-404F-A3E3-665D56DE1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8C2B682-6BA6-BB4F-9384-B57713F84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408C92-5D97-F14A-B0B4-1E1268AB1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3109-38B5-374D-A50C-FA03382B0B1F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BFFFAA-257A-6A4E-9AA3-1F2C130F3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D9FE8-BD04-6045-B36A-4DE87394B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AFBD-B8C8-8D4E-AC8E-1C80830DA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552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5C1AFD-6969-4745-87EC-41D0F2D13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E836AA-EE4D-FA49-A165-671FB1895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43C846C-51B5-744D-AB87-3200146C55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0797C8-A517-DD40-B2DF-F9F078C57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3109-38B5-374D-A50C-FA03382B0B1F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631369A-EB18-B943-A95E-0B8DBB59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E33DC5-E27A-2847-93C9-EF3BF263B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AFBD-B8C8-8D4E-AC8E-1C80830DA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11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002DE9-6FBC-5D42-97E6-7F8F9CC4E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1075D2A-0202-0A47-B1DE-2880ED40C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184DB5C-32D6-F849-A9EB-484A921C8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433F434-4F31-7C48-9BC0-A82A90ABFD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17B4928-C1D0-3842-929D-2159A68C2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1AF1708-0EB2-9941-9E75-D07576A68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3109-38B5-374D-A50C-FA03382B0B1F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812B237-DA84-A943-B561-9222BBF1A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1ECF56A-46A3-D546-B25B-3C34F07D6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AFBD-B8C8-8D4E-AC8E-1C80830DA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18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E4EF38-E1C8-3F42-9068-948734722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78833F4-23FB-4647-8832-3337D64C1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3109-38B5-374D-A50C-FA03382B0B1F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31E0FF3-E411-0744-A146-6EA390417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804C957-F575-BF43-AFC3-CE70FE856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AFBD-B8C8-8D4E-AC8E-1C80830DA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03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7DE9F07-1C30-864C-8B34-9C1C83945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3109-38B5-374D-A50C-FA03382B0B1F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097D657-11E3-A24D-8008-4C662DE18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6D2E155-1DCF-5045-9CD7-1073ADCCF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AFBD-B8C8-8D4E-AC8E-1C80830DA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26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コンテンツ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CBB562-BD58-384E-B96A-F86EB7F65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215123-50BF-4948-810C-9F545ED54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39A8C8-F170-9445-928C-470BF59801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C1EE9F7-BFB9-F244-B245-10B12BCF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3109-38B5-374D-A50C-FA03382B0B1F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2FB082-9488-144E-9E9E-70F9006D1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7865200-A1C0-FA4F-8AD7-4AB333746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AFBD-B8C8-8D4E-AC8E-1C80830DA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91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図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915F96-3099-A74D-81F4-EFFFD0E31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F95A40B-07D8-0946-934E-44D7DC4C51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B1CCDB-7C33-C042-BBA8-8CBB7622F7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E4592B-A1F7-7949-ACE0-7F58E9E14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3109-38B5-374D-A50C-FA03382B0B1F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79FC19D-2752-8E44-A774-B97A713F7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C9DBE75-FD05-3849-8C81-553EAE957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AFBD-B8C8-8D4E-AC8E-1C80830DA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87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E733057-A7F8-7E40-8080-B7901DA30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2419206-D9E7-C241-B766-FC6CB7A69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A9F846-E94E-BC46-8496-BF0E2E61AE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33109-38B5-374D-A50C-FA03382B0B1F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28F567-3C38-4543-9029-AA6B58A317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B5C796-661E-2446-977E-31C2816B72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8AFBD-B8C8-8D4E-AC8E-1C80830DA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67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5A0003-A088-8B4B-B5D9-08436B1E9EB4}"/>
              </a:ext>
            </a:extLst>
          </p:cNvPr>
          <p:cNvSpPr txBox="1"/>
          <p:nvPr/>
        </p:nvSpPr>
        <p:spPr>
          <a:xfrm>
            <a:off x="332510" y="374072"/>
            <a:ext cx="113800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altLang="ja-JP" sz="2400" b="1" dirty="0"/>
              <a:t>Q1. What tasks will be assigned to (246) people spending time the observatory </a:t>
            </a:r>
          </a:p>
          <a:p>
            <a:r>
              <a:rPr lang="en" altLang="ja-JP" sz="2400" b="1" dirty="0"/>
              <a:t>       during science operations? 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37DA95-77FC-1148-85C3-8BF671383D87}"/>
              </a:ext>
            </a:extLst>
          </p:cNvPr>
          <p:cNvSpPr txBox="1"/>
          <p:nvPr/>
        </p:nvSpPr>
        <p:spPr>
          <a:xfrm>
            <a:off x="1241733" y="1308474"/>
            <a:ext cx="1066670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①</a:t>
            </a:r>
            <a:r>
              <a:rPr lang="en-US" altLang="ja-JP" dirty="0"/>
              <a:t>  Status Monitoring</a:t>
            </a:r>
          </a:p>
          <a:p>
            <a:r>
              <a:rPr lang="en-US" altLang="ja-JP" dirty="0"/>
              <a:t>      • Watching parameters for operation at control room</a:t>
            </a:r>
          </a:p>
          <a:p>
            <a:r>
              <a:rPr lang="en-US" altLang="ja-JP" dirty="0"/>
              <a:t>      • Filling out </a:t>
            </a:r>
            <a:r>
              <a:rPr lang="en-US" altLang="ja-JP" dirty="0">
                <a:solidFill>
                  <a:schemeClr val="accent1"/>
                </a:solidFill>
              </a:rPr>
              <a:t>status-check-list</a:t>
            </a:r>
            <a:r>
              <a:rPr lang="en-US" altLang="ja-JP" dirty="0"/>
              <a:t> once every hour</a:t>
            </a:r>
          </a:p>
          <a:p>
            <a:r>
              <a:rPr kumimoji="1" lang="ja-JP" altLang="en-US"/>
              <a:t>②</a:t>
            </a:r>
            <a:r>
              <a:rPr kumimoji="1" lang="en-US" altLang="ja-JP" dirty="0"/>
              <a:t> Maintaining Operation</a:t>
            </a:r>
          </a:p>
          <a:p>
            <a:r>
              <a:rPr lang="en-US" altLang="ja-JP" dirty="0"/>
              <a:t>      • KAGRA will operate almost automatically, but  in the case that automatic recovery </a:t>
            </a:r>
          </a:p>
          <a:p>
            <a:r>
              <a:rPr lang="en-US" altLang="ja-JP" dirty="0"/>
              <a:t>         was failed, collaborator shift must try manual recovery </a:t>
            </a:r>
            <a:r>
              <a:rPr lang="en-US" altLang="ja-JP" dirty="0">
                <a:solidFill>
                  <a:schemeClr val="accent1"/>
                </a:solidFill>
              </a:rPr>
              <a:t>followed by manual</a:t>
            </a:r>
            <a:r>
              <a:rPr lang="en-US" altLang="ja-JP" dirty="0"/>
              <a:t>. &lt;- SEO prepares</a:t>
            </a:r>
          </a:p>
          <a:p>
            <a:r>
              <a:rPr lang="ja-JP" altLang="en-US"/>
              <a:t>③</a:t>
            </a:r>
            <a:r>
              <a:rPr lang="en-US" altLang="ja-JP" dirty="0"/>
              <a:t> Emergency</a:t>
            </a:r>
          </a:p>
          <a:p>
            <a:r>
              <a:rPr kumimoji="1" lang="en-US" altLang="ja-JP" dirty="0"/>
              <a:t>      • Security service treats emergency</a:t>
            </a:r>
          </a:p>
          <a:p>
            <a:r>
              <a:rPr lang="ja-JP" altLang="en-US"/>
              <a:t>④</a:t>
            </a:r>
            <a:r>
              <a:rPr lang="en-US" altLang="ja-JP" dirty="0"/>
              <a:t> Report</a:t>
            </a:r>
          </a:p>
          <a:p>
            <a:r>
              <a:rPr kumimoji="1" lang="en-US" altLang="ja-JP" dirty="0"/>
              <a:t>      • </a:t>
            </a:r>
            <a:r>
              <a:rPr lang="en-US" altLang="ja-JP" dirty="0"/>
              <a:t>Write logs &amp; report in morning site meeting</a:t>
            </a:r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0659A5A-D208-AA4D-87EE-B834A8F9F3CF}"/>
              </a:ext>
            </a:extLst>
          </p:cNvPr>
          <p:cNvSpPr txBox="1"/>
          <p:nvPr/>
        </p:nvSpPr>
        <p:spPr>
          <a:xfrm>
            <a:off x="332510" y="4400516"/>
            <a:ext cx="7539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altLang="ja-JP" sz="2400" b="1" dirty="0"/>
              <a:t>Q2. How long will individual visitors be at the site? 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5C7691-F316-6741-851B-3F8D97ABF4BD}"/>
              </a:ext>
            </a:extLst>
          </p:cNvPr>
          <p:cNvSpPr txBox="1"/>
          <p:nvPr/>
        </p:nvSpPr>
        <p:spPr>
          <a:xfrm>
            <a:off x="637748" y="4960907"/>
            <a:ext cx="11383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altLang="ja-JP" dirty="0"/>
              <a:t>During observation, KAGRA will have 24-hour ON-SITE coverage using three 8-hour collaborator shifts. 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CE5C3BE-2BB5-EB47-986E-FE11FBBC53D2}"/>
              </a:ext>
            </a:extLst>
          </p:cNvPr>
          <p:cNvSpPr txBox="1"/>
          <p:nvPr/>
        </p:nvSpPr>
        <p:spPr>
          <a:xfrm>
            <a:off x="637748" y="6236507"/>
            <a:ext cx="5391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>
                <a:solidFill>
                  <a:srgbClr val="FF0000"/>
                </a:solidFill>
              </a:rPr>
              <a:t>3-4 shifts /5 months in average in O3 phase.</a:t>
            </a:r>
            <a:endParaRPr kumimoji="1" lang="ja-JP" altLang="en-US" sz="2000" i="1">
              <a:solidFill>
                <a:srgbClr val="FF0000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E838BBE-B443-904A-A89E-D999C9E9482E}"/>
              </a:ext>
            </a:extLst>
          </p:cNvPr>
          <p:cNvSpPr txBox="1"/>
          <p:nvPr/>
        </p:nvSpPr>
        <p:spPr>
          <a:xfrm>
            <a:off x="638934" y="5669724"/>
            <a:ext cx="8113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altLang="ja-JP" dirty="0">
                <a:solidFill>
                  <a:srgbClr val="FF0000"/>
                </a:solidFill>
              </a:rPr>
              <a:t>1 collaborator + 1 security guard </a:t>
            </a:r>
            <a:r>
              <a:rPr lang="en-US" altLang="ja-JP" dirty="0"/>
              <a:t>will be at KAGRA office in each shift slot</a:t>
            </a:r>
            <a:endParaRPr lang="en" altLang="ja-JP" dirty="0"/>
          </a:p>
        </p:txBody>
      </p:sp>
    </p:spTree>
    <p:extLst>
      <p:ext uri="{BB962C8B-B14F-4D97-AF65-F5344CB8AC3E}">
        <p14:creationId xmlns:p14="http://schemas.microsoft.com/office/powerpoint/2010/main" val="952564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8668C9-9F60-914C-B4E9-3EBF6290EAD4}"/>
              </a:ext>
            </a:extLst>
          </p:cNvPr>
          <p:cNvSpPr txBox="1"/>
          <p:nvPr/>
        </p:nvSpPr>
        <p:spPr>
          <a:xfrm>
            <a:off x="290946" y="374073"/>
            <a:ext cx="4503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altLang="ja-JP" sz="2400" b="1" dirty="0"/>
              <a:t>Q3. How will they be trained? 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A2F3F7-DC53-644C-A396-B213EE3A0ADA}"/>
              </a:ext>
            </a:extLst>
          </p:cNvPr>
          <p:cNvSpPr txBox="1"/>
          <p:nvPr/>
        </p:nvSpPr>
        <p:spPr>
          <a:xfrm>
            <a:off x="1205345" y="969818"/>
            <a:ext cx="90798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accent1"/>
                </a:solidFill>
              </a:rPr>
              <a:t>Collaborator shift treats only easy issues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KAGRA will operate almost automatically, but  in the case that automatic recovery </a:t>
            </a:r>
          </a:p>
          <a:p>
            <a:r>
              <a:rPr lang="en-US" altLang="ja-JP" dirty="0"/>
              <a:t>was failed, collaborator shift must try manual recovery </a:t>
            </a:r>
            <a:r>
              <a:rPr lang="en-US" altLang="ja-JP" dirty="0">
                <a:solidFill>
                  <a:schemeClr val="accent1"/>
                </a:solidFill>
              </a:rPr>
              <a:t>followed by manual</a:t>
            </a:r>
            <a:r>
              <a:rPr lang="en-US" altLang="ja-JP" dirty="0"/>
              <a:t>.</a:t>
            </a:r>
          </a:p>
          <a:p>
            <a:r>
              <a:rPr kumimoji="1" lang="en-US" altLang="ja-JP" dirty="0"/>
              <a:t>This manual is prepared by SEO.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66C6596-D95F-3247-BF41-173DEF1A5156}"/>
              </a:ext>
            </a:extLst>
          </p:cNvPr>
          <p:cNvSpPr txBox="1"/>
          <p:nvPr/>
        </p:nvSpPr>
        <p:spPr>
          <a:xfrm>
            <a:off x="290946" y="2525902"/>
            <a:ext cx="107723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altLang="ja-JP" sz="2400" b="1" dirty="0"/>
              <a:t>Q4. How many will be contributing to keeping the detector in operation </a:t>
            </a:r>
          </a:p>
          <a:p>
            <a:r>
              <a:rPr lang="en" altLang="ja-JP" sz="2400" b="1" dirty="0"/>
              <a:t>       at its optimum operating point? </a:t>
            </a:r>
          </a:p>
          <a:p>
            <a:r>
              <a:rPr lang="en" altLang="ja-JP" sz="2400" b="1" dirty="0"/>
              <a:t>Q5. Will they continue to work on their problems once they return to their </a:t>
            </a:r>
          </a:p>
          <a:p>
            <a:r>
              <a:rPr lang="en" altLang="ja-JP" sz="2400" b="1" dirty="0"/>
              <a:t>       home institutions?</a:t>
            </a:r>
            <a:endParaRPr lang="ja-JP" altLang="en-US" sz="2400" b="1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37FCE7A-97FC-EA4C-89FA-6ACBC1957346}"/>
              </a:ext>
            </a:extLst>
          </p:cNvPr>
          <p:cNvSpPr txBox="1"/>
          <p:nvPr/>
        </p:nvSpPr>
        <p:spPr>
          <a:xfrm>
            <a:off x="1026496" y="4229643"/>
            <a:ext cx="975459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• Detailed tuning will be done by </a:t>
            </a:r>
            <a:r>
              <a:rPr kumimoji="1" lang="en-US" altLang="ja-JP" dirty="0">
                <a:solidFill>
                  <a:srgbClr val="FF0000"/>
                </a:solidFill>
              </a:rPr>
              <a:t>operation shift </a:t>
            </a:r>
            <a:r>
              <a:rPr kumimoji="1" lang="en-US" altLang="ja-JP" dirty="0"/>
              <a:t>who </a:t>
            </a:r>
            <a:r>
              <a:rPr lang="en" altLang="ja-JP" dirty="0"/>
              <a:t>will be composed mainly of the </a:t>
            </a:r>
          </a:p>
          <a:p>
            <a:r>
              <a:rPr lang="en" altLang="ja-JP" dirty="0">
                <a:solidFill>
                  <a:schemeClr val="accent1"/>
                </a:solidFill>
              </a:rPr>
              <a:t>   KAGRA subsystem members (only postdoc or higher)</a:t>
            </a:r>
            <a:r>
              <a:rPr lang="en" altLang="ja-JP" dirty="0"/>
              <a:t>.</a:t>
            </a:r>
          </a:p>
          <a:p>
            <a:r>
              <a:rPr lang="en" altLang="ja-JP" dirty="0"/>
              <a:t>   They will be at office in day time at least, and </a:t>
            </a:r>
            <a:r>
              <a:rPr lang="en" altLang="ja-JP" dirty="0">
                <a:solidFill>
                  <a:schemeClr val="accent1"/>
                </a:solidFill>
              </a:rPr>
              <a:t>he/she can arrive at the </a:t>
            </a:r>
            <a:r>
              <a:rPr lang="en" altLang="ja-JP" dirty="0" err="1">
                <a:solidFill>
                  <a:schemeClr val="accent1"/>
                </a:solidFill>
              </a:rPr>
              <a:t>Kamioka</a:t>
            </a:r>
            <a:r>
              <a:rPr lang="en" altLang="ja-JP" dirty="0">
                <a:solidFill>
                  <a:schemeClr val="accent1"/>
                </a:solidFill>
              </a:rPr>
              <a:t> office </a:t>
            </a:r>
          </a:p>
          <a:p>
            <a:r>
              <a:rPr lang="en" altLang="ja-JP" dirty="0">
                <a:solidFill>
                  <a:schemeClr val="accent1"/>
                </a:solidFill>
              </a:rPr>
              <a:t>   within one hour for 24 hours.</a:t>
            </a:r>
          </a:p>
          <a:p>
            <a:r>
              <a:rPr lang="en" altLang="ja-JP" dirty="0"/>
              <a:t>• Operation shift </a:t>
            </a:r>
            <a:r>
              <a:rPr lang="en" altLang="ja-JP" dirty="0">
                <a:solidFill>
                  <a:srgbClr val="FF0000"/>
                </a:solidFill>
              </a:rPr>
              <a:t>will call the contact person of the corresponding subsystem</a:t>
            </a:r>
            <a:r>
              <a:rPr lang="en" altLang="ja-JP" dirty="0"/>
              <a:t> when he/she</a:t>
            </a:r>
          </a:p>
          <a:p>
            <a:r>
              <a:rPr lang="en" altLang="ja-JP" dirty="0"/>
              <a:t>    meets difficult problem.</a:t>
            </a:r>
          </a:p>
          <a:p>
            <a:r>
              <a:rPr lang="en" altLang="ja-JP" dirty="0"/>
              <a:t>• This </a:t>
            </a:r>
            <a:r>
              <a:rPr lang="en" altLang="ja-JP" dirty="0">
                <a:solidFill>
                  <a:schemeClr val="accent1"/>
                </a:solidFill>
              </a:rPr>
              <a:t>training</a:t>
            </a:r>
            <a:r>
              <a:rPr lang="en" altLang="ja-JP" dirty="0"/>
              <a:t>, together with the operation manual, will be planned by the SEO </a:t>
            </a:r>
            <a:r>
              <a:rPr lang="en" altLang="ja-JP" dirty="0">
                <a:solidFill>
                  <a:schemeClr val="accent1"/>
                </a:solidFill>
              </a:rPr>
              <a:t>several </a:t>
            </a:r>
          </a:p>
          <a:p>
            <a:r>
              <a:rPr lang="en" altLang="ja-JP" dirty="0">
                <a:solidFill>
                  <a:schemeClr val="accent1"/>
                </a:solidFill>
              </a:rPr>
              <a:t>    times every year </a:t>
            </a:r>
            <a:endParaRPr lang="en" altLang="ja-JP" dirty="0"/>
          </a:p>
        </p:txBody>
      </p:sp>
    </p:spTree>
    <p:extLst>
      <p:ext uri="{BB962C8B-B14F-4D97-AF65-F5344CB8AC3E}">
        <p14:creationId xmlns:p14="http://schemas.microsoft.com/office/powerpoint/2010/main" val="717970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721204F-542B-DC47-ACB1-FD5DD3E58E04}"/>
              </a:ext>
            </a:extLst>
          </p:cNvPr>
          <p:cNvSpPr/>
          <p:nvPr/>
        </p:nvSpPr>
        <p:spPr>
          <a:xfrm>
            <a:off x="3048000" y="185934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" altLang="ja-JP" dirty="0"/>
          </a:p>
          <a:p>
            <a:endParaRPr lang="en" altLang="ja-JP" dirty="0"/>
          </a:p>
          <a:p>
            <a:endParaRPr lang="en" altLang="ja-JP" dirty="0"/>
          </a:p>
        </p:txBody>
      </p:sp>
    </p:spTree>
    <p:extLst>
      <p:ext uri="{BB962C8B-B14F-4D97-AF65-F5344CB8AC3E}">
        <p14:creationId xmlns:p14="http://schemas.microsoft.com/office/powerpoint/2010/main" val="2620646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599C4C-7C96-B74E-ADD0-A4C7428FB92C}"/>
              </a:ext>
            </a:extLst>
          </p:cNvPr>
          <p:cNvSpPr txBox="1"/>
          <p:nvPr/>
        </p:nvSpPr>
        <p:spPr>
          <a:xfrm>
            <a:off x="221673" y="194379"/>
            <a:ext cx="47355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/>
              <a:t>(1) Collaborator Shift</a:t>
            </a:r>
            <a:endParaRPr kumimoji="1" lang="ja-JP" altLang="en-US" sz="360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E9B01CE-3DC2-CA47-82A0-FC7CC854D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7368" y="875745"/>
            <a:ext cx="8532669" cy="277129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699B027-6FF8-DF4F-97C4-AB35E40E7727}"/>
              </a:ext>
            </a:extLst>
          </p:cNvPr>
          <p:cNvSpPr txBox="1"/>
          <p:nvPr/>
        </p:nvSpPr>
        <p:spPr>
          <a:xfrm>
            <a:off x="221673" y="3693771"/>
            <a:ext cx="1297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u="sng" dirty="0"/>
              <a:t>Mission</a:t>
            </a:r>
            <a:endParaRPr kumimoji="1" lang="ja-JP" altLang="en-US" sz="2400" b="1" u="sng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380689B-F2CC-C040-9BB2-0F657357D20C}"/>
              </a:ext>
            </a:extLst>
          </p:cNvPr>
          <p:cNvSpPr txBox="1"/>
          <p:nvPr/>
        </p:nvSpPr>
        <p:spPr>
          <a:xfrm>
            <a:off x="1518823" y="3816148"/>
            <a:ext cx="1066670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①</a:t>
            </a:r>
            <a:r>
              <a:rPr lang="en-US" altLang="ja-JP" dirty="0"/>
              <a:t>  Status Monitoring</a:t>
            </a:r>
          </a:p>
          <a:p>
            <a:r>
              <a:rPr lang="en-US" altLang="ja-JP" dirty="0"/>
              <a:t>      • Watching parameters for operation at control room</a:t>
            </a:r>
          </a:p>
          <a:p>
            <a:r>
              <a:rPr lang="en-US" altLang="ja-JP" dirty="0"/>
              <a:t>      • Filling out </a:t>
            </a:r>
            <a:r>
              <a:rPr lang="en-US" altLang="ja-JP" dirty="0">
                <a:solidFill>
                  <a:schemeClr val="accent1"/>
                </a:solidFill>
              </a:rPr>
              <a:t>status-check-list</a:t>
            </a:r>
            <a:r>
              <a:rPr lang="en-US" altLang="ja-JP" dirty="0"/>
              <a:t> once every hour</a:t>
            </a:r>
          </a:p>
          <a:p>
            <a:r>
              <a:rPr kumimoji="1" lang="ja-JP" altLang="en-US"/>
              <a:t>②</a:t>
            </a:r>
            <a:r>
              <a:rPr kumimoji="1" lang="en-US" altLang="ja-JP" dirty="0"/>
              <a:t> Maintaining Operation</a:t>
            </a:r>
          </a:p>
          <a:p>
            <a:r>
              <a:rPr lang="en-US" altLang="ja-JP" dirty="0"/>
              <a:t>      • KAGRA will operate almost automatically, but  in the case that automatic recovery </a:t>
            </a:r>
          </a:p>
          <a:p>
            <a:r>
              <a:rPr lang="en-US" altLang="ja-JP" dirty="0"/>
              <a:t>         was failed, collaborator shift must try manual recovery </a:t>
            </a:r>
            <a:r>
              <a:rPr lang="en-US" altLang="ja-JP" dirty="0">
                <a:solidFill>
                  <a:schemeClr val="accent1"/>
                </a:solidFill>
              </a:rPr>
              <a:t>followed by manual</a:t>
            </a:r>
            <a:r>
              <a:rPr lang="en-US" altLang="ja-JP" dirty="0"/>
              <a:t>. &lt;- SEO prepares</a:t>
            </a:r>
          </a:p>
          <a:p>
            <a:r>
              <a:rPr lang="ja-JP" altLang="en-US"/>
              <a:t>③</a:t>
            </a:r>
            <a:r>
              <a:rPr lang="en-US" altLang="ja-JP" dirty="0"/>
              <a:t> Emergency</a:t>
            </a:r>
          </a:p>
          <a:p>
            <a:r>
              <a:rPr kumimoji="1" lang="en-US" altLang="ja-JP" dirty="0"/>
              <a:t>      • Security service treats emergency</a:t>
            </a:r>
          </a:p>
          <a:p>
            <a:r>
              <a:rPr lang="ja-JP" altLang="en-US"/>
              <a:t>④</a:t>
            </a:r>
            <a:r>
              <a:rPr lang="en-US" altLang="ja-JP" dirty="0"/>
              <a:t> Report</a:t>
            </a:r>
          </a:p>
          <a:p>
            <a:r>
              <a:rPr kumimoji="1" lang="en-US" altLang="ja-JP" dirty="0"/>
              <a:t>      • </a:t>
            </a:r>
            <a:r>
              <a:rPr lang="en-US" altLang="ja-JP" dirty="0"/>
              <a:t>Write logs &amp; report in morning site meeting</a:t>
            </a:r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7EC8248-18E9-F045-8AB8-B02ACBD61182}"/>
              </a:ext>
            </a:extLst>
          </p:cNvPr>
          <p:cNvSpPr txBox="1"/>
          <p:nvPr/>
        </p:nvSpPr>
        <p:spPr>
          <a:xfrm>
            <a:off x="5923702" y="330382"/>
            <a:ext cx="5391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>
                <a:solidFill>
                  <a:srgbClr val="FF0000"/>
                </a:solidFill>
              </a:rPr>
              <a:t>3-4 shifts /5 months in average in O3 phase.</a:t>
            </a:r>
            <a:endParaRPr kumimoji="1" lang="ja-JP" altLang="en-US" sz="2000" i="1">
              <a:solidFill>
                <a:srgbClr val="FF000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0AB2300-0B31-EE48-8712-DB6ACC75701A}"/>
              </a:ext>
            </a:extLst>
          </p:cNvPr>
          <p:cNvSpPr txBox="1"/>
          <p:nvPr/>
        </p:nvSpPr>
        <p:spPr>
          <a:xfrm>
            <a:off x="9348432" y="3020291"/>
            <a:ext cx="2335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rgbClr val="FF0000"/>
                </a:solidFill>
              </a:rPr>
              <a:t>246 shift candidates</a:t>
            </a:r>
            <a:endParaRPr kumimoji="1" lang="ja-JP" altLang="en-US" i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478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6D5484-0DD6-9C40-9A22-8769450A2789}"/>
              </a:ext>
            </a:extLst>
          </p:cNvPr>
          <p:cNvSpPr txBox="1"/>
          <p:nvPr/>
        </p:nvSpPr>
        <p:spPr>
          <a:xfrm>
            <a:off x="221673" y="194379"/>
            <a:ext cx="3991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/>
              <a:t>(2) Operator Shift</a:t>
            </a:r>
            <a:endParaRPr kumimoji="1" lang="ja-JP" altLang="en-US" sz="36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2DC0A7B-FF2F-BB40-A8BE-EC56B5682218}"/>
              </a:ext>
            </a:extLst>
          </p:cNvPr>
          <p:cNvSpPr txBox="1"/>
          <p:nvPr/>
        </p:nvSpPr>
        <p:spPr>
          <a:xfrm>
            <a:off x="399766" y="840710"/>
            <a:ext cx="1150026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altLang="ja-JP" dirty="0"/>
              <a:t>• An operation shift will consist of a 24 hour period beginning at 9am on one calendar day and ending </a:t>
            </a:r>
          </a:p>
          <a:p>
            <a:r>
              <a:rPr lang="en" altLang="ja-JP" dirty="0"/>
              <a:t>   at 9am on the next calendar day, and will be </a:t>
            </a:r>
            <a:r>
              <a:rPr lang="en" altLang="ja-JP" dirty="0">
                <a:solidFill>
                  <a:schemeClr val="accent1"/>
                </a:solidFill>
              </a:rPr>
              <a:t>rotated in a one day (24-hour) cycle</a:t>
            </a:r>
            <a:r>
              <a:rPr lang="en" altLang="ja-JP" dirty="0"/>
              <a:t>. </a:t>
            </a:r>
          </a:p>
          <a:p>
            <a:r>
              <a:rPr lang="en" altLang="ja-JP" dirty="0"/>
              <a:t>• A person on operation shift duty must stay in a location where </a:t>
            </a:r>
            <a:r>
              <a:rPr lang="en" altLang="ja-JP" dirty="0">
                <a:solidFill>
                  <a:schemeClr val="accent1"/>
                </a:solidFill>
              </a:rPr>
              <a:t>he/she can arrive at the </a:t>
            </a:r>
            <a:r>
              <a:rPr lang="en" altLang="ja-JP" dirty="0" err="1">
                <a:solidFill>
                  <a:schemeClr val="accent1"/>
                </a:solidFill>
              </a:rPr>
              <a:t>Kamioka</a:t>
            </a:r>
            <a:r>
              <a:rPr lang="en" altLang="ja-JP" dirty="0">
                <a:solidFill>
                  <a:schemeClr val="accent1"/>
                </a:solidFill>
              </a:rPr>
              <a:t> office </a:t>
            </a:r>
          </a:p>
          <a:p>
            <a:r>
              <a:rPr lang="en" altLang="ja-JP" dirty="0">
                <a:solidFill>
                  <a:schemeClr val="accent1"/>
                </a:solidFill>
              </a:rPr>
              <a:t>   within one hour</a:t>
            </a:r>
            <a:r>
              <a:rPr lang="en" altLang="ja-JP" dirty="0"/>
              <a:t>.</a:t>
            </a:r>
          </a:p>
          <a:p>
            <a:r>
              <a:rPr lang="en" altLang="ja-JP" dirty="0"/>
              <a:t>• Members of the operation shift will be composed mainly of the </a:t>
            </a:r>
            <a:r>
              <a:rPr lang="en" altLang="ja-JP" dirty="0">
                <a:solidFill>
                  <a:schemeClr val="accent1"/>
                </a:solidFill>
              </a:rPr>
              <a:t>KAGRA subsystem members </a:t>
            </a:r>
          </a:p>
          <a:p>
            <a:r>
              <a:rPr lang="en" altLang="ja-JP" dirty="0">
                <a:solidFill>
                  <a:schemeClr val="accent1"/>
                </a:solidFill>
              </a:rPr>
              <a:t>   who are a postdoc or higher</a:t>
            </a:r>
            <a:r>
              <a:rPr lang="en" altLang="ja-JP" dirty="0"/>
              <a:t>.</a:t>
            </a:r>
          </a:p>
          <a:p>
            <a:r>
              <a:rPr lang="en" altLang="ja-JP" dirty="0"/>
              <a:t>• This </a:t>
            </a:r>
            <a:r>
              <a:rPr lang="en" altLang="ja-JP" dirty="0">
                <a:solidFill>
                  <a:schemeClr val="accent1"/>
                </a:solidFill>
              </a:rPr>
              <a:t>training</a:t>
            </a:r>
            <a:r>
              <a:rPr lang="en" altLang="ja-JP" dirty="0"/>
              <a:t>, together with the operation manual, will be planned by the SEO </a:t>
            </a:r>
            <a:r>
              <a:rPr lang="en" altLang="ja-JP" dirty="0">
                <a:solidFill>
                  <a:schemeClr val="accent1"/>
                </a:solidFill>
              </a:rPr>
              <a:t>several times every year 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782057-3FCA-2844-9CB5-62BFDF5C997A}"/>
              </a:ext>
            </a:extLst>
          </p:cNvPr>
          <p:cNvSpPr txBox="1"/>
          <p:nvPr/>
        </p:nvSpPr>
        <p:spPr>
          <a:xfrm>
            <a:off x="221673" y="3010579"/>
            <a:ext cx="1297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u="sng" dirty="0"/>
              <a:t>Mission</a:t>
            </a:r>
            <a:endParaRPr kumimoji="1" lang="ja-JP" altLang="en-US" sz="2400" b="1" u="sng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5C6A4-9F79-6A4B-B242-71BE5247169D}"/>
              </a:ext>
            </a:extLst>
          </p:cNvPr>
          <p:cNvSpPr txBox="1"/>
          <p:nvPr/>
        </p:nvSpPr>
        <p:spPr>
          <a:xfrm>
            <a:off x="870248" y="3472244"/>
            <a:ext cx="1055930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altLang="ja-JP" dirty="0"/>
              <a:t>The main mission of the operation shift is to maintain KAGRA operation and KAGRA facility by </a:t>
            </a:r>
          </a:p>
          <a:p>
            <a:r>
              <a:rPr lang="en" altLang="ja-JP" dirty="0">
                <a:solidFill>
                  <a:schemeClr val="accent1"/>
                </a:solidFill>
              </a:rPr>
              <a:t>supporting individuals working on the collaborator shift</a:t>
            </a:r>
            <a:r>
              <a:rPr lang="en" altLang="ja-JP" dirty="0"/>
              <a:t>. KAGRA will operate automatically, </a:t>
            </a:r>
          </a:p>
          <a:p>
            <a:r>
              <a:rPr lang="en" altLang="ja-JP" dirty="0"/>
              <a:t>and collaborators on shift will check the operation status on a 24 hour basis. </a:t>
            </a:r>
          </a:p>
          <a:p>
            <a:r>
              <a:rPr lang="en" altLang="ja-JP" dirty="0"/>
              <a:t>In case automatic operation fails and individuals on the collaborator shift are not able to recover </a:t>
            </a:r>
          </a:p>
          <a:p>
            <a:r>
              <a:rPr lang="en" altLang="ja-JP" dirty="0"/>
              <a:t>its operation by following the instructions shown in the collaborator-shift manual, </a:t>
            </a:r>
          </a:p>
          <a:p>
            <a:r>
              <a:rPr lang="en" altLang="ja-JP" dirty="0">
                <a:solidFill>
                  <a:schemeClr val="accent1"/>
                </a:solidFill>
              </a:rPr>
              <a:t>the person on operation shift duty must rush to the </a:t>
            </a:r>
            <a:r>
              <a:rPr lang="en" altLang="ja-JP" dirty="0" err="1">
                <a:solidFill>
                  <a:schemeClr val="accent1"/>
                </a:solidFill>
              </a:rPr>
              <a:t>Kamioka</a:t>
            </a:r>
            <a:r>
              <a:rPr lang="en" altLang="ja-JP" dirty="0">
                <a:solidFill>
                  <a:schemeClr val="accent1"/>
                </a:solidFill>
              </a:rPr>
              <a:t> office and give his/her best effort to </a:t>
            </a:r>
          </a:p>
          <a:p>
            <a:r>
              <a:rPr lang="en" altLang="ja-JP" dirty="0">
                <a:solidFill>
                  <a:schemeClr val="accent1"/>
                </a:solidFill>
              </a:rPr>
              <a:t>recover operation of the detector</a:t>
            </a:r>
            <a:r>
              <a:rPr lang="en" altLang="ja-JP" dirty="0"/>
              <a:t>. 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19182E7-80F8-4448-AD10-A6B4F9895572}"/>
              </a:ext>
            </a:extLst>
          </p:cNvPr>
          <p:cNvSpPr txBox="1"/>
          <p:nvPr/>
        </p:nvSpPr>
        <p:spPr>
          <a:xfrm>
            <a:off x="577773" y="5646765"/>
            <a:ext cx="1119966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altLang="ja-JP" sz="2200" dirty="0"/>
              <a:t>If the person on the operation shift determines that it would be difficult to recover </a:t>
            </a:r>
          </a:p>
          <a:p>
            <a:r>
              <a:rPr lang="en" altLang="ja-JP" sz="2200" dirty="0"/>
              <a:t>steady operation of the detector and facility, he/she </a:t>
            </a:r>
            <a:r>
              <a:rPr lang="en" altLang="ja-JP" sz="2200" dirty="0">
                <a:solidFill>
                  <a:srgbClr val="FF0000"/>
                </a:solidFill>
              </a:rPr>
              <a:t>will call the contact person of the</a:t>
            </a:r>
          </a:p>
          <a:p>
            <a:r>
              <a:rPr lang="en" altLang="ja-JP" sz="2200" dirty="0">
                <a:solidFill>
                  <a:srgbClr val="FF0000"/>
                </a:solidFill>
              </a:rPr>
              <a:t>corresponding subsystem</a:t>
            </a:r>
            <a:r>
              <a:rPr lang="en" altLang="ja-JP" sz="2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46122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1">
      <a:dk1>
        <a:srgbClr val="000000"/>
      </a:dk1>
      <a:lt1>
        <a:srgbClr val="FFFFFF"/>
      </a:lt1>
      <a:dk2>
        <a:srgbClr val="011892"/>
      </a:dk2>
      <a:lt2>
        <a:srgbClr val="FFD478"/>
      </a:lt2>
      <a:accent1>
        <a:srgbClr val="0432FF"/>
      </a:accent1>
      <a:accent2>
        <a:srgbClr val="FF2600"/>
      </a:accent2>
      <a:accent3>
        <a:srgbClr val="008F51"/>
      </a:accent3>
      <a:accent4>
        <a:srgbClr val="FEFB00"/>
      </a:accent4>
      <a:accent5>
        <a:srgbClr val="9437FF"/>
      </a:accent5>
      <a:accent6>
        <a:srgbClr val="FF9300"/>
      </a:accent6>
      <a:hlink>
        <a:srgbClr val="0000FF"/>
      </a:hlink>
      <a:folHlink>
        <a:srgbClr val="800080"/>
      </a:folHlink>
    </a:clrScheme>
    <a:fontScheme name="ヒラギノ_Century">
      <a:majorFont>
        <a:latin typeface="Century"/>
        <a:ea typeface="HiraKakuPro-W3"/>
        <a:cs typeface=""/>
      </a:majorFont>
      <a:minorFont>
        <a:latin typeface="Century"/>
        <a:ea typeface="HiraKakuPro-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" id="{2CD5B647-AD78-4D4C-863B-E9D6AFE480A6}" vid="{6A11D7D4-4299-9B42-BB76-039524322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テーマ</Template>
  <TotalTime>206</TotalTime>
  <Words>681</Words>
  <Application>Microsoft Macintosh PowerPoint</Application>
  <PresentationFormat>ワイド画面</PresentationFormat>
  <Paragraphs>67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HiraKakuPro-W3</vt:lpstr>
      <vt:lpstr>Arial</vt:lpstr>
      <vt:lpstr>Century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KAGRA Shift System Ver. 2.0</dc:title>
  <dc:creator>takayuki tomaru</dc:creator>
  <cp:lastModifiedBy>takayuki tomaru</cp:lastModifiedBy>
  <cp:revision>26</cp:revision>
  <dcterms:created xsi:type="dcterms:W3CDTF">2019-03-26T10:41:32Z</dcterms:created>
  <dcterms:modified xsi:type="dcterms:W3CDTF">2019-05-10T00:28:04Z</dcterms:modified>
</cp:coreProperties>
</file>