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66" r:id="rId11"/>
    <p:sldId id="264" r:id="rId12"/>
    <p:sldId id="265" r:id="rId13"/>
    <p:sldId id="267" r:id="rId14"/>
    <p:sldId id="268" r:id="rId15"/>
    <p:sldId id="269" r:id="rId16"/>
    <p:sldId id="277" r:id="rId17"/>
    <p:sldId id="270" r:id="rId18"/>
    <p:sldId id="271" r:id="rId19"/>
    <p:sldId id="272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206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E544-F97B-5145-87B8-38891D240E87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C0-5B4C-4A4E-94F1-D553BE87D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53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E544-F97B-5145-87B8-38891D240E87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C0-5B4C-4A4E-94F1-D553BE87D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2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E544-F97B-5145-87B8-38891D240E87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C0-5B4C-4A4E-94F1-D553BE87D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28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E544-F97B-5145-87B8-38891D240E87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C0-5B4C-4A4E-94F1-D553BE87D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62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E544-F97B-5145-87B8-38891D240E87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C0-5B4C-4A4E-94F1-D553BE87D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24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E544-F97B-5145-87B8-38891D240E87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C0-5B4C-4A4E-94F1-D553BE87D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76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E544-F97B-5145-87B8-38891D240E87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C0-5B4C-4A4E-94F1-D553BE87D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31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E544-F97B-5145-87B8-38891D240E87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C0-5B4C-4A4E-94F1-D553BE87D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05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E544-F97B-5145-87B8-38891D240E87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C0-5B4C-4A4E-94F1-D553BE87D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3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E544-F97B-5145-87B8-38891D240E87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C0-5B4C-4A4E-94F1-D553BE87D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3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6E544-F97B-5145-87B8-38891D240E87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031C0-5B4C-4A4E-94F1-D553BE87D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0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6E544-F97B-5145-87B8-38891D240E87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031C0-5B4C-4A4E-94F1-D553BE87D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5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Collaboration with Perugia/Glasgow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Kieran Craig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805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KAGRA mirror 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Great progress made with KAGRA mirror box</a:t>
            </a:r>
          </a:p>
          <a:p>
            <a:r>
              <a:rPr lang="en-US" dirty="0" smtClean="0"/>
              <a:t>The box has been made, with all pieces appropriate for the Prototype mass fabricated (several pieces need to be changed for use with the real KAGRA mirrors)</a:t>
            </a:r>
          </a:p>
          <a:p>
            <a:r>
              <a:rPr lang="en-US" dirty="0" smtClean="0"/>
              <a:t>Box is now in Japan, ready for cleaning, assembly and testing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32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KAGRA mirror box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30" y="1404203"/>
            <a:ext cx="7394572" cy="529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12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KAGRA mirror box front panel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40" y="1530602"/>
            <a:ext cx="6133167" cy="532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80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KAGRA mirror box inside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756"/>
            <a:ext cx="9144000" cy="514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43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KAGRA mirror box inside - shelves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6546"/>
            <a:ext cx="9144000" cy="514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22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0"/>
            <a:ext cx="9144000" cy="59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97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Jig to lift mirror into box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022" y="1288059"/>
            <a:ext cx="6413567" cy="529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5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Discussions at Glasgow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2246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wire clamps used at the marionette, IM and recoil masses should be improved</a:t>
            </a:r>
          </a:p>
          <a:p>
            <a:r>
              <a:rPr lang="en-US" dirty="0" smtClean="0"/>
              <a:t>Cylinders could be changed to triangular prisms – sapphire pieces used for this purpose in advanced LIGO</a:t>
            </a:r>
          </a:p>
          <a:p>
            <a:pPr lvl="1"/>
            <a:r>
              <a:rPr lang="en-US" dirty="0" smtClean="0"/>
              <a:t>This gives clear definition of break-off point</a:t>
            </a:r>
          </a:p>
          <a:p>
            <a:pPr lvl="1"/>
            <a:r>
              <a:rPr lang="en-US" dirty="0" smtClean="0"/>
              <a:t>In such a case, ANSYS would need to be used to calculate stress in the system to compare with breaking stress of wires</a:t>
            </a:r>
          </a:p>
          <a:p>
            <a:r>
              <a:rPr lang="en-US" dirty="0" err="1" smtClean="0"/>
              <a:t>CuBe</a:t>
            </a:r>
            <a:r>
              <a:rPr lang="en-US" dirty="0" smtClean="0"/>
              <a:t> wires can be fixed to the same length by measuring the violin modes using a guitar pickup and tuning head</a:t>
            </a:r>
          </a:p>
          <a:p>
            <a:r>
              <a:rPr lang="en-US" dirty="0" smtClean="0"/>
              <a:t>Perugia suggested using current system to fix wire length, but then use additional clamps to lock everything down</a:t>
            </a:r>
          </a:p>
        </p:txBody>
      </p:sp>
    </p:spTree>
    <p:extLst>
      <p:ext uri="{BB962C8B-B14F-4D97-AF65-F5344CB8AC3E}">
        <p14:creationId xmlns:p14="http://schemas.microsoft.com/office/powerpoint/2010/main" val="3072545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Discussions at Glasgow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Does the 1/300 tilt cause problems? Tilt redistributes stress in suspensions. Kazuhiro said that the sapphire fibers should be ok, but how about the </a:t>
            </a:r>
            <a:r>
              <a:rPr lang="en-US" dirty="0" err="1" smtClean="0"/>
              <a:t>CuBe</a:t>
            </a:r>
            <a:r>
              <a:rPr lang="en-US" dirty="0" smtClean="0"/>
              <a:t> wires? They hold twice the load and are thinner</a:t>
            </a:r>
          </a:p>
          <a:p>
            <a:r>
              <a:rPr lang="en-US" dirty="0" smtClean="0"/>
              <a:t>How do we clean the mirror before bonding? Inside the box or before inserting into the box?</a:t>
            </a:r>
          </a:p>
          <a:p>
            <a:pPr lvl="1"/>
            <a:r>
              <a:rPr lang="en-US" dirty="0" smtClean="0"/>
              <a:t>My idea is to clean it while we are holding it with the jig used to insert the mirror into the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99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Discussions at Glasgow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Marielle</a:t>
            </a:r>
            <a:r>
              <a:rPr lang="en-US" dirty="0" smtClean="0"/>
              <a:t> will come to Japan to help with bonding, but can only come for one week</a:t>
            </a:r>
          </a:p>
          <a:p>
            <a:pPr lvl="1"/>
            <a:r>
              <a:rPr lang="en-US" dirty="0" smtClean="0"/>
              <a:t>When is best? Should be there when we are doing the cleaning/bonding of sapphire parts, but schedule should be fixed</a:t>
            </a:r>
          </a:p>
          <a:p>
            <a:r>
              <a:rPr lang="en-US" dirty="0" smtClean="0"/>
              <a:t>Also possible for Giles to come to Japan for one week to collaborate on suspensions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517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Bonding in Perugia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Different HCB procedure is used in Perugia/Virgo to that used by Glasgow/LIGO</a:t>
            </a:r>
          </a:p>
          <a:p>
            <a:r>
              <a:rPr lang="en-US" dirty="0" smtClean="0"/>
              <a:t>Rahul and I learned the procedure used in Perugia from Helios and </a:t>
            </a:r>
            <a:r>
              <a:rPr lang="en-US" dirty="0" err="1" smtClean="0"/>
              <a:t>Flavio</a:t>
            </a:r>
            <a:endParaRPr lang="en-US" dirty="0" smtClean="0"/>
          </a:p>
          <a:p>
            <a:r>
              <a:rPr lang="en-US" dirty="0" smtClean="0"/>
              <a:t>We bonded small pieces of silica and sapphire as practice (silica – 5mm/10mm diameter, sapphire – 5mm diameter)</a:t>
            </a:r>
          </a:p>
          <a:p>
            <a:r>
              <a:rPr lang="en-US" dirty="0" smtClean="0"/>
              <a:t>We also bonded one ear-sized piece to practice bonding larger samples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685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KAGRA HCB (rough)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1032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Prototype box arrived is in Japan</a:t>
            </a:r>
          </a:p>
          <a:p>
            <a:pPr lvl="1"/>
            <a:r>
              <a:rPr lang="en-US" dirty="0" smtClean="0"/>
              <a:t>Cleaning/assembly this week. </a:t>
            </a:r>
          </a:p>
          <a:p>
            <a:r>
              <a:rPr lang="en-US" dirty="0" smtClean="0"/>
              <a:t>Box test using metal ears + mass TBD</a:t>
            </a:r>
          </a:p>
          <a:p>
            <a:pPr lvl="1"/>
            <a:r>
              <a:rPr lang="en-US" dirty="0" smtClean="0"/>
              <a:t>Should measure metal mass/ears using 3D coordinate measurement system before bonding (glue) tests</a:t>
            </a:r>
          </a:p>
          <a:p>
            <a:pPr lvl="1"/>
            <a:r>
              <a:rPr lang="en-US" dirty="0" smtClean="0"/>
              <a:t>Should be repeated several times to test reproducibility of ear placement (sapphire parts can only be bonded once!)</a:t>
            </a:r>
          </a:p>
          <a:p>
            <a:r>
              <a:rPr lang="en-US" dirty="0" smtClean="0"/>
              <a:t>Testing with metal parts should be done this month</a:t>
            </a:r>
          </a:p>
        </p:txBody>
      </p:sp>
    </p:spTree>
    <p:extLst>
      <p:ext uri="{BB962C8B-B14F-4D97-AF65-F5344CB8AC3E}">
        <p14:creationId xmlns:p14="http://schemas.microsoft.com/office/powerpoint/2010/main" val="959294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KAGRA HCB (rough)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6948"/>
          </a:xfrm>
        </p:spPr>
        <p:txBody>
          <a:bodyPr>
            <a:normAutofit/>
          </a:bodyPr>
          <a:lstStyle/>
          <a:p>
            <a:r>
              <a:rPr lang="en-US" dirty="0" smtClean="0"/>
              <a:t>Helios will be in Japan during July/August</a:t>
            </a:r>
          </a:p>
          <a:p>
            <a:r>
              <a:rPr lang="en-US" dirty="0" smtClean="0"/>
              <a:t>If necessary, further discussion using metal parts can be done at the start of this time</a:t>
            </a:r>
          </a:p>
          <a:p>
            <a:r>
              <a:rPr lang="en-US" dirty="0" smtClean="0"/>
              <a:t>Sapphire parts will be bonded during Helios’ visit, and the prototype sapphire suspension will begin construction</a:t>
            </a:r>
          </a:p>
          <a:p>
            <a:r>
              <a:rPr lang="en-US" dirty="0" smtClean="0"/>
              <a:t>Must consult KAGRA schedule – when do we expect to be bonding KAGRA ears? (this will be after coating)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828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do: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KAGRA mirror box testing w/ metal parts</a:t>
            </a:r>
          </a:p>
          <a:p>
            <a:r>
              <a:rPr lang="en-US" dirty="0" smtClean="0"/>
              <a:t>Clean room setup for bonding of prototype sapphire parts</a:t>
            </a:r>
          </a:p>
          <a:p>
            <a:r>
              <a:rPr lang="en-US" dirty="0" smtClean="0"/>
              <a:t>3D coordinate measurement system in cleanroom</a:t>
            </a:r>
          </a:p>
          <a:p>
            <a:pPr lvl="1"/>
            <a:r>
              <a:rPr lang="en-US" dirty="0" smtClean="0"/>
              <a:t>LIGO uses </a:t>
            </a:r>
            <a:r>
              <a:rPr lang="en-US" dirty="0" err="1" smtClean="0"/>
              <a:t>Romer</a:t>
            </a:r>
            <a:r>
              <a:rPr lang="en-US" dirty="0" smtClean="0"/>
              <a:t> arm, but expensive (10^6 JPY)</a:t>
            </a:r>
          </a:p>
          <a:p>
            <a:r>
              <a:rPr lang="en-US" dirty="0" smtClean="0"/>
              <a:t>Fabrication of jig to hold mirror to insert into box (may also be used during cleaning the mirror flats)</a:t>
            </a:r>
          </a:p>
          <a:p>
            <a:r>
              <a:rPr lang="en-US" dirty="0" smtClean="0"/>
              <a:t>Coordinate with mirror subgroup </a:t>
            </a:r>
            <a:r>
              <a:rPr lang="en-US" dirty="0" err="1" smtClean="0"/>
              <a:t>w.r.t</a:t>
            </a:r>
            <a:r>
              <a:rPr lang="en-US" dirty="0" smtClean="0"/>
              <a:t>. mirror storage, transport,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204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695"/>
            <a:ext cx="8229600" cy="1143000"/>
          </a:xfrm>
        </p:spPr>
        <p:txBody>
          <a:bodyPr/>
          <a:lstStyle/>
          <a:p>
            <a:r>
              <a:rPr lang="en-US" dirty="0" smtClean="0"/>
              <a:t>Bonding procedures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742224"/>
              </p:ext>
            </p:extLst>
          </p:nvPr>
        </p:nvGraphicFramePr>
        <p:xfrm>
          <a:off x="699771" y="890945"/>
          <a:ext cx="7736358" cy="60443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68179"/>
                <a:gridCol w="3868179"/>
              </a:tblGrid>
              <a:tr h="466487">
                <a:tc>
                  <a:txBody>
                    <a:bodyPr/>
                    <a:lstStyle/>
                    <a:p>
                      <a:r>
                        <a:rPr lang="en-US" dirty="0" smtClean="0"/>
                        <a:t>Virgo</a:t>
                      </a:r>
                      <a:r>
                        <a:rPr lang="en-US" baseline="0" dirty="0" smtClean="0"/>
                        <a:t> HCB Procedure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LIGO HCB Procedure</a:t>
                      </a:r>
                      <a:endParaRPr lang="en-US" dirty="0"/>
                    </a:p>
                  </a:txBody>
                  <a:tcPr/>
                </a:tc>
              </a:tr>
              <a:tr h="4357793">
                <a:tc>
                  <a:txBody>
                    <a:bodyPr/>
                    <a:lstStyle/>
                    <a:p>
                      <a:r>
                        <a:rPr lang="en-US" dirty="0" smtClean="0"/>
                        <a:t>Cleaning: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All</a:t>
                      </a:r>
                      <a:r>
                        <a:rPr lang="en-US" baseline="0" dirty="0" smtClean="0"/>
                        <a:t> pieces submerged in piranha solution (1:3 mixture of H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, H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SO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baseline="0" dirty="0" smtClean="0"/>
                        <a:t>)</a:t>
                      </a:r>
                    </a:p>
                    <a:p>
                      <a:r>
                        <a:rPr lang="en-US" baseline="0" dirty="0" smtClean="0"/>
                        <a:t>Bonding surfaces wiped with </a:t>
                      </a:r>
                      <a:r>
                        <a:rPr lang="en-US" baseline="0" dirty="0" err="1" smtClean="0"/>
                        <a:t>Isoprop</a:t>
                      </a:r>
                      <a:r>
                        <a:rPr lang="en-US" baseline="0" dirty="0" smtClean="0"/>
                        <a:t>.</a:t>
                      </a:r>
                    </a:p>
                    <a:p>
                      <a:r>
                        <a:rPr lang="en-US" baseline="0" dirty="0" smtClean="0"/>
                        <a:t>Bonding surfaces wiped with DI water and blow dried (2x)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Bonding solution:</a:t>
                      </a:r>
                    </a:p>
                    <a:p>
                      <a:r>
                        <a:rPr lang="en-US" baseline="0" dirty="0" smtClean="0"/>
                        <a:t>KOH salt added to water (1:80 mass ratio)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Lots of bonding solution added to the bonding surface, enough to overflow from the sides. Attach second piece.  More solution added regularly to the edges until a change in surface tension observed</a:t>
                      </a:r>
                    </a:p>
                    <a:p>
                      <a:r>
                        <a:rPr lang="en-US" baseline="0" dirty="0" smtClean="0"/>
                        <a:t>Then water glass solution added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Cleaning: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Rinse samples with D.I. Water</a:t>
                      </a:r>
                    </a:p>
                    <a:p>
                      <a:r>
                        <a:rPr lang="en-US" dirty="0" smtClean="0"/>
                        <a:t>Clean samples with Cerium Oxide (2x)</a:t>
                      </a:r>
                    </a:p>
                    <a:p>
                      <a:r>
                        <a:rPr lang="en-US" dirty="0" smtClean="0"/>
                        <a:t>Clean</a:t>
                      </a:r>
                      <a:r>
                        <a:rPr lang="en-US" baseline="0" dirty="0" smtClean="0"/>
                        <a:t> samples with sodium </a:t>
                      </a:r>
                      <a:r>
                        <a:rPr lang="en-US" baseline="0" dirty="0" err="1" smtClean="0"/>
                        <a:t>bicarb</a:t>
                      </a:r>
                      <a:r>
                        <a:rPr lang="en-US" baseline="0" dirty="0" smtClean="0"/>
                        <a:t>. (2x)</a:t>
                      </a:r>
                    </a:p>
                    <a:p>
                      <a:r>
                        <a:rPr lang="en-US" baseline="0" dirty="0" smtClean="0"/>
                        <a:t>Rinse samples with DI Water</a:t>
                      </a:r>
                    </a:p>
                    <a:p>
                      <a:r>
                        <a:rPr lang="en-US" baseline="0" dirty="0" smtClean="0"/>
                        <a:t>Rinse samples with Methanol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Bonding solution:</a:t>
                      </a:r>
                    </a:p>
                    <a:p>
                      <a:r>
                        <a:rPr lang="en-US" dirty="0" smtClean="0"/>
                        <a:t>2ml</a:t>
                      </a:r>
                      <a:r>
                        <a:rPr lang="en-US" baseline="0" dirty="0" smtClean="0"/>
                        <a:t> sodium silicate</a:t>
                      </a:r>
                    </a:p>
                    <a:p>
                      <a:r>
                        <a:rPr lang="en-US" baseline="0" dirty="0" smtClean="0"/>
                        <a:t>12ml DI water</a:t>
                      </a:r>
                    </a:p>
                    <a:p>
                      <a:r>
                        <a:rPr lang="en-US" baseline="0" dirty="0" smtClean="0"/>
                        <a:t>Mix, centrifuge, filter with medical filter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Apply one drop of bonding solution to one bonding surface, attach second piece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634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56" y="90706"/>
            <a:ext cx="3697848" cy="6572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055" y="90706"/>
            <a:ext cx="3699230" cy="657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40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Bonding small pieces – 5mm and 10mm diameter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3" y="1697493"/>
            <a:ext cx="5849527" cy="4486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065" y="2371307"/>
            <a:ext cx="3997935" cy="35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19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 bonding – front 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14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8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 bonding – side 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2884"/>
            <a:ext cx="9144000" cy="514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95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 bonding – back 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3588"/>
            <a:ext cx="9144000" cy="514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70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HCB Bonding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Interesting to note the differences, however KAGRA must use the LIGO style bonding</a:t>
            </a:r>
          </a:p>
          <a:p>
            <a:pPr lvl="1"/>
            <a:r>
              <a:rPr lang="en-US" dirty="0" smtClean="0"/>
              <a:t>Surface of sapphire parts usually not flat enough to use Virgo style bonding </a:t>
            </a:r>
          </a:p>
          <a:p>
            <a:r>
              <a:rPr lang="en-US" dirty="0" smtClean="0"/>
              <a:t>LIGO style HCB has a more involved cleaning process, but the bonding process itself is less complicated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25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</TotalTime>
  <Words>826</Words>
  <Application>Microsoft Office PowerPoint</Application>
  <PresentationFormat>画面に合わせる (4:3)</PresentationFormat>
  <Paragraphs>86</Paragraphs>
  <Slides>22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3" baseType="lpstr">
      <vt:lpstr>Office Theme</vt:lpstr>
      <vt:lpstr>Collaboration with Perugia/Glasgow</vt:lpstr>
      <vt:lpstr>Bonding in Perugia</vt:lpstr>
      <vt:lpstr>Bonding procedures</vt:lpstr>
      <vt:lpstr>PowerPoint プレゼンテーション</vt:lpstr>
      <vt:lpstr>Bonding small pieces – 5mm and 10mm diameter</vt:lpstr>
      <vt:lpstr>Ear bonding – front view</vt:lpstr>
      <vt:lpstr>Ear bonding – side view</vt:lpstr>
      <vt:lpstr>Ear bonding – back view</vt:lpstr>
      <vt:lpstr>HCB Bonding</vt:lpstr>
      <vt:lpstr>KAGRA mirror box</vt:lpstr>
      <vt:lpstr>KAGRA mirror box</vt:lpstr>
      <vt:lpstr>KAGRA mirror box front panel</vt:lpstr>
      <vt:lpstr>KAGRA mirror box inside</vt:lpstr>
      <vt:lpstr>KAGRA mirror box inside - shelves</vt:lpstr>
      <vt:lpstr>PowerPoint プレゼンテーション</vt:lpstr>
      <vt:lpstr>Jig to lift mirror into box</vt:lpstr>
      <vt:lpstr>Discussions at Glasgow</vt:lpstr>
      <vt:lpstr>Discussions at Glasgow</vt:lpstr>
      <vt:lpstr>Discussions at Glasgow</vt:lpstr>
      <vt:lpstr>KAGRA HCB (rough) schedule</vt:lpstr>
      <vt:lpstr>KAGRA HCB (rough) Schedule</vt:lpstr>
      <vt:lpstr>To do: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Collaboration with Perugia/Glasgow</dc:title>
  <dc:creator>Kieran</dc:creator>
  <cp:lastModifiedBy>Kazuhiro Yamamoto</cp:lastModifiedBy>
  <cp:revision>15</cp:revision>
  <dcterms:created xsi:type="dcterms:W3CDTF">2016-06-06T03:48:53Z</dcterms:created>
  <dcterms:modified xsi:type="dcterms:W3CDTF">2016-06-08T04:04:27Z</dcterms:modified>
</cp:coreProperties>
</file>