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28" y="-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B1B0A-298C-3844-B7F3-6BE811CFB9AA}" type="datetimeFigureOut">
              <a:rPr lang="ja-JP" altLang="en-US" smtClean="0"/>
              <a:pPr/>
              <a:t>14.7.31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C8CB6-2BFE-DD43-84F0-AEABCC9F74D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C8CB6-2BFE-DD43-84F0-AEABCC9F74D4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96D0-0E14-BE49-A211-FE53BBECA57D}" type="datetimeFigureOut">
              <a:rPr lang="ja-JP" altLang="en-US" smtClean="0"/>
              <a:pPr/>
              <a:t>14.7.31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2351-7611-6E41-9F71-66773A1292F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96D0-0E14-BE49-A211-FE53BBECA57D}" type="datetimeFigureOut">
              <a:rPr lang="ja-JP" altLang="en-US" smtClean="0"/>
              <a:pPr/>
              <a:t>14.7.31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2351-7611-6E41-9F71-66773A1292F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96D0-0E14-BE49-A211-FE53BBECA57D}" type="datetimeFigureOut">
              <a:rPr lang="ja-JP" altLang="en-US" smtClean="0"/>
              <a:pPr/>
              <a:t>14.7.31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2351-7611-6E41-9F71-66773A1292F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96D0-0E14-BE49-A211-FE53BBECA57D}" type="datetimeFigureOut">
              <a:rPr lang="ja-JP" altLang="en-US" smtClean="0"/>
              <a:pPr/>
              <a:t>14.7.31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2351-7611-6E41-9F71-66773A1292F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96D0-0E14-BE49-A211-FE53BBECA57D}" type="datetimeFigureOut">
              <a:rPr lang="ja-JP" altLang="en-US" smtClean="0"/>
              <a:pPr/>
              <a:t>14.7.31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2351-7611-6E41-9F71-66773A1292F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96D0-0E14-BE49-A211-FE53BBECA57D}" type="datetimeFigureOut">
              <a:rPr lang="ja-JP" altLang="en-US" smtClean="0"/>
              <a:pPr/>
              <a:t>14.7.31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2351-7611-6E41-9F71-66773A1292F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96D0-0E14-BE49-A211-FE53BBECA57D}" type="datetimeFigureOut">
              <a:rPr lang="ja-JP" altLang="en-US" smtClean="0"/>
              <a:pPr/>
              <a:t>14.7.31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2351-7611-6E41-9F71-66773A1292F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96D0-0E14-BE49-A211-FE53BBECA57D}" type="datetimeFigureOut">
              <a:rPr lang="ja-JP" altLang="en-US" smtClean="0"/>
              <a:pPr/>
              <a:t>14.7.31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2351-7611-6E41-9F71-66773A1292F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96D0-0E14-BE49-A211-FE53BBECA57D}" type="datetimeFigureOut">
              <a:rPr lang="ja-JP" altLang="en-US" smtClean="0"/>
              <a:pPr/>
              <a:t>14.7.31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2351-7611-6E41-9F71-66773A1292F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96D0-0E14-BE49-A211-FE53BBECA57D}" type="datetimeFigureOut">
              <a:rPr lang="ja-JP" altLang="en-US" smtClean="0"/>
              <a:pPr/>
              <a:t>14.7.31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2351-7611-6E41-9F71-66773A1292F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96D0-0E14-BE49-A211-FE53BBECA57D}" type="datetimeFigureOut">
              <a:rPr lang="ja-JP" altLang="en-US" smtClean="0"/>
              <a:pPr/>
              <a:t>14.7.31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2351-7611-6E41-9F71-66773A1292F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696D0-0E14-BE49-A211-FE53BBECA57D}" type="datetimeFigureOut">
              <a:rPr lang="ja-JP" altLang="en-US" smtClean="0"/>
              <a:pPr/>
              <a:t>14.7.31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12351-7611-6E41-9F71-66773A1292F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3062"/>
          </a:xfrm>
        </p:spPr>
        <p:txBody>
          <a:bodyPr>
            <a:noAutofit/>
          </a:bodyPr>
          <a:lstStyle/>
          <a:p>
            <a:r>
              <a:rPr lang="ja-JP" altLang="en-US" sz="2400" dirty="0" smtClean="0"/>
              <a:t>神岡　</a:t>
            </a:r>
            <a:r>
              <a:rPr lang="en-AU" altLang="ja-JP" sz="2400" dirty="0" smtClean="0"/>
              <a:t>KAGRA</a:t>
            </a:r>
            <a:r>
              <a:rPr lang="ja-JP" altLang="en-US" sz="2400" dirty="0" smtClean="0"/>
              <a:t>周辺道路　　クライオスタット輸送経路</a:t>
            </a:r>
            <a:endParaRPr lang="ja-JP" altLang="en-US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79" y="993813"/>
            <a:ext cx="8920061" cy="544517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8067263" y="647700"/>
            <a:ext cx="1076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AU" altLang="ja-JP" sz="1400" dirty="0" smtClean="0"/>
              <a:t>Google Map</a:t>
            </a:r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15101" y="2508534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土</a:t>
            </a:r>
            <a:endParaRPr kumimoji="1" lang="ja-JP" altLang="en-US" sz="1200" dirty="0"/>
          </a:p>
        </p:txBody>
      </p:sp>
      <p:sp>
        <p:nvSpPr>
          <p:cNvPr id="8" name="円/楕円 7"/>
          <p:cNvSpPr/>
          <p:nvPr/>
        </p:nvSpPr>
        <p:spPr>
          <a:xfrm>
            <a:off x="7268633" y="2446867"/>
            <a:ext cx="160867" cy="118533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07949" y="2308367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新跡津坑口</a:t>
            </a:r>
            <a:endParaRPr kumimoji="1" lang="ja-JP" altLang="en-US" sz="1200" dirty="0"/>
          </a:p>
        </p:txBody>
      </p:sp>
      <p:sp>
        <p:nvSpPr>
          <p:cNvPr id="10" name="円/楕円 9"/>
          <p:cNvSpPr/>
          <p:nvPr/>
        </p:nvSpPr>
        <p:spPr>
          <a:xfrm>
            <a:off x="6138333" y="2895600"/>
            <a:ext cx="292100" cy="220133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14526" y="3115733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旧神岡鉄道</a:t>
            </a:r>
            <a:endParaRPr kumimoji="1" lang="en-AU" altLang="ja-JP" sz="1200" dirty="0" smtClean="0"/>
          </a:p>
          <a:p>
            <a:r>
              <a:rPr lang="ja-JP" altLang="en-US" sz="1200" dirty="0" smtClean="0"/>
              <a:t>漆山駅跡</a:t>
            </a:r>
            <a:endParaRPr lang="en-AU" altLang="ja-JP" sz="1200" dirty="0" smtClean="0"/>
          </a:p>
          <a:p>
            <a:r>
              <a:rPr kumimoji="1" lang="ja-JP" altLang="en-US" sz="1200" dirty="0" smtClean="0"/>
              <a:t>積替作業場</a:t>
            </a:r>
            <a:endParaRPr kumimoji="1" lang="ja-JP" altLang="en-US" sz="1200" dirty="0"/>
          </a:p>
        </p:txBody>
      </p:sp>
      <p:sp>
        <p:nvSpPr>
          <p:cNvPr id="14" name="円/楕円 13"/>
          <p:cNvSpPr/>
          <p:nvPr/>
        </p:nvSpPr>
        <p:spPr>
          <a:xfrm>
            <a:off x="6138333" y="3894667"/>
            <a:ext cx="249324" cy="165100"/>
          </a:xfrm>
          <a:prstGeom prst="ellipse">
            <a:avLst/>
          </a:prstGeom>
          <a:noFill/>
          <a:ln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30433" y="3894667"/>
            <a:ext cx="1056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割石橋</a:t>
            </a:r>
            <a:endParaRPr kumimoji="1" lang="en-AU" altLang="ja-JP" sz="1200" dirty="0" smtClean="0"/>
          </a:p>
          <a:p>
            <a:r>
              <a:rPr lang="ja-JP" altLang="ja-JP" sz="1200" dirty="0" smtClean="0"/>
              <a:t>　</a:t>
            </a:r>
            <a:r>
              <a:rPr lang="ja-JP" altLang="en-US" sz="1200" dirty="0" smtClean="0"/>
              <a:t>通行制限中</a:t>
            </a:r>
            <a:endParaRPr kumimoji="1" lang="ja-JP" altLang="en-US" sz="1200" dirty="0"/>
          </a:p>
        </p:txBody>
      </p:sp>
      <p:sp>
        <p:nvSpPr>
          <p:cNvPr id="15" name="円/楕円 14"/>
          <p:cNvSpPr/>
          <p:nvPr/>
        </p:nvSpPr>
        <p:spPr>
          <a:xfrm>
            <a:off x="3915834" y="4123266"/>
            <a:ext cx="304800" cy="233065"/>
          </a:xfrm>
          <a:prstGeom prst="ellipse">
            <a:avLst/>
          </a:prstGeom>
          <a:noFill/>
          <a:ln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20634" y="4123266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宮川町巣之内倉庫</a:t>
            </a:r>
            <a:endParaRPr kumimoji="1" lang="ja-JP" altLang="en-US" sz="1200" dirty="0"/>
          </a:p>
        </p:txBody>
      </p:sp>
      <p:sp>
        <p:nvSpPr>
          <p:cNvPr id="17" name="円/楕円 16"/>
          <p:cNvSpPr/>
          <p:nvPr/>
        </p:nvSpPr>
        <p:spPr>
          <a:xfrm>
            <a:off x="4017433" y="2565400"/>
            <a:ext cx="211666" cy="220133"/>
          </a:xfrm>
          <a:prstGeom prst="ellipse">
            <a:avLst/>
          </a:prstGeom>
          <a:noFill/>
          <a:ln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121580" y="2508534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宮川町杉原</a:t>
            </a:r>
            <a:endParaRPr kumimoji="1" lang="en-AU" altLang="ja-JP" sz="1200" dirty="0" smtClean="0"/>
          </a:p>
          <a:p>
            <a:r>
              <a:rPr lang="ja-JP" altLang="en-US" sz="1200" dirty="0" smtClean="0"/>
              <a:t>民宿「ほら」</a:t>
            </a:r>
            <a:endParaRPr kumimoji="1" lang="ja-JP" altLang="en-US" sz="1200" dirty="0"/>
          </a:p>
        </p:txBody>
      </p:sp>
      <p:cxnSp>
        <p:nvCxnSpPr>
          <p:cNvPr id="20" name="直線矢印コネクタ 19"/>
          <p:cNvCxnSpPr/>
          <p:nvPr/>
        </p:nvCxnSpPr>
        <p:spPr>
          <a:xfrm rot="5400000" flipH="1" flipV="1">
            <a:off x="4030133" y="3924300"/>
            <a:ext cx="397933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rot="5400000" flipH="1" flipV="1">
            <a:off x="3851733" y="3178633"/>
            <a:ext cx="331401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rot="5400000" flipH="1" flipV="1">
            <a:off x="4474633" y="2146301"/>
            <a:ext cx="338667" cy="26246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rot="5400000" flipH="1" flipV="1">
            <a:off x="4741333" y="1481668"/>
            <a:ext cx="313267" cy="24553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rot="16200000" flipH="1">
            <a:off x="5635858" y="1797971"/>
            <a:ext cx="338667" cy="26486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フリーフォーム 30"/>
          <p:cNvSpPr/>
          <p:nvPr/>
        </p:nvSpPr>
        <p:spPr>
          <a:xfrm>
            <a:off x="5164667" y="1091633"/>
            <a:ext cx="375664" cy="186834"/>
          </a:xfrm>
          <a:custGeom>
            <a:avLst/>
            <a:gdLst>
              <a:gd name="connsiteX0" fmla="*/ 0 w 375664"/>
              <a:gd name="connsiteY0" fmla="*/ 186834 h 186834"/>
              <a:gd name="connsiteX1" fmla="*/ 8466 w 375664"/>
              <a:gd name="connsiteY1" fmla="*/ 152967 h 186834"/>
              <a:gd name="connsiteX2" fmla="*/ 42333 w 375664"/>
              <a:gd name="connsiteY2" fmla="*/ 102167 h 186834"/>
              <a:gd name="connsiteX3" fmla="*/ 76200 w 375664"/>
              <a:gd name="connsiteY3" fmla="*/ 59834 h 186834"/>
              <a:gd name="connsiteX4" fmla="*/ 127000 w 375664"/>
              <a:gd name="connsiteY4" fmla="*/ 25967 h 186834"/>
              <a:gd name="connsiteX5" fmla="*/ 160866 w 375664"/>
              <a:gd name="connsiteY5" fmla="*/ 17500 h 186834"/>
              <a:gd name="connsiteX6" fmla="*/ 330200 w 375664"/>
              <a:gd name="connsiteY6" fmla="*/ 42900 h 186834"/>
              <a:gd name="connsiteX7" fmla="*/ 347133 w 375664"/>
              <a:gd name="connsiteY7" fmla="*/ 59834 h 186834"/>
              <a:gd name="connsiteX8" fmla="*/ 355600 w 375664"/>
              <a:gd name="connsiteY8" fmla="*/ 85234 h 186834"/>
              <a:gd name="connsiteX9" fmla="*/ 372533 w 375664"/>
              <a:gd name="connsiteY9" fmla="*/ 127567 h 18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664" h="186834">
                <a:moveTo>
                  <a:pt x="0" y="186834"/>
                </a:moveTo>
                <a:cubicBezTo>
                  <a:pt x="2822" y="175545"/>
                  <a:pt x="3262" y="163375"/>
                  <a:pt x="8466" y="152967"/>
                </a:cubicBezTo>
                <a:cubicBezTo>
                  <a:pt x="17567" y="134764"/>
                  <a:pt x="31044" y="119100"/>
                  <a:pt x="42333" y="102167"/>
                </a:cubicBezTo>
                <a:cubicBezTo>
                  <a:pt x="53444" y="85500"/>
                  <a:pt x="60111" y="71900"/>
                  <a:pt x="76200" y="59834"/>
                </a:cubicBezTo>
                <a:cubicBezTo>
                  <a:pt x="92481" y="47623"/>
                  <a:pt x="107256" y="30903"/>
                  <a:pt x="127000" y="25967"/>
                </a:cubicBezTo>
                <a:lnTo>
                  <a:pt x="160866" y="17500"/>
                </a:lnTo>
                <a:cubicBezTo>
                  <a:pt x="259388" y="23296"/>
                  <a:pt x="276576" y="0"/>
                  <a:pt x="330200" y="42900"/>
                </a:cubicBezTo>
                <a:cubicBezTo>
                  <a:pt x="336433" y="47887"/>
                  <a:pt x="341489" y="54189"/>
                  <a:pt x="347133" y="59834"/>
                </a:cubicBezTo>
                <a:cubicBezTo>
                  <a:pt x="349955" y="68301"/>
                  <a:pt x="351609" y="77252"/>
                  <a:pt x="355600" y="85234"/>
                </a:cubicBezTo>
                <a:cubicBezTo>
                  <a:pt x="375664" y="125362"/>
                  <a:pt x="372533" y="94894"/>
                  <a:pt x="372533" y="127567"/>
                </a:cubicBezTo>
              </a:path>
            </a:pathLst>
          </a:custGeom>
          <a:ln cap="flat">
            <a:solidFill>
              <a:srgbClr val="000000"/>
            </a:solidFill>
            <a:round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000000"/>
                </a:solidFill>
              </a:ln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 rot="16200000" flipH="1">
            <a:off x="5899478" y="2346510"/>
            <a:ext cx="276999" cy="20071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フリーフォーム 33"/>
          <p:cNvSpPr/>
          <p:nvPr/>
        </p:nvSpPr>
        <p:spPr>
          <a:xfrm>
            <a:off x="6231467" y="2700867"/>
            <a:ext cx="110066" cy="245533"/>
          </a:xfrm>
          <a:custGeom>
            <a:avLst/>
            <a:gdLst>
              <a:gd name="connsiteX0" fmla="*/ 25400 w 110066"/>
              <a:gd name="connsiteY0" fmla="*/ 0 h 245533"/>
              <a:gd name="connsiteX1" fmla="*/ 59266 w 110066"/>
              <a:gd name="connsiteY1" fmla="*/ 101600 h 245533"/>
              <a:gd name="connsiteX2" fmla="*/ 93133 w 110066"/>
              <a:gd name="connsiteY2" fmla="*/ 152400 h 245533"/>
              <a:gd name="connsiteX3" fmla="*/ 110066 w 110066"/>
              <a:gd name="connsiteY3" fmla="*/ 177800 h 245533"/>
              <a:gd name="connsiteX4" fmla="*/ 84666 w 110066"/>
              <a:gd name="connsiteY4" fmla="*/ 194733 h 245533"/>
              <a:gd name="connsiteX5" fmla="*/ 59266 w 110066"/>
              <a:gd name="connsiteY5" fmla="*/ 203200 h 245533"/>
              <a:gd name="connsiteX6" fmla="*/ 0 w 110066"/>
              <a:gd name="connsiteY6" fmla="*/ 245533 h 24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066" h="245533">
                <a:moveTo>
                  <a:pt x="25400" y="0"/>
                </a:moveTo>
                <a:cubicBezTo>
                  <a:pt x="38191" y="51166"/>
                  <a:pt x="35832" y="62543"/>
                  <a:pt x="59266" y="101600"/>
                </a:cubicBezTo>
                <a:cubicBezTo>
                  <a:pt x="69737" y="119051"/>
                  <a:pt x="81844" y="135467"/>
                  <a:pt x="93133" y="152400"/>
                </a:cubicBezTo>
                <a:lnTo>
                  <a:pt x="110066" y="177800"/>
                </a:lnTo>
                <a:cubicBezTo>
                  <a:pt x="101599" y="183444"/>
                  <a:pt x="93767" y="190182"/>
                  <a:pt x="84666" y="194733"/>
                </a:cubicBezTo>
                <a:cubicBezTo>
                  <a:pt x="76684" y="198724"/>
                  <a:pt x="67068" y="198866"/>
                  <a:pt x="59266" y="203200"/>
                </a:cubicBezTo>
                <a:cubicBezTo>
                  <a:pt x="18671" y="225753"/>
                  <a:pt x="20203" y="225328"/>
                  <a:pt x="0" y="245533"/>
                </a:cubicBezTo>
              </a:path>
            </a:pathLst>
          </a:cu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36" name="直線矢印コネクタ 35"/>
          <p:cNvCxnSpPr/>
          <p:nvPr/>
        </p:nvCxnSpPr>
        <p:spPr>
          <a:xfrm flipV="1">
            <a:off x="6341533" y="2785533"/>
            <a:ext cx="512122" cy="22819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>
            <a:endCxn id="8" idx="3"/>
          </p:cNvCxnSpPr>
          <p:nvPr/>
        </p:nvCxnSpPr>
        <p:spPr>
          <a:xfrm flipV="1">
            <a:off x="7018867" y="2548041"/>
            <a:ext cx="273324" cy="23749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141679" y="6438991"/>
            <a:ext cx="951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AU" altLang="ja-JP" sz="1200" dirty="0" smtClean="0"/>
              <a:t>8/12(</a:t>
            </a:r>
            <a:r>
              <a:rPr kumimoji="1" lang="ja-JP" altLang="en-US" sz="1200" dirty="0" smtClean="0"/>
              <a:t>火</a:t>
            </a:r>
            <a:r>
              <a:rPr kumimoji="1" lang="en-AU" altLang="ja-JP" sz="1200" dirty="0" smtClean="0"/>
              <a:t>) 9:00</a:t>
            </a:r>
            <a:r>
              <a:rPr kumimoji="1" lang="ja-JP" altLang="en-US" sz="1200" dirty="0" smtClean="0"/>
              <a:t>倉庫整理、</a:t>
            </a:r>
            <a:r>
              <a:rPr kumimoji="1" lang="en-AU" altLang="ja-JP" sz="1200" dirty="0" smtClean="0"/>
              <a:t>PM</a:t>
            </a:r>
            <a:r>
              <a:rPr kumimoji="1" lang="ja-JP" altLang="en-US" sz="1200" dirty="0" smtClean="0"/>
              <a:t>道路輸送、漆山駅跡で積替。　</a:t>
            </a:r>
            <a:r>
              <a:rPr kumimoji="1" lang="en-AU" altLang="ja-JP" sz="1200" dirty="0" smtClean="0"/>
              <a:t>8/13(</a:t>
            </a:r>
            <a:r>
              <a:rPr kumimoji="1" lang="ja-JP" altLang="en-US" sz="1200" dirty="0" smtClean="0"/>
              <a:t>水</a:t>
            </a:r>
            <a:r>
              <a:rPr kumimoji="1" lang="en-AU" altLang="ja-JP" sz="1200" dirty="0" smtClean="0"/>
              <a:t>) 5:00</a:t>
            </a:r>
            <a:r>
              <a:rPr kumimoji="1" lang="ja-JP" altLang="en-US" sz="1200" dirty="0" smtClean="0"/>
              <a:t>漆山出発、新跡津で台車に積替、坑道通過、昼頃</a:t>
            </a:r>
            <a:r>
              <a:rPr kumimoji="1" lang="en-AU" altLang="ja-JP" sz="1200" dirty="0" smtClean="0"/>
              <a:t>Y</a:t>
            </a:r>
            <a:r>
              <a:rPr kumimoji="1" lang="ja-JP" altLang="en-US" sz="1200" dirty="0" smtClean="0"/>
              <a:t>エンド到着予定。</a:t>
            </a:r>
            <a:endParaRPr kumimoji="1" lang="ja-JP" altLang="en-US" sz="1200" dirty="0"/>
          </a:p>
        </p:txBody>
      </p:sp>
      <p:cxnSp>
        <p:nvCxnSpPr>
          <p:cNvPr id="30" name="直線矢印コネクタ 29"/>
          <p:cNvCxnSpPr/>
          <p:nvPr/>
        </p:nvCxnSpPr>
        <p:spPr>
          <a:xfrm rot="10800000">
            <a:off x="6853655" y="2099735"/>
            <a:ext cx="414978" cy="3471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>
            <a:off x="457200" y="2308365"/>
            <a:ext cx="5715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>
            <a:off x="457200" y="2785531"/>
            <a:ext cx="571500" cy="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>
            <a:off x="457200" y="3262697"/>
            <a:ext cx="571500" cy="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1028700" y="2077535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：トラック</a:t>
            </a:r>
            <a:r>
              <a:rPr kumimoji="1" lang="en-AU" altLang="ja-JP" sz="1200" dirty="0" smtClean="0"/>
              <a:t>A(</a:t>
            </a:r>
            <a:r>
              <a:rPr kumimoji="1" lang="ja-JP" altLang="en-US" sz="1200" dirty="0" smtClean="0"/>
              <a:t>トレーラー</a:t>
            </a:r>
            <a:r>
              <a:rPr kumimoji="1" lang="en-AU" altLang="ja-JP" dirty="0" smtClean="0"/>
              <a:t>)</a:t>
            </a:r>
            <a:r>
              <a:rPr kumimoji="1" lang="ja-JP" altLang="en-US" sz="1200" dirty="0" smtClean="0"/>
              <a:t>、先導車つける</a:t>
            </a:r>
            <a:endParaRPr kumimoji="1" lang="ja-JP" altLang="en-US" sz="12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028700" y="2631533"/>
            <a:ext cx="1268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：トラック</a:t>
            </a:r>
            <a:r>
              <a:rPr kumimoji="1" lang="en-AU" altLang="ja-JP" sz="1200" dirty="0" smtClean="0"/>
              <a:t>B</a:t>
            </a:r>
            <a:r>
              <a:rPr kumimoji="1" lang="ja-JP" altLang="en-US" sz="1200" dirty="0" smtClean="0"/>
              <a:t>（小型）</a:t>
            </a:r>
            <a:endParaRPr kumimoji="1" lang="ja-JP" altLang="en-US" sz="12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028700" y="312419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：台車</a:t>
            </a:r>
            <a:endParaRPr kumimoji="1" lang="ja-JP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3" name="図 2" descr="宮川町巣之内倉庫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857"/>
            <a:ext cx="9144000" cy="587828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81337" y="232513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宮川町巣之内倉庫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2590800" y="2325132"/>
            <a:ext cx="1104900" cy="65936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図 6" descr="DSC00720 のコピ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12" y="628650"/>
            <a:ext cx="2261976" cy="1696482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 rot="5400000" flipH="1" flipV="1">
            <a:off x="5491956" y="775494"/>
            <a:ext cx="788988" cy="495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5880100" y="1048306"/>
            <a:ext cx="172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3366FF"/>
                </a:solidFill>
              </a:rPr>
              <a:t>杉原、猪谷方面</a:t>
            </a:r>
            <a:endParaRPr kumimoji="1" lang="ja-JP" altLang="en-US" dirty="0">
              <a:solidFill>
                <a:srgbClr val="3366FF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rot="10800000" flipV="1">
            <a:off x="1409700" y="5918200"/>
            <a:ext cx="1118288" cy="27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2412662" y="5918200"/>
            <a:ext cx="1876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3366FF"/>
                </a:solidFill>
              </a:rPr>
              <a:t>高山、古川、神岡</a:t>
            </a:r>
            <a:endParaRPr kumimoji="1" lang="ja-JP" altLang="en-US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旧漆山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74"/>
            <a:ext cx="9144000" cy="6815252"/>
          </a:xfrm>
          <a:prstGeom prst="rect">
            <a:avLst/>
          </a:prstGeom>
        </p:spPr>
      </p:pic>
      <p:cxnSp>
        <p:nvCxnSpPr>
          <p:cNvPr id="5" name="直線矢印コネクタ 4"/>
          <p:cNvCxnSpPr/>
          <p:nvPr/>
        </p:nvCxnSpPr>
        <p:spPr>
          <a:xfrm flipV="1">
            <a:off x="6718300" y="1231900"/>
            <a:ext cx="571500" cy="482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7112000" y="1345168"/>
            <a:ext cx="144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AU" altLang="ja-JP" dirty="0" smtClean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</a:rPr>
              <a:t>R41 </a:t>
            </a:r>
            <a:r>
              <a:rPr kumimoji="1" lang="ja-JP" altLang="en-US" dirty="0" smtClean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</a:rPr>
              <a:t>土　方面</a:t>
            </a:r>
            <a:endParaRPr kumimoji="1" lang="ja-JP" altLang="en-US" dirty="0">
              <a:ln>
                <a:solidFill>
                  <a:srgbClr val="FFFFFF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3759200" y="2197100"/>
            <a:ext cx="660400" cy="495300"/>
          </a:xfrm>
          <a:prstGeom prst="ellipse">
            <a:avLst/>
          </a:prstGeom>
          <a:noFill/>
          <a:ln w="28575" cmpd="sng"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54400" y="1398369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</a:rPr>
              <a:t>旧漆山駅跡</a:t>
            </a:r>
            <a:endParaRPr kumimoji="1" lang="en-AU" altLang="ja-JP" dirty="0" smtClean="0">
              <a:ln>
                <a:solidFill>
                  <a:srgbClr val="FFFFFF"/>
                </a:solidFill>
              </a:ln>
              <a:solidFill>
                <a:schemeClr val="bg1"/>
              </a:solidFill>
            </a:endParaRPr>
          </a:p>
          <a:p>
            <a:r>
              <a:rPr lang="ja-JP" altLang="en-US" dirty="0" smtClean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</a:rPr>
              <a:t>積替作業場</a:t>
            </a:r>
            <a:endParaRPr kumimoji="1" lang="ja-JP" altLang="en-US" dirty="0">
              <a:ln>
                <a:solidFill>
                  <a:srgbClr val="FFFFFF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rot="5400000">
            <a:off x="4403214" y="4880486"/>
            <a:ext cx="406400" cy="373628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793228" y="4901168"/>
            <a:ext cx="151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AU" altLang="ja-JP" dirty="0" smtClean="0">
                <a:solidFill>
                  <a:schemeClr val="bg1"/>
                </a:solidFill>
              </a:rPr>
              <a:t>R41 </a:t>
            </a:r>
            <a:r>
              <a:rPr lang="ja-JP" altLang="en-US" dirty="0" smtClean="0">
                <a:solidFill>
                  <a:schemeClr val="bg1"/>
                </a:solidFill>
              </a:rPr>
              <a:t>割石方面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漆山新跡津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567"/>
            <a:ext cx="9144000" cy="5810865"/>
          </a:xfrm>
          <a:prstGeom prst="rect">
            <a:avLst/>
          </a:prstGeom>
        </p:spPr>
      </p:pic>
      <p:sp>
        <p:nvSpPr>
          <p:cNvPr id="3" name="円/楕円 2"/>
          <p:cNvSpPr/>
          <p:nvPr/>
        </p:nvSpPr>
        <p:spPr>
          <a:xfrm>
            <a:off x="482600" y="5003800"/>
            <a:ext cx="419100" cy="546100"/>
          </a:xfrm>
          <a:prstGeom prst="ellipse">
            <a:avLst/>
          </a:prstGeom>
          <a:noFill/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8407400" y="825500"/>
            <a:ext cx="571500" cy="457200"/>
          </a:xfrm>
          <a:prstGeom prst="ellipse">
            <a:avLst/>
          </a:prstGeom>
          <a:noFill/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737986" y="15875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新跡津坑口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1200" y="55499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旧漆山駅跡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 rot="5400000" flipH="1" flipV="1">
            <a:off x="895350" y="4832350"/>
            <a:ext cx="520700" cy="508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2050028" y="3987800"/>
            <a:ext cx="616972" cy="5207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3429000" y="3200400"/>
            <a:ext cx="685800" cy="1397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4318000" y="2451100"/>
            <a:ext cx="1320800" cy="7493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V="1">
            <a:off x="6175886" y="1587500"/>
            <a:ext cx="948814" cy="8636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7509386" y="1016002"/>
            <a:ext cx="1050414" cy="57149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rot="10800000">
            <a:off x="6934200" y="523568"/>
            <a:ext cx="1625600" cy="4924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3199225" y="154235"/>
            <a:ext cx="1831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AU" altLang="ja-JP" dirty="0" smtClean="0"/>
              <a:t>8/13 </a:t>
            </a:r>
            <a:r>
              <a:rPr kumimoji="1" lang="ja-JP" altLang="en-US" dirty="0" smtClean="0"/>
              <a:t>の移動経路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990949" y="5180568"/>
            <a:ext cx="1059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AU" altLang="ja-JP" dirty="0" smtClean="0"/>
              <a:t>5:00</a:t>
            </a:r>
            <a:r>
              <a:rPr kumimoji="1" lang="ja-JP" altLang="en-US" dirty="0" smtClean="0"/>
              <a:t>出発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 rot="20050022">
            <a:off x="3994741" y="24511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n>
                  <a:solidFill>
                    <a:srgbClr val="0000FF"/>
                  </a:solidFill>
                </a:ln>
              </a:rPr>
              <a:t>トラック</a:t>
            </a:r>
            <a:r>
              <a:rPr kumimoji="1" lang="en-AU" altLang="ja-JP" dirty="0" smtClean="0">
                <a:ln>
                  <a:solidFill>
                    <a:srgbClr val="0000FF"/>
                  </a:solidFill>
                </a:ln>
              </a:rPr>
              <a:t>B</a:t>
            </a:r>
            <a:endParaRPr kumimoji="1" lang="ja-JP" altLang="en-US" dirty="0">
              <a:ln>
                <a:solidFill>
                  <a:srgbClr val="0000FF"/>
                </a:solidFill>
              </a:ln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 rot="1237504">
            <a:off x="7169035" y="72933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n>
                  <a:solidFill>
                    <a:srgbClr val="FF0000"/>
                  </a:solidFill>
                </a:ln>
              </a:rPr>
              <a:t>台車</a:t>
            </a:r>
            <a:endParaRPr kumimoji="1" lang="ja-JP" altLang="en-US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90949" y="12827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猪谷</a:t>
            </a:r>
            <a:endParaRPr kumimoji="1" lang="ja-JP" altLang="en-US" dirty="0"/>
          </a:p>
        </p:txBody>
      </p:sp>
      <p:cxnSp>
        <p:nvCxnSpPr>
          <p:cNvPr id="22" name="直線矢印コネクタ 21"/>
          <p:cNvCxnSpPr>
            <a:stCxn id="19" idx="2"/>
          </p:cNvCxnSpPr>
          <p:nvPr/>
        </p:nvCxnSpPr>
        <p:spPr>
          <a:xfrm rot="16200000" flipH="1">
            <a:off x="1176462" y="1789684"/>
            <a:ext cx="598470" cy="3231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781312" y="1128811"/>
            <a:ext cx="1065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AU" altLang="ja-JP" sz="1400" dirty="0" smtClean="0"/>
              <a:t>8/12</a:t>
            </a:r>
            <a:r>
              <a:rPr kumimoji="1" lang="ja-JP" altLang="en-US" sz="1400" dirty="0" smtClean="0"/>
              <a:t>の移動</a:t>
            </a:r>
            <a:endParaRPr kumimoji="1" lang="ja-JP" altLang="en-US" sz="1400" dirty="0"/>
          </a:p>
        </p:txBody>
      </p:sp>
      <p:pic>
        <p:nvPicPr>
          <p:cNvPr id="24" name="図 23" descr="漆山駅跡3 のコピ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028" y="4733041"/>
            <a:ext cx="2846918" cy="1601391"/>
          </a:xfrm>
          <a:prstGeom prst="rect">
            <a:avLst/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160</Words>
  <Application>Microsoft Macintosh PowerPoint</Application>
  <PresentationFormat>画面に合わせる (4:3)</PresentationFormat>
  <Paragraphs>32</Paragraphs>
  <Slides>4</Slides>
  <Notes>1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Office テーマ</vt:lpstr>
      <vt:lpstr>神岡　KAGRA周辺道路　　クライオスタット輸送経路</vt:lpstr>
      <vt:lpstr>スライド 2</vt:lpstr>
      <vt:lpstr>スライド 3</vt:lpstr>
      <vt:lpstr>スライド 4</vt:lpstr>
    </vt:vector>
  </TitlesOfParts>
  <Company>KEK ARL Cryogenics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神岡　KAGRA周辺道路</dc:title>
  <dc:creator>Suzuki Toshikazu</dc:creator>
  <cp:lastModifiedBy>Suzuki Toshikazu</cp:lastModifiedBy>
  <cp:revision>32</cp:revision>
  <dcterms:created xsi:type="dcterms:W3CDTF">2014-07-31T00:49:03Z</dcterms:created>
  <dcterms:modified xsi:type="dcterms:W3CDTF">2014-07-31T01:04:47Z</dcterms:modified>
</cp:coreProperties>
</file>