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7B40-887D-3D49-83A8-BC1989F0C529}" type="datetimeFigureOut">
              <a:rPr lang="ja-JP" altLang="en-US" smtClean="0"/>
              <a:pPr/>
              <a:t>2016/6/10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8162-C89F-D444-B533-9FF419D5AAD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000" b="1" dirty="0" smtClean="0"/>
              <a:t>Discussion from CRY</a:t>
            </a:r>
            <a:endParaRPr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Integration Meeting</a:t>
            </a:r>
          </a:p>
          <a:p>
            <a:r>
              <a:rPr lang="en-US" altLang="ja-JP" dirty="0" smtClean="0"/>
              <a:t>13. Jun. 2016</a:t>
            </a:r>
          </a:p>
          <a:p>
            <a:r>
              <a:rPr lang="en-US" altLang="ja-JP" dirty="0" err="1" smtClean="0"/>
              <a:t>Tomaru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10" y="274638"/>
            <a:ext cx="5966542" cy="856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Jig to lift mirror into box in </a:t>
            </a:r>
            <a:r>
              <a:rPr lang="en-US" sz="2800" dirty="0" err="1" smtClean="0"/>
              <a:t>aVIRGO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35" y="1009480"/>
            <a:ext cx="6033881" cy="49769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5910" y="6177935"/>
            <a:ext cx="72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 we can put mirrors into </a:t>
            </a:r>
            <a:r>
              <a:rPr lang="en-US" altLang="ja-JP" dirty="0" smtClean="0"/>
              <a:t>our box at Caltech, we can use Ergo arm there???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43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606" y="213031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3</a:t>
            </a:r>
            <a:endParaRPr kumimoji="1" lang="ja-JP" altLang="en-US" sz="24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6194" y="30536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Place to do HCB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3806" y="801343"/>
            <a:ext cx="4803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1)  Toyama Univ.</a:t>
            </a:r>
          </a:p>
          <a:p>
            <a:r>
              <a:rPr lang="en-US" altLang="ja-JP" dirty="0" smtClean="0"/>
              <a:t>        • ISO class 4 clean room. but we need class 3</a:t>
            </a:r>
          </a:p>
          <a:p>
            <a:r>
              <a:rPr lang="en-US" altLang="ja-JP" dirty="0" smtClean="0"/>
              <a:t>        • Not sufficient space</a:t>
            </a:r>
          </a:p>
        </p:txBody>
      </p:sp>
      <p:pic>
        <p:nvPicPr>
          <p:cNvPr id="6" name="図 5" descr="20160601_重力波研究実験室図面_2dim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5951" y="415660"/>
            <a:ext cx="6775610" cy="47899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806" y="5488064"/>
            <a:ext cx="102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2) NAOJ</a:t>
            </a:r>
            <a:endParaRPr kumimoji="1" lang="ja-JP" alt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l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125"/>
            <a:ext cx="9144000" cy="55689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67989" y="210271"/>
            <a:ext cx="109333" cy="634178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996479" y="210271"/>
            <a:ext cx="109333" cy="634178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 rot="16200000">
            <a:off x="3982235" y="4462120"/>
            <a:ext cx="109334" cy="41378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ひし形 5"/>
          <p:cNvSpPr/>
          <p:nvPr/>
        </p:nvSpPr>
        <p:spPr>
          <a:xfrm>
            <a:off x="6597699" y="1183373"/>
            <a:ext cx="692759" cy="255642"/>
          </a:xfrm>
          <a:prstGeom prst="diamond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597699" y="1439015"/>
            <a:ext cx="692759" cy="325737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6" idx="0"/>
          </p:cNvCxnSpPr>
          <p:nvPr/>
        </p:nvCxnSpPr>
        <p:spPr>
          <a:xfrm rot="16200000" flipV="1">
            <a:off x="6449281" y="688575"/>
            <a:ext cx="973102" cy="1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8362585" y="4848945"/>
            <a:ext cx="222672" cy="832897"/>
          </a:xfrm>
          <a:prstGeom prst="rect">
            <a:avLst/>
          </a:prstGeom>
          <a:solidFill>
            <a:srgbClr val="A68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7224482" y="1781245"/>
            <a:ext cx="1220574" cy="3067700"/>
          </a:xfrm>
          <a:custGeom>
            <a:avLst/>
            <a:gdLst>
              <a:gd name="connsiteX0" fmla="*/ 1138103 w 1220574"/>
              <a:gd name="connsiteY0" fmla="*/ 3067700 h 3067700"/>
              <a:gd name="connsiteX1" fmla="*/ 1030890 w 1220574"/>
              <a:gd name="connsiteY1" fmla="*/ 931855 h 3067700"/>
              <a:gd name="connsiteX2" fmla="*/ 0 w 1220574"/>
              <a:gd name="connsiteY2" fmla="*/ 0 h 30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0574" h="3067700">
                <a:moveTo>
                  <a:pt x="1138103" y="3067700"/>
                </a:moveTo>
                <a:cubicBezTo>
                  <a:pt x="1179338" y="2255419"/>
                  <a:pt x="1220574" y="1443138"/>
                  <a:pt x="1030890" y="931855"/>
                </a:cubicBezTo>
                <a:cubicBezTo>
                  <a:pt x="841206" y="42057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25574" y="1738641"/>
            <a:ext cx="1426752" cy="732564"/>
          </a:xfrm>
          <a:custGeom>
            <a:avLst/>
            <a:gdLst>
              <a:gd name="connsiteX0" fmla="*/ 1426752 w 1426752"/>
              <a:gd name="connsiteY0" fmla="*/ 59099 h 732564"/>
              <a:gd name="connsiteX1" fmla="*/ 964913 w 1426752"/>
              <a:gd name="connsiteY1" fmla="*/ 100332 h 732564"/>
              <a:gd name="connsiteX2" fmla="*/ 585546 w 1426752"/>
              <a:gd name="connsiteY2" fmla="*/ 661094 h 732564"/>
              <a:gd name="connsiteX3" fmla="*/ 0 w 1426752"/>
              <a:gd name="connsiteY3" fmla="*/ 529150 h 7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752" h="732564">
                <a:moveTo>
                  <a:pt x="1426752" y="59099"/>
                </a:moveTo>
                <a:cubicBezTo>
                  <a:pt x="1265933" y="29549"/>
                  <a:pt x="1105114" y="0"/>
                  <a:pt x="964913" y="100332"/>
                </a:cubicBezTo>
                <a:cubicBezTo>
                  <a:pt x="824712" y="200665"/>
                  <a:pt x="746365" y="589624"/>
                  <a:pt x="585546" y="661094"/>
                </a:cubicBezTo>
                <a:cubicBezTo>
                  <a:pt x="424727" y="732564"/>
                  <a:pt x="0" y="529150"/>
                  <a:pt x="0" y="5291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337520" y="4411880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8254585" y="5023154"/>
            <a:ext cx="108000" cy="108000"/>
          </a:xfrm>
          <a:prstGeom prst="ellipse">
            <a:avLst/>
          </a:prstGeom>
          <a:solidFill>
            <a:srgbClr val="40FFFE"/>
          </a:solidFill>
          <a:ln>
            <a:solidFill>
              <a:srgbClr val="40FF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290458" y="1439015"/>
            <a:ext cx="108000" cy="108000"/>
          </a:xfrm>
          <a:prstGeom prst="ellipse">
            <a:avLst/>
          </a:prstGeom>
          <a:solidFill>
            <a:srgbClr val="40FFFE"/>
          </a:solidFill>
          <a:ln>
            <a:solidFill>
              <a:srgbClr val="40FF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40793" y="1254349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Si-1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303880" y="3121767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570204" y="5587609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311713" y="2087391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3229520" y="6368365"/>
            <a:ext cx="108000" cy="108000"/>
          </a:xfrm>
          <a:prstGeom prst="ellipse">
            <a:avLst/>
          </a:prstGeom>
          <a:solidFill>
            <a:srgbClr val="40FFFE"/>
          </a:solidFill>
          <a:ln>
            <a:solidFill>
              <a:srgbClr val="40FF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077322" y="1493015"/>
            <a:ext cx="108000" cy="108000"/>
          </a:xfrm>
          <a:prstGeom prst="ellipse">
            <a:avLst/>
          </a:prstGeom>
          <a:solidFill>
            <a:srgbClr val="40FFFE"/>
          </a:solidFill>
          <a:ln>
            <a:solidFill>
              <a:srgbClr val="40FF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4599064" y="2361490"/>
            <a:ext cx="326031" cy="10971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59938" y="2420739"/>
            <a:ext cx="8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Heater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7" name="フローチャート: 直接アクセス記憶 36"/>
          <p:cNvSpPr/>
          <p:nvPr/>
        </p:nvSpPr>
        <p:spPr>
          <a:xfrm rot="10537467">
            <a:off x="2329551" y="4862670"/>
            <a:ext cx="989655" cy="1269167"/>
          </a:xfrm>
          <a:prstGeom prst="flowChartMagneticDrum">
            <a:avLst/>
          </a:prstGeom>
          <a:solidFill>
            <a:srgbClr val="B38C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87598" y="5023154"/>
            <a:ext cx="79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Baffle</a:t>
            </a:r>
            <a:endParaRPr kumimoji="1" lang="ja-JP" altLang="en-US" i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30872" y="473294"/>
            <a:ext cx="236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Payload Support Frame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51507" y="5023154"/>
            <a:ext cx="806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</a:t>
            </a:r>
          </a:p>
          <a:p>
            <a:r>
              <a:rPr kumimoji="1" lang="en-US" altLang="ja-JP" dirty="0" smtClean="0"/>
              <a:t> (exist)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456844" y="5695609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710521" y="1580086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x1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154030" y="1623681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Si-2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21713" y="2860435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Si-5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06155" y="4083585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Si-6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445520" y="5695609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Si-7</a:t>
            </a:r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2736357" y="4759021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71124" y="4452917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Si-8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66179" y="6291699"/>
            <a:ext cx="53136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Si-9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077322" y="1072881"/>
            <a:ext cx="64836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Si-10</a:t>
            </a:r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217939" y="3256038"/>
            <a:ext cx="290062" cy="293141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6901" y="3551981"/>
            <a:ext cx="14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Type-A </a:t>
            </a:r>
          </a:p>
          <a:p>
            <a:r>
              <a:rPr lang="en-US" altLang="ja-JP" dirty="0" smtClean="0"/>
              <a:t>     </a:t>
            </a:r>
            <a:r>
              <a:rPr kumimoji="1" lang="en-US" altLang="ja-JP" dirty="0" smtClean="0"/>
              <a:t>connectors</a:t>
            </a:r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211717" y="4284299"/>
            <a:ext cx="296284" cy="337235"/>
          </a:xfrm>
          <a:prstGeom prst="ellipse">
            <a:avLst/>
          </a:prstGeom>
          <a:solidFill>
            <a:srgbClr val="40FFFE"/>
          </a:solidFill>
          <a:ln>
            <a:solidFill>
              <a:srgbClr val="40FF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9301" y="4699988"/>
            <a:ext cx="14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Cryostat </a:t>
            </a:r>
          </a:p>
          <a:p>
            <a:r>
              <a:rPr lang="en-US" altLang="ja-JP" dirty="0" smtClean="0"/>
              <a:t>     </a:t>
            </a:r>
            <a:r>
              <a:rPr kumimoji="1" lang="en-US" altLang="ja-JP" dirty="0" smtClean="0"/>
              <a:t>connectors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7799" y="172531"/>
            <a:ext cx="2309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ja-JP" sz="3600" b="1" dirty="0" smtClean="0"/>
              <a:t>2. Readout</a:t>
            </a:r>
            <a:endParaRPr kumimoji="1" lang="ja-JP" alt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全体0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05"/>
            <a:ext cx="9144000" cy="648970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349411" y="2366985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47051" y="1652734"/>
            <a:ext cx="108000" cy="108000"/>
          </a:xfrm>
          <a:prstGeom prst="ellipse">
            <a:avLst/>
          </a:prstGeom>
          <a:solidFill>
            <a:srgbClr val="FF87FE"/>
          </a:solidFill>
          <a:ln>
            <a:solidFill>
              <a:srgbClr val="FF87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914795" y="1530776"/>
            <a:ext cx="326031" cy="24391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92860" y="1468068"/>
            <a:ext cx="8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Heater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6460" y="1468068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Si-3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8046" y="2366985"/>
            <a:ext cx="53136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Si-4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8581" y="277167"/>
            <a:ext cx="59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Connectors between </a:t>
            </a:r>
            <a:r>
              <a:rPr kumimoji="1" lang="en-US" altLang="ja-JP" sz="2400" dirty="0" err="1" smtClean="0"/>
              <a:t>Cryo</a:t>
            </a:r>
            <a:r>
              <a:rPr kumimoji="1" lang="en-US" altLang="ja-JP" sz="2400" dirty="0" smtClean="0"/>
              <a:t>-Payload </a:t>
            </a:r>
            <a:r>
              <a:rPr lang="en-US" altLang="ja-JP" sz="2400" dirty="0" smtClean="0"/>
              <a:t>and Type-A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7126" y="1307182"/>
            <a:ext cx="72614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D-sub 9pin Connector with high vac. specification</a:t>
            </a:r>
          </a:p>
          <a:p>
            <a:r>
              <a:rPr lang="en-US" altLang="ja-JP" dirty="0" smtClean="0"/>
              <a:t>• Feed-through at Vac. port:    Male</a:t>
            </a:r>
          </a:p>
          <a:p>
            <a:r>
              <a:rPr lang="en-US" altLang="ja-JP" dirty="0" smtClean="0"/>
              <a:t>        -&gt;  Connection cable:    Female-Male </a:t>
            </a:r>
          </a:p>
          <a:p>
            <a:r>
              <a:rPr kumimoji="1" lang="en-US" altLang="ja-JP" dirty="0" smtClean="0"/>
              <a:t>                  # connection cables between VIS and CRY </a:t>
            </a:r>
            <a:r>
              <a:rPr lang="en-US" altLang="ja-JP" dirty="0" smtClean="0"/>
              <a:t>are prepared by CRY</a:t>
            </a:r>
          </a:p>
          <a:p>
            <a:r>
              <a:rPr kumimoji="1" lang="en-US" altLang="ja-JP" dirty="0" smtClean="0"/>
              <a:t>                      Since we need phosphorus-copper cable.</a:t>
            </a:r>
          </a:p>
          <a:p>
            <a:r>
              <a:rPr lang="en-US" altLang="ja-JP" dirty="0" smtClean="0"/>
              <a:t>        -&gt;   Connector for sensors:   Male</a:t>
            </a:r>
          </a:p>
          <a:p>
            <a:r>
              <a:rPr kumimoji="1" lang="en-US" altLang="ja-JP" dirty="0" smtClean="0"/>
              <a:t>• VIS and CRY will order high vacuum D-sub connecters t</a:t>
            </a:r>
            <a:r>
              <a:rPr lang="en-US" altLang="ja-JP" dirty="0" smtClean="0"/>
              <a:t>o Kyocera together.</a:t>
            </a:r>
          </a:p>
          <a:p>
            <a:r>
              <a:rPr kumimoji="1" lang="en-US" altLang="ja-JP" dirty="0" smtClean="0"/>
              <a:t>    ~July.</a:t>
            </a:r>
          </a:p>
          <a:p>
            <a:r>
              <a:rPr lang="en-US" altLang="ja-JP" dirty="0" smtClean="0"/>
              <a:t>   Delivery time 3 months.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584" y="937850"/>
            <a:ext cx="331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Agreement between CRY and VIS</a:t>
            </a:r>
            <a:endParaRPr kumimoji="1" lang="ja-JP" altLang="en-US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9842" y="5031461"/>
            <a:ext cx="383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 many </a:t>
            </a:r>
            <a:r>
              <a:rPr lang="en-US" altLang="ja-JP" dirty="0" smtClean="0"/>
              <a:t>feed-</a:t>
            </a:r>
            <a:r>
              <a:rPr lang="en-US" altLang="ja-JP" dirty="0" err="1" smtClean="0"/>
              <a:t>throughs</a:t>
            </a:r>
            <a:r>
              <a:rPr lang="en-US" altLang="ja-JP" dirty="0" smtClean="0"/>
              <a:t> can CRY use?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06" y="4385130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4</a:t>
            </a:r>
            <a:endParaRPr kumimoji="1" lang="ja-JP" altLang="en-US" sz="2400" b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799" y="172531"/>
            <a:ext cx="77699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ja-JP" sz="3600" b="1" dirty="0" smtClean="0"/>
              <a:t>3. Cool down, Type-A installation and</a:t>
            </a:r>
          </a:p>
          <a:p>
            <a:pPr marL="742950" indent="-742950"/>
            <a:r>
              <a:rPr kumimoji="1" lang="en-US" altLang="ja-JP" sz="3600" b="1" dirty="0" smtClean="0"/>
              <a:t>     Room temp. operation?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903" y="1396689"/>
            <a:ext cx="624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First installation of Type A will </a:t>
            </a:r>
            <a:r>
              <a:rPr lang="en-US" altLang="ja-JP" dirty="0" smtClean="0"/>
              <a:t>start from Dec. 2015 to Mar. 2016.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6323" y="1766021"/>
            <a:ext cx="5455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</a:t>
            </a:r>
            <a:r>
              <a:rPr lang="en-US" altLang="ja-JP" dirty="0" smtClean="0"/>
              <a:t>includes term of thaw. </a:t>
            </a:r>
          </a:p>
          <a:p>
            <a:r>
              <a:rPr lang="en-US" altLang="ja-JP" dirty="0" smtClean="0"/>
              <a:t>     -&gt; Can not remove water duct on access root at Y-end</a:t>
            </a:r>
          </a:p>
          <a:p>
            <a:r>
              <a:rPr lang="en-US" altLang="ja-JP" dirty="0" smtClean="0"/>
              <a:t>          between Feb. and Mar.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903" y="2808973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5</a:t>
            </a:r>
            <a:endParaRPr kumimoji="1" lang="ja-JP" altLang="en-US" sz="24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87871" y="3456264"/>
            <a:ext cx="435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Which end </a:t>
            </a:r>
            <a:r>
              <a:rPr lang="en-US" altLang="ja-JP" dirty="0" smtClean="0"/>
              <a:t>should CRY start cool down test ?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9423" y="4306972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6</a:t>
            </a:r>
            <a:endParaRPr kumimoji="1" lang="ja-JP" altLang="en-US" sz="24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87871" y="4965290"/>
            <a:ext cx="6822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dirty="0" smtClean="0"/>
              <a:t>VIS plan to suspend dummy mass (silica mirror?) in cryostat for Type-A.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Then </a:t>
            </a:r>
            <a:r>
              <a:rPr lang="en-US" altLang="ja-JP" dirty="0" smtClean="0"/>
              <a:t>does VIS need to open large side-flanges of cryostat?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This is very hard work, so can you hire Futaba Kogyo Co.?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799" y="172531"/>
            <a:ext cx="8653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4. Optical Levers and AR coated windows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51207" y="1261722"/>
            <a:ext cx="146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Aso</a:t>
            </a:r>
            <a:r>
              <a:rPr lang="en-US" altLang="ja-JP" dirty="0" smtClean="0"/>
              <a:t>-</a:t>
            </a:r>
            <a:r>
              <a:rPr kumimoji="1" lang="en-US" altLang="ja-JP" dirty="0" smtClean="0"/>
              <a:t>san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6342" y="1111318"/>
            <a:ext cx="499777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 smtClean="0"/>
              <a:t>• Optical Lever </a:t>
            </a:r>
            <a:r>
              <a:rPr lang="en-US" altLang="ja-JP" dirty="0" smtClean="0"/>
              <a:t>themselves are prepared by AOS.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 Anchor holes for </a:t>
            </a:r>
            <a:r>
              <a:rPr lang="en-US" altLang="ja-JP" dirty="0" err="1" smtClean="0"/>
              <a:t>oplev</a:t>
            </a:r>
            <a:r>
              <a:rPr lang="en-US" altLang="ja-JP" dirty="0" smtClean="0"/>
              <a:t> Table are prepared by CRY.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 Can CRY ask AOS to prepare </a:t>
            </a:r>
            <a:r>
              <a:rPr kumimoji="1" lang="en-US" altLang="ja-JP" dirty="0" err="1" smtClean="0"/>
              <a:t>opleve</a:t>
            </a:r>
            <a:r>
              <a:rPr kumimoji="1" lang="en-US" altLang="ja-JP" dirty="0" smtClean="0"/>
              <a:t> table?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• Can CRY ask AOS to prepare AR coated windows?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 CRY can install windows if AOS </a:t>
            </a:r>
            <a:r>
              <a:rPr lang="en-US" altLang="ja-JP" dirty="0" smtClean="0"/>
              <a:t>hope so.</a:t>
            </a:r>
            <a:endParaRPr kumimoji="1" lang="ja-JP" altLang="en-US" dirty="0"/>
          </a:p>
        </p:txBody>
      </p:sp>
      <p:sp>
        <p:nvSpPr>
          <p:cNvPr id="5" name="右中かっこ 4"/>
          <p:cNvSpPr/>
          <p:nvPr/>
        </p:nvSpPr>
        <p:spPr>
          <a:xfrm>
            <a:off x="6316723" y="1111318"/>
            <a:ext cx="167109" cy="6517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9047" y="1403770"/>
            <a:ext cx="70112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1) Readout</a:t>
            </a:r>
          </a:p>
          <a:p>
            <a:r>
              <a:rPr lang="en-US" altLang="ja-JP" sz="3200" dirty="0" smtClean="0"/>
              <a:t>2) HCB</a:t>
            </a:r>
          </a:p>
          <a:p>
            <a:pPr marL="742950" indent="-742950"/>
            <a:r>
              <a:rPr kumimoji="1" lang="en-US" altLang="ja-JP" sz="3200" dirty="0" smtClean="0"/>
              <a:t>3) </a:t>
            </a:r>
            <a:r>
              <a:rPr lang="en-US" altLang="ja-JP" sz="3200" dirty="0" smtClean="0"/>
              <a:t>Cool down, Type-A installation and</a:t>
            </a:r>
          </a:p>
          <a:p>
            <a:pPr marL="742950" indent="-742950"/>
            <a:r>
              <a:rPr lang="en-US" altLang="ja-JP" sz="3200" dirty="0" smtClean="0"/>
              <a:t>     Room temp. operation?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4) Optical Levers and AR coated windows</a:t>
            </a:r>
            <a:endParaRPr kumimoji="1" lang="en-US" altLang="ja-JP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799" y="172531"/>
            <a:ext cx="869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3600" b="1" dirty="0" smtClean="0"/>
              <a:t>HCB on Mirrors and Fiber Assembly</a:t>
            </a:r>
            <a:endParaRPr kumimoji="1" lang="ja-JP" alt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400" y="1068947"/>
            <a:ext cx="3886560" cy="365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2322" y="1068947"/>
            <a:ext cx="477426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 smtClean="0"/>
              <a:t>First trial of </a:t>
            </a:r>
            <a:r>
              <a:rPr lang="en-US" altLang="ja-JP" dirty="0" smtClean="0"/>
              <a:t>HCB on the prototype-mirror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will be performed </a:t>
            </a:r>
            <a:r>
              <a:rPr lang="en-US" altLang="ja-JP" dirty="0" smtClean="0"/>
              <a:t>at end of this July or beginning 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of </a:t>
            </a:r>
            <a:r>
              <a:rPr kumimoji="1" lang="en-US" altLang="ja-JP" dirty="0" smtClean="0"/>
              <a:t>August.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Helios </a:t>
            </a:r>
            <a:r>
              <a:rPr lang="en-US" altLang="ja-JP" dirty="0" err="1" smtClean="0"/>
              <a:t>Vocca</a:t>
            </a:r>
            <a:r>
              <a:rPr lang="en-US" altLang="ja-JP" dirty="0" smtClean="0"/>
              <a:t> in Perugia Univ. will give us his help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for </a:t>
            </a:r>
            <a:r>
              <a:rPr lang="en-US" altLang="ja-JP" dirty="0" smtClean="0"/>
              <a:t>this work.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873" y="3150731"/>
            <a:ext cx="50107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 smtClean="0"/>
              <a:t>We plan to use a </a:t>
            </a:r>
            <a:r>
              <a:rPr kumimoji="1" lang="en-US" altLang="ja-JP" dirty="0" err="1" smtClean="0"/>
              <a:t>aVIRGO</a:t>
            </a:r>
            <a:r>
              <a:rPr kumimoji="1" lang="en-US" altLang="ja-JP" dirty="0" smtClean="0"/>
              <a:t> style box to do HCB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of ears. This box can be also used as gluing actuator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magnets (on sapphire spacer attached by HCB on 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mirror), assembly process of fibers and mirror 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container in </a:t>
            </a:r>
            <a:r>
              <a:rPr kumimoji="1" lang="en-US" altLang="ja-JP" dirty="0" smtClean="0"/>
              <a:t>transportation.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322" y="5235677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1</a:t>
            </a:r>
            <a:endParaRPr kumimoji="1" lang="ja-JP" altLang="en-US" sz="24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32388" y="5801032"/>
            <a:ext cx="555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We’d like to use this box in practical mirror assembly, too.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KAGRA mirror 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0" y="1404203"/>
            <a:ext cx="7394572" cy="52911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3871" y="155672"/>
            <a:ext cx="716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Perugia has already fabricated the box for KAGRA and it is in our hand now.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72403" y="971869"/>
            <a:ext cx="1922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from Kieran’s report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3771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KAGRA mirror box front panel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40" y="1530602"/>
            <a:ext cx="6133167" cy="53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8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KAGRA mirror box inside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756"/>
            <a:ext cx="9144000" cy="51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KAGRA mirror box inside - shelves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546"/>
            <a:ext cx="9144000" cy="51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7606" y="213031"/>
            <a:ext cx="17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Discussion 2</a:t>
            </a:r>
            <a:endParaRPr kumimoji="1" lang="ja-JP" altLang="en-US" sz="24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40883" y="305364"/>
            <a:ext cx="551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When, where can </a:t>
            </a:r>
            <a:r>
              <a:rPr lang="en-US" altLang="ja-JP" dirty="0" smtClean="0"/>
              <a:t>CRY receive mirrors from MIR for HCB?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672" y="986389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When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85429" y="986389"/>
            <a:ext cx="290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present </a:t>
            </a:r>
            <a:r>
              <a:rPr kumimoji="1" lang="en-US" altLang="ja-JP" dirty="0" err="1" smtClean="0"/>
              <a:t>bKAGRA</a:t>
            </a:r>
            <a:r>
              <a:rPr kumimoji="1" lang="en-US" altLang="ja-JP" dirty="0" smtClean="0"/>
              <a:t> schedule,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7185" y="1355721"/>
            <a:ext cx="6696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Dec. 2015:   Fabrication of </a:t>
            </a:r>
            <a:r>
              <a:rPr kumimoji="1" lang="en-US" altLang="ja-JP" dirty="0" err="1" smtClean="0"/>
              <a:t>ETMs</a:t>
            </a:r>
            <a:r>
              <a:rPr kumimoji="1" lang="en-US" altLang="ja-JP" dirty="0" smtClean="0"/>
              <a:t> are done.</a:t>
            </a:r>
          </a:p>
          <a:p>
            <a:r>
              <a:rPr lang="en-US" altLang="ja-JP" dirty="0" smtClean="0"/>
              <a:t>• Jan.  2016:   Optical performance measurement of </a:t>
            </a:r>
            <a:r>
              <a:rPr lang="en-US" altLang="ja-JP" dirty="0" err="1" smtClean="0"/>
              <a:t>ETMs</a:t>
            </a:r>
            <a:r>
              <a:rPr lang="en-US" altLang="ja-JP" dirty="0" smtClean="0"/>
              <a:t> at Caltech?</a:t>
            </a:r>
          </a:p>
          <a:p>
            <a:r>
              <a:rPr kumimoji="1" lang="en-US" altLang="ja-JP" dirty="0" smtClean="0"/>
              <a:t>• Feb. 2016:    HCB on </a:t>
            </a:r>
            <a:r>
              <a:rPr kumimoji="1" lang="en-US" altLang="ja-JP" dirty="0" err="1" smtClean="0"/>
              <a:t>ETMs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672" y="2466595"/>
            <a:ext cx="82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Where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375" y="283592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en-US" altLang="ja-JP" dirty="0" smtClean="0"/>
              <a:t>Can we perform HCB on ETM just after </a:t>
            </a:r>
            <a:r>
              <a:rPr lang="en-US" altLang="ja-JP" dirty="0" smtClean="0"/>
              <a:t>coating at LMA?</a:t>
            </a:r>
          </a:p>
          <a:p>
            <a:pPr marL="342900" indent="-342900"/>
            <a:r>
              <a:rPr kumimoji="1" lang="en-US" altLang="ja-JP" dirty="0" smtClean="0"/>
              <a:t>        </a:t>
            </a:r>
            <a:r>
              <a:rPr kumimoji="1" lang="en-US" altLang="ja-JP" dirty="0" err="1" smtClean="0"/>
              <a:t>aVIRGO</a:t>
            </a:r>
            <a:r>
              <a:rPr kumimoji="1" lang="en-US" altLang="ja-JP" dirty="0" smtClean="0"/>
              <a:t> did so.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7185" y="3506840"/>
            <a:ext cx="72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Pros:</a:t>
            </a:r>
            <a:endParaRPr kumimoji="1" lang="ja-JP" altLang="en-US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69807" y="3506840"/>
            <a:ext cx="498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Clean </a:t>
            </a:r>
            <a:r>
              <a:rPr lang="en-US" altLang="ja-JP" dirty="0" smtClean="0"/>
              <a:t>room use</a:t>
            </a:r>
          </a:p>
          <a:p>
            <a:r>
              <a:rPr kumimoji="1" lang="en-US" altLang="ja-JP" dirty="0" smtClean="0"/>
              <a:t>• </a:t>
            </a:r>
            <a:r>
              <a:rPr lang="en-US" altLang="ja-JP" dirty="0" err="1" smtClean="0"/>
              <a:t>ETMs</a:t>
            </a:r>
            <a:r>
              <a:rPr lang="en-US" altLang="ja-JP" dirty="0" smtClean="0"/>
              <a:t> can be put into our assembly/transport box</a:t>
            </a:r>
          </a:p>
          <a:p>
            <a:r>
              <a:rPr lang="en-US" altLang="ja-JP" dirty="0" smtClean="0"/>
              <a:t>   No need to use a mirror lifting tool after then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73015" y="4389200"/>
            <a:ext cx="76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Cons:</a:t>
            </a:r>
            <a:endParaRPr kumimoji="1" lang="ja-JP" altLang="en-US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69807" y="4435366"/>
            <a:ext cx="6371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Schedule </a:t>
            </a:r>
            <a:r>
              <a:rPr lang="en-US" altLang="ja-JP" dirty="0" smtClean="0"/>
              <a:t>between HCB and measurement will be reversed</a:t>
            </a:r>
          </a:p>
          <a:p>
            <a:r>
              <a:rPr kumimoji="1" lang="en-US" altLang="ja-JP" dirty="0" smtClean="0"/>
              <a:t>• Measurement </a:t>
            </a:r>
            <a:r>
              <a:rPr lang="en-US" altLang="ja-JP" dirty="0" smtClean="0"/>
              <a:t>is done in the condition of ears and magnet bases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4957" y="5171084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en-US" altLang="ja-JP" dirty="0" smtClean="0"/>
              <a:t>2)    Performing ECB after optical measurements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87871" y="5645355"/>
            <a:ext cx="522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HCB will be done in Japan</a:t>
            </a:r>
          </a:p>
          <a:p>
            <a:r>
              <a:rPr lang="en-US" altLang="ja-JP" dirty="0" smtClean="0"/>
              <a:t>• then, can we put the mirror into our box at Caltech?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677</Words>
  <Application>Microsoft Office PowerPoint</Application>
  <PresentationFormat>画面に合わせる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Discussion from CRY</vt:lpstr>
      <vt:lpstr>PowerPoint プレゼンテーション</vt:lpstr>
      <vt:lpstr>PowerPoint プレゼンテーション</vt:lpstr>
      <vt:lpstr>KAGRA mirror box</vt:lpstr>
      <vt:lpstr>KAGRA mirror box front panel</vt:lpstr>
      <vt:lpstr>KAGRA mirror box inside</vt:lpstr>
      <vt:lpstr>KAGRA mirror box inside - shelves</vt:lpstr>
      <vt:lpstr>PowerPoint プレゼンテーション</vt:lpstr>
      <vt:lpstr>PowerPoint プレゼンテーション</vt:lpstr>
      <vt:lpstr>Jig to lift mirror into box in aVIRGO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高エネルギー加速器研究機構　低温工学センター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from CRY</dc:title>
  <dc:creator>都丸 隆行</dc:creator>
  <cp:lastModifiedBy>Kazuhiro Yamamoto</cp:lastModifiedBy>
  <cp:revision>13</cp:revision>
  <dcterms:created xsi:type="dcterms:W3CDTF">2016-06-10T06:35:04Z</dcterms:created>
  <dcterms:modified xsi:type="dcterms:W3CDTF">2016-06-10T12:24:09Z</dcterms:modified>
</cp:coreProperties>
</file>