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749" r:id="rId2"/>
    <p:sldId id="748" r:id="rId3"/>
    <p:sldId id="751" r:id="rId4"/>
    <p:sldId id="750" r:id="rId5"/>
    <p:sldId id="745" r:id="rId6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07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0000FF"/>
    <a:srgbClr val="008000"/>
    <a:srgbClr val="01B0F0"/>
    <a:srgbClr val="76D6FF"/>
    <a:srgbClr val="66CCFF"/>
    <a:srgbClr val="0080FF"/>
    <a:srgbClr val="00FF00"/>
    <a:srgbClr val="00FF80"/>
    <a:srgbClr val="008040"/>
    <a:srgbClr val="FF6F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中間 1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スタイルなし/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テーマ 1 - アクセント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テーマ 2 - アクセント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テーマ 1 - アクセント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46F890A9-2807-4EBB-B81D-B2AA78EC7F39}" styleName="濃色 2 - アクセント 5/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中間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FECB4D8-DB02-4DC6-A0A2-4F2EBAE1DC90}" styleName="中間 1 - アクセント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中間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333"/>
    <p:restoredTop sz="95652" autoAdjust="0"/>
  </p:normalViewPr>
  <p:slideViewPr>
    <p:cSldViewPr snapToGrid="0" snapToObjects="1">
      <p:cViewPr varScale="1">
        <p:scale>
          <a:sx n="162" d="100"/>
          <a:sy n="162" d="100"/>
        </p:scale>
        <p:origin x="1528" y="176"/>
      </p:cViewPr>
      <p:guideLst>
        <p:guide orient="horz" pos="2160"/>
        <p:guide pos="307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handoutMaster" Target="handoutMasters/handoutMaster1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56CD93-B0F4-8C46-B438-09D0C035BB3D}" type="datetimeFigureOut">
              <a:rPr lang="ja-JP" altLang="en-US" smtClean="0"/>
              <a:pPr/>
              <a:t>2018/11/15</a:t>
            </a:fld>
            <a:endParaRPr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8F1390-6B05-2849-A41C-E5CD9A513142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1905454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0EBD43-3642-5441-8EEB-1270FA20BA7B}" type="datetimeFigureOut">
              <a:rPr lang="ja-JP" altLang="en-US" smtClean="0"/>
              <a:pPr/>
              <a:t>2018/11/15</a:t>
            </a:fld>
            <a:endParaRPr lang="ja-JP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57B5AC-7AF3-BE4A-BF3E-A8B3247CD7F3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81302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7B5AC-7AF3-BE4A-BF3E-A8B3247CD7F3}" type="slidenum">
              <a:rPr lang="ja-JP" altLang="en-US" smtClean="0"/>
              <a:pPr/>
              <a:t>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382239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7B5AC-7AF3-BE4A-BF3E-A8B3247CD7F3}" type="slidenum">
              <a:rPr lang="ja-JP" altLang="en-US" smtClean="0"/>
              <a:pPr/>
              <a:t>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1137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7B5AC-7AF3-BE4A-BF3E-A8B3247CD7F3}" type="slidenum">
              <a:rPr lang="ja-JP" altLang="en-US" smtClean="0"/>
              <a:pPr/>
              <a:t>3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291242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7B5AC-7AF3-BE4A-BF3E-A8B3247CD7F3}" type="slidenum">
              <a:rPr lang="ja-JP" altLang="en-US" smtClean="0"/>
              <a:pPr/>
              <a:t>4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65726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7B5AC-7AF3-BE4A-BF3E-A8B3247CD7F3}" type="slidenum">
              <a:rPr lang="ja-JP" altLang="en-US" smtClean="0"/>
              <a:pPr/>
              <a:t>5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56214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>
            <a:normAutofit/>
          </a:bodyPr>
          <a:lstStyle>
            <a:lvl1pPr algn="ctr">
              <a:defRPr sz="4800"/>
            </a:lvl1pPr>
          </a:lstStyle>
          <a:p>
            <a:r>
              <a:rPr lang="en-US" altLang="ja-JP" dirty="0" smtClean="0"/>
              <a:t>Click to edit Master title style</a:t>
            </a:r>
            <a:endParaRPr lang="ja-JP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accent5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dirty="0" smtClean="0"/>
              <a:t>Click to edit Master subtitle style</a:t>
            </a:r>
            <a:endParaRPr lang="ja-JP" alt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1202" y="6356354"/>
            <a:ext cx="49529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7F7F7F"/>
                </a:solidFill>
                <a:latin typeface="Helvetica"/>
                <a:cs typeface="Helvetica"/>
              </a:defRPr>
            </a:lvl1pPr>
          </a:lstStyle>
          <a:p>
            <a:r>
              <a:rPr lang="en-US" altLang="ja-JP" smtClean="0"/>
              <a:t>2018/9/3 KAGRA extended chief meeting at Toyama Univ.</a:t>
            </a:r>
            <a:endParaRPr lang="ja-JP" alt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15240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7F7F7F"/>
                </a:solidFill>
              </a:defRPr>
            </a:lvl1pPr>
          </a:lstStyle>
          <a:p>
            <a:r>
              <a:rPr lang="en-US" altLang="ja-JP" smtClean="0"/>
              <a:t>JGW-G1808950</a:t>
            </a:r>
            <a:endParaRPr lang="ja-JP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1202" y="6356354"/>
            <a:ext cx="49529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7F7F7F"/>
                </a:solidFill>
                <a:latin typeface="Helvetica"/>
                <a:cs typeface="Helvetica"/>
              </a:defRPr>
            </a:lvl1pPr>
          </a:lstStyle>
          <a:p>
            <a:r>
              <a:rPr lang="en-US" altLang="ja-JP" smtClean="0"/>
              <a:t>2018/9/3 KAGRA extended chief meeting at Toyama Univ.</a:t>
            </a:r>
            <a:endParaRPr lang="ja-JP" alt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6356354"/>
            <a:ext cx="175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7F7F7F"/>
                </a:solidFill>
                <a:latin typeface="Calibri"/>
                <a:cs typeface="Calibri"/>
              </a:defRPr>
            </a:lvl1pPr>
          </a:lstStyle>
          <a:p>
            <a:fld id="{EFE49F0B-4D2F-CF4B-9814-A6B66AADCA3D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15240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7F7F7F"/>
                </a:solidFill>
              </a:defRPr>
            </a:lvl1pPr>
          </a:lstStyle>
          <a:p>
            <a:r>
              <a:rPr lang="en-US" altLang="ja-JP" smtClean="0"/>
              <a:t>JGW-G1808950</a:t>
            </a:r>
            <a:endParaRPr lang="ja-JP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4038600" cy="51355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ja-JP" dirty="0" smtClean="0"/>
              <a:t>Click to edit Master text styles</a:t>
            </a:r>
          </a:p>
          <a:p>
            <a:pPr lvl="1"/>
            <a:r>
              <a:rPr lang="en-US" altLang="ja-JP" dirty="0" smtClean="0"/>
              <a:t>Second level</a:t>
            </a:r>
          </a:p>
          <a:p>
            <a:pPr lvl="2"/>
            <a:r>
              <a:rPr lang="en-US" altLang="ja-JP" dirty="0" smtClean="0"/>
              <a:t>Third level</a:t>
            </a:r>
          </a:p>
          <a:p>
            <a:pPr lvl="3"/>
            <a:r>
              <a:rPr lang="en-US" altLang="ja-JP" dirty="0" smtClean="0"/>
              <a:t>Fourth level</a:t>
            </a:r>
          </a:p>
          <a:p>
            <a:pPr lvl="4"/>
            <a:r>
              <a:rPr lang="en-US" altLang="ja-JP" dirty="0" smtClean="0"/>
              <a:t>Fifth level</a:t>
            </a:r>
            <a:endParaRPr lang="ja-JP" alt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4038600" cy="51355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15240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altLang="ja-JP" smtClean="0"/>
              <a:t>JGW-G1808950</a:t>
            </a:r>
            <a:endParaRPr lang="ja-JP" alt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1202" y="6356354"/>
            <a:ext cx="49529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75000"/>
                  </a:schemeClr>
                </a:solidFill>
                <a:latin typeface="Helvetica"/>
                <a:cs typeface="Helvetica"/>
              </a:defRPr>
            </a:lvl1pPr>
          </a:lstStyle>
          <a:p>
            <a:r>
              <a:rPr lang="en-US" altLang="ja-JP" smtClean="0"/>
              <a:t>2018/9/3 KAGRA extended chief meeting at Toyama Univ.</a:t>
            </a:r>
            <a:endParaRPr lang="ja-JP" alt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6356354"/>
            <a:ext cx="175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75000"/>
                  </a:schemeClr>
                </a:solidFill>
                <a:latin typeface="Calibri"/>
                <a:cs typeface="Calibri"/>
              </a:defRPr>
            </a:lvl1pPr>
          </a:lstStyle>
          <a:p>
            <a:fld id="{EFE49F0B-4D2F-CF4B-9814-A6B66AADCA3D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8" y="9906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0362"/>
            <a:ext cx="4040188" cy="4495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9906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0362"/>
            <a:ext cx="4041775" cy="4495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15240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altLang="ja-JP" smtClean="0"/>
              <a:t>JGW-G1808950</a:t>
            </a:r>
            <a:endParaRPr lang="ja-JP" alt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81202" y="6356354"/>
            <a:ext cx="49529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75000"/>
                  </a:schemeClr>
                </a:solidFill>
                <a:latin typeface="Helvetica"/>
                <a:cs typeface="Helvetica"/>
              </a:defRPr>
            </a:lvl1pPr>
          </a:lstStyle>
          <a:p>
            <a:r>
              <a:rPr lang="en-US" altLang="ja-JP" smtClean="0"/>
              <a:t>2018/9/3 KAGRA extended chief meeting at Toyama Univ.</a:t>
            </a:r>
            <a:endParaRPr lang="ja-JP" alt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356354"/>
            <a:ext cx="175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75000"/>
                  </a:schemeClr>
                </a:solidFill>
                <a:latin typeface="Calibri"/>
                <a:cs typeface="Calibri"/>
              </a:defRPr>
            </a:lvl1pPr>
          </a:lstStyle>
          <a:p>
            <a:fld id="{EFE49F0B-4D2F-CF4B-9814-A6B66AADCA3D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990600"/>
            <a:ext cx="5111750" cy="513556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ja-JP" dirty="0" smtClean="0"/>
              <a:t>Click to edit Master text styles</a:t>
            </a:r>
          </a:p>
          <a:p>
            <a:pPr lvl="1"/>
            <a:r>
              <a:rPr lang="en-US" altLang="ja-JP" dirty="0" smtClean="0"/>
              <a:t>Second level</a:t>
            </a:r>
          </a:p>
          <a:p>
            <a:pPr lvl="2"/>
            <a:r>
              <a:rPr lang="en-US" altLang="ja-JP" dirty="0" smtClean="0"/>
              <a:t>Third level</a:t>
            </a:r>
          </a:p>
          <a:p>
            <a:pPr lvl="3"/>
            <a:r>
              <a:rPr lang="en-US" altLang="ja-JP" dirty="0" smtClean="0"/>
              <a:t>Fourth level</a:t>
            </a:r>
          </a:p>
          <a:p>
            <a:pPr lvl="4"/>
            <a:r>
              <a:rPr lang="en-US" altLang="ja-JP" dirty="0" smtClean="0"/>
              <a:t>Fifth level</a:t>
            </a:r>
            <a:endParaRPr lang="ja-JP" alt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990601"/>
            <a:ext cx="3008313" cy="513556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15240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altLang="ja-JP" smtClean="0"/>
              <a:t>JGW-G1808950</a:t>
            </a:r>
            <a:endParaRPr lang="ja-JP" alt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1202" y="6356354"/>
            <a:ext cx="49529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75000"/>
                  </a:schemeClr>
                </a:solidFill>
                <a:latin typeface="Helvetica"/>
                <a:cs typeface="Helvetica"/>
              </a:defRPr>
            </a:lvl1pPr>
          </a:lstStyle>
          <a:p>
            <a:r>
              <a:rPr lang="en-US" altLang="ja-JP" smtClean="0"/>
              <a:t>2018/9/3 KAGRA extended chief meeting at Toyama Univ.</a:t>
            </a:r>
            <a:endParaRPr lang="ja-JP" alt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6356354"/>
            <a:ext cx="175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75000"/>
                  </a:schemeClr>
                </a:solidFill>
                <a:latin typeface="Calibri"/>
                <a:cs typeface="Calibri"/>
              </a:defRPr>
            </a:lvl1pPr>
          </a:lstStyle>
          <a:p>
            <a:fld id="{EFE49F0B-4D2F-CF4B-9814-A6B66AADCA3D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981202" y="152401"/>
            <a:ext cx="6705598" cy="6858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990599"/>
            <a:ext cx="5486400" cy="37369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15240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altLang="ja-JP" smtClean="0"/>
              <a:t>JGW-G1808950</a:t>
            </a:r>
            <a:endParaRPr lang="ja-JP" alt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1202" y="6356354"/>
            <a:ext cx="49529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75000"/>
                  </a:schemeClr>
                </a:solidFill>
                <a:latin typeface="Helvetica"/>
                <a:cs typeface="Helvetica"/>
              </a:defRPr>
            </a:lvl1pPr>
          </a:lstStyle>
          <a:p>
            <a:r>
              <a:rPr lang="en-US" altLang="ja-JP" smtClean="0"/>
              <a:t>2018/9/3 KAGRA extended chief meeting at Toyama Univ.</a:t>
            </a:r>
            <a:endParaRPr lang="ja-JP" alt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6356354"/>
            <a:ext cx="175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75000"/>
                  </a:schemeClr>
                </a:solidFill>
                <a:latin typeface="Calibri"/>
                <a:cs typeface="Calibri"/>
              </a:defRPr>
            </a:lvl1pPr>
          </a:lstStyle>
          <a:p>
            <a:fld id="{EFE49F0B-4D2F-CF4B-9814-A6B66AADCA3D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05002" y="152401"/>
            <a:ext cx="5486398" cy="6858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ja-JP" dirty="0" smtClean="0"/>
              <a:t>Click to edit Master title style</a:t>
            </a:r>
            <a:endParaRPr lang="ja-JP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66800"/>
            <a:ext cx="8229600" cy="52895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ja-JP" dirty="0" smtClean="0"/>
              <a:t>Click to edit Master text styles</a:t>
            </a:r>
          </a:p>
          <a:p>
            <a:pPr lvl="1"/>
            <a:r>
              <a:rPr lang="en-US" altLang="ja-JP" dirty="0" smtClean="0"/>
              <a:t>Second level</a:t>
            </a:r>
          </a:p>
          <a:p>
            <a:pPr lvl="2"/>
            <a:r>
              <a:rPr lang="en-US" altLang="ja-JP" dirty="0" smtClean="0"/>
              <a:t>Third level</a:t>
            </a:r>
          </a:p>
          <a:p>
            <a:pPr lvl="3"/>
            <a:r>
              <a:rPr lang="en-US" altLang="ja-JP" dirty="0" smtClean="0"/>
              <a:t>Fourth level</a:t>
            </a:r>
          </a:p>
          <a:p>
            <a:pPr lvl="4"/>
            <a:r>
              <a:rPr lang="en-US" altLang="ja-JP" dirty="0" smtClean="0"/>
              <a:t>Fifth level</a:t>
            </a:r>
            <a:endParaRPr lang="ja-JP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15240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altLang="ja-JP" smtClean="0"/>
              <a:t>JGW-G1808950</a:t>
            </a:r>
            <a:endParaRPr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1202" y="6356354"/>
            <a:ext cx="49529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Helvetica"/>
                <a:cs typeface="Helvetica"/>
              </a:defRPr>
            </a:lvl1pPr>
          </a:lstStyle>
          <a:p>
            <a:r>
              <a:rPr lang="en-US" altLang="ja-JP" smtClean="0"/>
              <a:t>2018/9/3 KAGRA extended chief meeting at Toyama Univ.</a:t>
            </a:r>
            <a:endParaRPr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6356354"/>
            <a:ext cx="175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defRPr>
            </a:lvl1pPr>
          </a:lstStyle>
          <a:p>
            <a:fld id="{EFE49F0B-4D2F-CF4B-9814-A6B66AADCA3D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57200" y="905256"/>
            <a:ext cx="8229600" cy="9144"/>
          </a:xfrm>
          <a:prstGeom prst="line">
            <a:avLst/>
          </a:prstGeom>
          <a:ln w="53975" cap="flat" cmpd="sng" algn="ctr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図 9" descr="1.png"/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58096"/>
            <a:ext cx="1143000" cy="50390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kumimoji="1" sz="3200" b="0" kern="1200">
          <a:solidFill>
            <a:srgbClr val="0033F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www.intel.com/content/www/us/en/products/boards-kits/nuc/kits/nuc7i7bnh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16876" y="238496"/>
            <a:ext cx="6250457" cy="685800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Movement of </a:t>
            </a:r>
            <a:r>
              <a:rPr lang="en-US" altLang="ja-JP" dirty="0" err="1" smtClean="0"/>
              <a:t>minute_raw</a:t>
            </a:r>
            <a:endParaRPr lang="en-US" altLang="ja-JP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ja-JP" dirty="0" smtClean="0"/>
              <a:t>Worked pretty well.</a:t>
            </a:r>
          </a:p>
          <a:p>
            <a:r>
              <a:rPr lang="en-US" altLang="ja-JP" dirty="0" smtClean="0"/>
              <a:t>2TB SSD became almost full last week.</a:t>
            </a:r>
          </a:p>
          <a:p>
            <a:r>
              <a:rPr lang="en-US" altLang="ja-JP" dirty="0" smtClean="0"/>
              <a:t>We replaced it to the new 2TB another SSD.</a:t>
            </a:r>
          </a:p>
          <a:p>
            <a:r>
              <a:rPr lang="en-US" altLang="ja-JP" dirty="0" smtClean="0"/>
              <a:t>Full SSD is mounted as</a:t>
            </a:r>
          </a:p>
          <a:p>
            <a:pPr marL="400050" lvl="1" indent="0">
              <a:buNone/>
            </a:pPr>
            <a:r>
              <a:rPr lang="en-US" altLang="ja-JP" sz="1600" dirty="0" err="1"/>
              <a:t>old_raw_minute_trend_dirs</a:t>
            </a:r>
            <a:r>
              <a:rPr lang="en-US" altLang="ja-JP" sz="1600" dirty="0"/>
              <a:t>="/minute_raw.20181107.HDD";</a:t>
            </a:r>
          </a:p>
          <a:p>
            <a:pPr marL="0" indent="0">
              <a:buNone/>
            </a:pPr>
            <a:r>
              <a:rPr lang="en-US" altLang="ja-JP" dirty="0"/>
              <a:t>a</a:t>
            </a:r>
            <a:r>
              <a:rPr lang="en-US" altLang="ja-JP" dirty="0" smtClean="0"/>
              <a:t>nd meanwhile copied to 2TB HDD.</a:t>
            </a:r>
          </a:p>
          <a:p>
            <a:r>
              <a:rPr lang="en-US" altLang="ja-JP" dirty="0" smtClean="0"/>
              <a:t>Now HDD is mounted as </a:t>
            </a:r>
            <a:r>
              <a:rPr lang="en-US" altLang="ja-JP" dirty="0" err="1" smtClean="0"/>
              <a:t>old_raw_minute_trend_dirs</a:t>
            </a:r>
            <a:endParaRPr lang="en-US" altLang="ja-JP" dirty="0" smtClean="0"/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r>
              <a:rPr lang="en-US" altLang="ja-JP" dirty="0" err="1" smtClean="0"/>
              <a:t>Question:How</a:t>
            </a:r>
            <a:r>
              <a:rPr lang="en-US" altLang="ja-JP" dirty="0" smtClean="0"/>
              <a:t> to write </a:t>
            </a:r>
            <a:r>
              <a:rPr lang="en-US" altLang="ja-JP" dirty="0" err="1" smtClean="0"/>
              <a:t>daqdrc</a:t>
            </a:r>
            <a:r>
              <a:rPr lang="en-US" altLang="ja-JP" dirty="0" smtClean="0"/>
              <a:t> for the multiple old disk?</a:t>
            </a:r>
          </a:p>
          <a:p>
            <a:pPr marL="400050" lvl="1" indent="0">
              <a:buNone/>
            </a:pPr>
            <a:r>
              <a:rPr lang="en-US" altLang="ja-JP" sz="1800" dirty="0" err="1"/>
              <a:t>old_raw_minute_trend_dirs</a:t>
            </a:r>
            <a:r>
              <a:rPr lang="en-US" altLang="ja-JP" sz="1800" dirty="0"/>
              <a:t>="/</a:t>
            </a:r>
            <a:r>
              <a:rPr lang="en-US" altLang="ja-JP" sz="1800" dirty="0" smtClean="0"/>
              <a:t>minute_raw.20181107.HDD, </a:t>
            </a:r>
            <a:r>
              <a:rPr lang="en-US" altLang="ja-JP" sz="1800" dirty="0"/>
              <a:t>/</a:t>
            </a:r>
            <a:r>
              <a:rPr lang="en-US" altLang="ja-JP" sz="1800" dirty="0" smtClean="0"/>
              <a:t>minute_raw.2019XXXX.HDD ";</a:t>
            </a:r>
            <a:endParaRPr lang="en-US" altLang="ja-JP" sz="1800" dirty="0"/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E49F0B-4D2F-CF4B-9814-A6B66AADCA3D}" type="slidenum">
              <a:rPr lang="ja-JP" altLang="en-US" smtClean="0"/>
              <a:pPr/>
              <a:t>1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00120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CPU-max issue</a:t>
            </a:r>
            <a:endParaRPr lang="en-US" altLang="ja-JP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idx="1"/>
          </p:nvPr>
        </p:nvSpPr>
        <p:spPr>
          <a:xfrm>
            <a:off x="457200" y="1066800"/>
            <a:ext cx="4530436" cy="5289550"/>
          </a:xfrm>
        </p:spPr>
        <p:txBody>
          <a:bodyPr>
            <a:normAutofit fontScale="85000" lnSpcReduction="20000"/>
          </a:bodyPr>
          <a:lstStyle/>
          <a:p>
            <a:r>
              <a:rPr lang="en-US" altLang="ja-JP" dirty="0" smtClean="0"/>
              <a:t>Situation is better, but still far from perfect.</a:t>
            </a:r>
          </a:p>
          <a:p>
            <a:pPr lvl="1"/>
            <a:r>
              <a:rPr lang="en-US" altLang="ja-JP" dirty="0" smtClean="0"/>
              <a:t>We installed EPICS gateway.</a:t>
            </a:r>
          </a:p>
          <a:p>
            <a:pPr lvl="1"/>
            <a:r>
              <a:rPr lang="en-US" altLang="ja-JP" dirty="0" smtClean="0"/>
              <a:t>We added memories to </a:t>
            </a:r>
            <a:r>
              <a:rPr lang="en-US" altLang="ja-JP" dirty="0" err="1" smtClean="0"/>
              <a:t>nds</a:t>
            </a:r>
            <a:r>
              <a:rPr lang="en-US" altLang="ja-JP" dirty="0" smtClean="0"/>
              <a:t> from 24GB to 48GB. It will be 96GB both soon.</a:t>
            </a:r>
            <a:endParaRPr lang="en-US" altLang="ja-JP" dirty="0"/>
          </a:p>
          <a:p>
            <a:pPr lvl="1"/>
            <a:r>
              <a:rPr lang="en-US" altLang="ja-JP" dirty="0" smtClean="0"/>
              <a:t>Rebooting desktops in the control room makes less glitch for a while ~several days.</a:t>
            </a:r>
          </a:p>
          <a:p>
            <a:r>
              <a:rPr lang="en-US" altLang="ja-JP" dirty="0" smtClean="0"/>
              <a:t>Is memory on DC important? Currently 32GB.</a:t>
            </a:r>
          </a:p>
          <a:p>
            <a:r>
              <a:rPr lang="en-US" altLang="ja-JP" dirty="0" smtClean="0"/>
              <a:t>Some IOP models has always ~15 of CPU.</a:t>
            </a:r>
          </a:p>
          <a:p>
            <a:endParaRPr lang="en-US" altLang="ja-JP" dirty="0" smtClean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E49F0B-4D2F-CF4B-9814-A6B66AADCA3D}" type="slidenum">
              <a:rPr lang="ja-JP" altLang="en-US" smtClean="0"/>
              <a:pPr/>
              <a:t>2</a:t>
            </a:fld>
            <a:endParaRPr lang="ja-JP" altLang="en-US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34" b="10596"/>
          <a:stretch/>
        </p:blipFill>
        <p:spPr>
          <a:xfrm>
            <a:off x="5270891" y="2152656"/>
            <a:ext cx="3873109" cy="2485646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85" b="14906"/>
          <a:stretch/>
        </p:blipFill>
        <p:spPr>
          <a:xfrm>
            <a:off x="5240110" y="0"/>
            <a:ext cx="3903890" cy="2248930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253"/>
          <a:stretch/>
        </p:blipFill>
        <p:spPr>
          <a:xfrm>
            <a:off x="5255500" y="4632374"/>
            <a:ext cx="3873109" cy="2200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540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893125" y="274122"/>
            <a:ext cx="6793675" cy="685800"/>
          </a:xfrm>
        </p:spPr>
        <p:txBody>
          <a:bodyPr>
            <a:normAutofit fontScale="90000"/>
          </a:bodyPr>
          <a:lstStyle/>
          <a:p>
            <a:r>
              <a:rPr lang="en-US" altLang="ja-JP" dirty="0" err="1" smtClean="0"/>
              <a:t>PCIe</a:t>
            </a:r>
            <a:r>
              <a:rPr lang="en-US" altLang="ja-JP" dirty="0" smtClean="0"/>
              <a:t> connection between PC and IO chassis</a:t>
            </a:r>
            <a:endParaRPr lang="en-US" altLang="ja-JP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Gen 2 did not work at KAGRA also. </a:t>
            </a:r>
          </a:p>
          <a:p>
            <a:pPr lvl="1"/>
            <a:r>
              <a:rPr lang="en-US" altLang="ja-JP" dirty="0" smtClean="0"/>
              <a:t>We asked One Stop Systems to modify the Gen2 card to make is work as Gen1 mode.</a:t>
            </a:r>
          </a:p>
          <a:p>
            <a:pPr lvl="1"/>
            <a:r>
              <a:rPr lang="en-US" altLang="ja-JP" dirty="0" smtClean="0"/>
              <a:t>We sent our PC side card. It should arrive beginning of next week. Takahiro brought IO chassis side card. You can test a pair of them.</a:t>
            </a:r>
          </a:p>
          <a:p>
            <a:r>
              <a:rPr lang="en-US" altLang="ja-JP" dirty="0" smtClean="0"/>
              <a:t>We are really glad if you can offer old Gen1 card when they are changed to the new cards. Our Gen2 based card is still not perfectly stable somehow.</a:t>
            </a:r>
          </a:p>
          <a:p>
            <a:pPr marL="0" indent="0">
              <a:buNone/>
            </a:pPr>
            <a:endParaRPr lang="en-US" altLang="ja-JP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E49F0B-4D2F-CF4B-9814-A6B66AADCA3D}" type="slidenum">
              <a:rPr lang="ja-JP" altLang="en-US" smtClean="0"/>
              <a:pPr/>
              <a:t>3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4431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893125" y="274122"/>
            <a:ext cx="6250457" cy="685800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>EPICS IOC in dc, </a:t>
            </a:r>
            <a:r>
              <a:rPr lang="en-US" altLang="ja-JP" dirty="0" err="1" smtClean="0"/>
              <a:t>nds</a:t>
            </a:r>
            <a:r>
              <a:rPr lang="en-US" altLang="ja-JP" dirty="0" smtClean="0"/>
              <a:t>, </a:t>
            </a:r>
            <a:r>
              <a:rPr lang="en-US" altLang="ja-JP" dirty="0" err="1" smtClean="0"/>
              <a:t>fw</a:t>
            </a:r>
            <a:r>
              <a:rPr lang="en-US" altLang="ja-JP" dirty="0" smtClean="0"/>
              <a:t>, </a:t>
            </a:r>
            <a:r>
              <a:rPr lang="en-US" altLang="ja-JP" dirty="0" err="1" smtClean="0"/>
              <a:t>tw</a:t>
            </a:r>
            <a:r>
              <a:rPr lang="en-US" altLang="ja-JP" dirty="0" smtClean="0"/>
              <a:t>, guardian?</a:t>
            </a:r>
            <a:endParaRPr lang="en-US" altLang="ja-JP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I could not find any IOC on </a:t>
            </a:r>
            <a:r>
              <a:rPr lang="en-US" altLang="ja-JP" dirty="0"/>
              <a:t>dc, </a:t>
            </a:r>
            <a:r>
              <a:rPr lang="en-US" altLang="ja-JP" dirty="0" err="1"/>
              <a:t>nds</a:t>
            </a:r>
            <a:r>
              <a:rPr lang="en-US" altLang="ja-JP" dirty="0"/>
              <a:t>, </a:t>
            </a:r>
            <a:r>
              <a:rPr lang="en-US" altLang="ja-JP" dirty="0" err="1"/>
              <a:t>fw</a:t>
            </a:r>
            <a:r>
              <a:rPr lang="en-US" altLang="ja-JP" dirty="0"/>
              <a:t>, </a:t>
            </a:r>
            <a:r>
              <a:rPr lang="en-US" altLang="ja-JP" dirty="0" err="1"/>
              <a:t>tw</a:t>
            </a:r>
            <a:r>
              <a:rPr lang="en-US" altLang="ja-JP" dirty="0"/>
              <a:t>, </a:t>
            </a:r>
            <a:r>
              <a:rPr lang="en-US" altLang="ja-JP" dirty="0" smtClean="0"/>
              <a:t>guardian, but EPICS channels are defined somewhere.</a:t>
            </a:r>
          </a:p>
          <a:p>
            <a:r>
              <a:rPr lang="en-US" altLang="ja-JP" dirty="0" smtClean="0"/>
              <a:t>For example, what does</a:t>
            </a:r>
          </a:p>
          <a:p>
            <a:pPr marL="0" indent="0">
              <a:buNone/>
            </a:pPr>
            <a:r>
              <a:rPr lang="en-US" altLang="ja-JP" sz="2000" dirty="0"/>
              <a:t>start epics server "K1:DAQ-NDS0_" "K1:DAQ-NDS0</a:t>
            </a:r>
            <a:r>
              <a:rPr lang="en-US" altLang="ja-JP" sz="2000" dirty="0" smtClean="0"/>
              <a:t>_";</a:t>
            </a:r>
          </a:p>
          <a:p>
            <a:pPr marL="0" indent="0">
              <a:buNone/>
            </a:pPr>
            <a:r>
              <a:rPr lang="en-US" altLang="ja-JP" dirty="0"/>
              <a:t>i</a:t>
            </a:r>
            <a:r>
              <a:rPr lang="en-US" altLang="ja-JP" dirty="0" smtClean="0"/>
              <a:t>n the </a:t>
            </a:r>
            <a:r>
              <a:rPr lang="en-US" altLang="ja-JP" dirty="0" err="1" smtClean="0"/>
              <a:t>daqdrc</a:t>
            </a:r>
            <a:r>
              <a:rPr lang="en-US" altLang="ja-JP" smtClean="0"/>
              <a:t> make it run?</a:t>
            </a:r>
            <a:endParaRPr lang="en-US" altLang="ja-JP" dirty="0" smtClean="0"/>
          </a:p>
          <a:p>
            <a:pPr marL="0" indent="0">
              <a:buNone/>
            </a:pPr>
            <a:endParaRPr lang="en-US" altLang="ja-JP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E49F0B-4D2F-CF4B-9814-A6B66AADCA3D}" type="slidenum">
              <a:rPr lang="ja-JP" altLang="en-US" smtClean="0"/>
              <a:pPr/>
              <a:t>4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61782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893125" y="274122"/>
            <a:ext cx="6250457" cy="685800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Some questions</a:t>
            </a:r>
            <a:endParaRPr lang="en-US" altLang="ja-JP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Why are you using Brocade switches?</a:t>
            </a:r>
          </a:p>
          <a:p>
            <a:r>
              <a:rPr lang="en-US" altLang="ja-JP" dirty="0" smtClean="0"/>
              <a:t>How much memory do you have on </a:t>
            </a:r>
            <a:r>
              <a:rPr lang="en-US" altLang="ja-JP" dirty="0">
                <a:hlinkClick r:id="rId3"/>
              </a:rPr>
              <a:t>NUC 7i7bnh </a:t>
            </a:r>
            <a:r>
              <a:rPr lang="en-US" altLang="ja-JP" dirty="0" smtClean="0"/>
              <a:t> for Client Workstation?</a:t>
            </a:r>
          </a:p>
          <a:p>
            <a:r>
              <a:rPr lang="en-US" altLang="ja-JP" dirty="0" smtClean="0"/>
              <a:t>Are you using 5sec delay by DIP switch setting on M4-ATX?</a:t>
            </a:r>
          </a:p>
          <a:p>
            <a:endParaRPr lang="en-US" altLang="ja-JP" dirty="0"/>
          </a:p>
          <a:p>
            <a:pPr marL="0" indent="0">
              <a:buNone/>
            </a:pPr>
            <a:r>
              <a:rPr lang="en-US" altLang="ja-JP" smtClean="0"/>
              <a:t>Next: update RCG from 2.9.7 to 3.XX</a:t>
            </a:r>
            <a:endParaRPr lang="en-US" altLang="ja-JP" dirty="0" smtClean="0"/>
          </a:p>
          <a:p>
            <a:pPr marL="0" indent="0">
              <a:buNone/>
            </a:pPr>
            <a:endParaRPr lang="en-US" altLang="ja-JP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E49F0B-4D2F-CF4B-9814-A6B66AADCA3D}" type="slidenum">
              <a:rPr lang="ja-JP" altLang="en-US" smtClean="0"/>
              <a:pPr/>
              <a:t>5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83364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  <a:effectLst>
          <a:outerShdw blurRad="50800" dist="38100" dir="2700000">
            <a:srgbClr val="000000">
              <a:alpha val="43000"/>
            </a:srgbClr>
          </a:outerShdw>
        </a:effectLst>
      </a:spPr>
      <a:bodyPr wrap="square" rtlCol="0">
        <a:spAutoFit/>
      </a:bodyPr>
      <a:lstStyle>
        <a:defPPr algn="ctr">
          <a:lnSpc>
            <a:spcPts val="1660"/>
          </a:lnSpc>
          <a:defRPr b="1" dirty="0" smtClean="0">
            <a:solidFill>
              <a:schemeClr val="accent4">
                <a:lumMod val="60000"/>
                <a:lumOff val="40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93487</TotalTime>
  <Words>338</Words>
  <Application>Microsoft Macintosh PowerPoint</Application>
  <PresentationFormat>画面に合わせる (4:3)</PresentationFormat>
  <Paragraphs>45</Paragraphs>
  <Slides>5</Slides>
  <Notes>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10" baseType="lpstr">
      <vt:lpstr>Arial</vt:lpstr>
      <vt:lpstr>Calibri</vt:lpstr>
      <vt:lpstr>Helvetica</vt:lpstr>
      <vt:lpstr>ＭＳ Ｐゴシック</vt:lpstr>
      <vt:lpstr>Office Theme</vt:lpstr>
      <vt:lpstr>Movement of minute_raw</vt:lpstr>
      <vt:lpstr>CPU-max issue</vt:lpstr>
      <vt:lpstr>PCIe connection between PC and IO chassis</vt:lpstr>
      <vt:lpstr>EPICS IOC in dc, nds, fw, tw, guardian?</vt:lpstr>
      <vt:lpstr>Some questions</vt:lpstr>
    </vt:vector>
  </TitlesOfParts>
  <Company>LIGO</Company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CLIO task 分担（素案）</dc:title>
  <dc:creator>Osamu</dc:creator>
  <cp:lastModifiedBy>Microsoft Office ユーザー</cp:lastModifiedBy>
  <cp:revision>1176</cp:revision>
  <cp:lastPrinted>2018-09-19T22:54:50Z</cp:lastPrinted>
  <dcterms:created xsi:type="dcterms:W3CDTF">2010-11-01T12:35:03Z</dcterms:created>
  <dcterms:modified xsi:type="dcterms:W3CDTF">2018-11-14T22:52:34Z</dcterms:modified>
</cp:coreProperties>
</file>