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478" r:id="rId3"/>
    <p:sldId id="480" r:id="rId4"/>
    <p:sldId id="481" r:id="rId5"/>
    <p:sldId id="482" r:id="rId6"/>
    <p:sldId id="483" r:id="rId7"/>
    <p:sldId id="485" r:id="rId8"/>
    <p:sldId id="486" r:id="rId9"/>
    <p:sldId id="487" r:id="rId10"/>
    <p:sldId id="488" r:id="rId11"/>
    <p:sldId id="484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89" r:id="rId21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FE0"/>
    <a:srgbClr val="F8F8F8"/>
    <a:srgbClr val="D60093"/>
    <a:srgbClr val="9999FF"/>
    <a:srgbClr val="CC00CC"/>
    <a:srgbClr val="FF00FF"/>
    <a:srgbClr val="FF33CC"/>
    <a:srgbClr val="FF9933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4" autoAdjust="0"/>
    <p:restoredTop sz="98022" autoAdjust="0"/>
  </p:normalViewPr>
  <p:slideViewPr>
    <p:cSldViewPr>
      <p:cViewPr>
        <p:scale>
          <a:sx n="70" d="100"/>
          <a:sy n="70" d="100"/>
        </p:scale>
        <p:origin x="-1302" y="-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fld id="{8FA0B360-D9A4-4974-988C-066899E4E1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233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7963" y="0"/>
            <a:ext cx="30527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92163"/>
            <a:ext cx="5486400" cy="379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826000"/>
            <a:ext cx="5222875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4550"/>
            <a:ext cx="3052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7963" y="9734550"/>
            <a:ext cx="30527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fld id="{E3061F61-692F-4BE9-AC5A-B2B6137864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7340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defTabSz="9556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defTabSz="9556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defTabSz="9556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defTabSz="9556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EF7910E-76EC-4A0F-B147-12B3188A833D}" type="slidenum">
              <a:rPr lang="en-US" altLang="ja-JP" sz="1300" smtClean="0"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z="1300" smtClean="0">
              <a:ea typeface="ＭＳ Ｐゴシック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762000"/>
            <a:ext cx="5503862" cy="3810000"/>
          </a:xfrm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5213"/>
            <a:ext cx="5257800" cy="457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174" tIns="44087" rIns="88174" bIns="44087"/>
          <a:lstStyle/>
          <a:p>
            <a:pPr eaLnBrk="1" hangingPunct="1"/>
            <a:r>
              <a:rPr lang="ja-JP" altLang="en-US" smtClean="0">
                <a:ea typeface="ＭＳ Ｐ明朝" charset="-128"/>
              </a:rPr>
              <a:t>　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49F1-12F3-4683-B355-B5F48D7DB6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176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0DD5-E1CE-439D-8258-5E04E65F6E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16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3528-0562-4E7A-AA30-0B47045BAA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99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DB4E9-B7E4-46F2-A055-6571F16FF1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16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12B1D-3FEF-47BD-8184-F5473336B7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199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0532A-5946-41C2-86F3-E69FB6E8E2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595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E2D9-B4C6-4502-AFB9-EE4F4C3D2A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8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9177-CD68-411A-8A79-86A5097DD1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16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0AA-F942-438E-96CF-990AA93981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72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4FF0-525D-40A2-A20D-4E0A098AB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939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3023-26A7-4AB9-AE9A-4825CE6CB3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365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>
            <a:lvl1pPr defTabSz="871538">
              <a:defRPr sz="1300" b="0">
                <a:latin typeface="+mn-lt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>
            <a:lvl1pPr algn="ctr" defTabSz="871538">
              <a:defRPr sz="1300" b="0">
                <a:latin typeface="+mn-lt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>
            <a:lvl1pPr algn="r" defTabSz="871538">
              <a:defRPr sz="1300" b="0">
                <a:latin typeface="+mn-lt"/>
                <a:ea typeface="ＭＳ Ｐゴシック" pitchFamily="50" charset="-128"/>
                <a:cs typeface="Arial" charset="0"/>
              </a:defRPr>
            </a:lvl1pPr>
          </a:lstStyle>
          <a:p>
            <a:pPr>
              <a:defRPr/>
            </a:pPr>
            <a:fld id="{20BDB4CA-4922-407B-B245-76C62E4BA2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27025" indent="-327025" algn="l" defTabSz="871538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69875" algn="l" defTabSz="871538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087438" indent="-215900" algn="l" defTabSz="871538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24000" indent="-217488" algn="l" defTabSz="871538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1958975" indent="-219075" algn="l" defTabSz="871538" rtl="0" eaLnBrk="0" fontAlgn="base" hangingPunct="0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161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733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305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877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8502650" y="4343400"/>
            <a:ext cx="1073150" cy="990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7924800" y="5181600"/>
            <a:ext cx="247650" cy="2286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7181850" y="5486400"/>
            <a:ext cx="24765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943600" y="5486400"/>
            <a:ext cx="2476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5200650" y="5334000"/>
            <a:ext cx="24765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4375150" y="5486400"/>
            <a:ext cx="24765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330200" y="4953000"/>
            <a:ext cx="247650" cy="228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889250" y="5486400"/>
            <a:ext cx="24765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2146300" y="5105400"/>
            <a:ext cx="24765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238250" y="4953000"/>
            <a:ext cx="24765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3302000" y="5943600"/>
            <a:ext cx="90805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3632200" y="5867400"/>
            <a:ext cx="247650" cy="228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6356350" y="5943600"/>
            <a:ext cx="74295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6604000" y="5791200"/>
            <a:ext cx="24765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charset="0"/>
              <a:cs typeface="Arial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825500" y="381000"/>
            <a:ext cx="0" cy="59436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495300" y="533400"/>
            <a:ext cx="8832850" cy="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7512050" y="5791200"/>
            <a:ext cx="20637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ＭＳ Ｐゴシック"/>
                <a:ea typeface="ＭＳ Ｐゴシック"/>
              </a:rPr>
              <a:t>K.Somiya</a:t>
            </a:r>
            <a:endParaRPr lang="ja-JP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48718" y="1767199"/>
            <a:ext cx="2910557" cy="51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66" tIns="43532" rIns="87066" bIns="43532">
            <a:spAutoFit/>
          </a:bodyPr>
          <a:lstStyle>
            <a:lvl1pPr marL="436563" indent="-436563" defTabSz="871538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71538" indent="-434975" defTabSz="871538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306513" indent="-434975" defTabSz="871538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39900" indent="-433388" defTabSz="871538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76463" indent="-436563" defTabSz="871538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33663" indent="-436563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090863" indent="-436563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48063" indent="-436563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05263" indent="-436563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OMC simulation</a:t>
            </a:r>
            <a:endParaRPr lang="ja-JP" altLang="en-US" sz="2800" b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223887" y="3124200"/>
            <a:ext cx="1759856" cy="162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66" tIns="43532" rIns="87066" bIns="43532">
            <a:spAutoFit/>
          </a:bodyPr>
          <a:lstStyle>
            <a:lvl1pPr defTabSz="871538"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436563" indent="-269875" defTabSz="871538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871538" indent="-215900" defTabSz="871538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306513" indent="-217488" defTabSz="871538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739900" indent="-219075" defTabSz="871538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197100" indent="-219075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654300" indent="-219075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111500" indent="-219075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568700" indent="-219075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OTL seminar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Jun. 2016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 b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東工大</a:t>
            </a:r>
            <a:endParaRPr lang="en-US" altLang="ja-JP" sz="2000" b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宗宮健太郎</a:t>
            </a:r>
            <a:endParaRPr lang="en-US" altLang="ja-JP" sz="2000" b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再計算の結果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1"/>
          <p:cNvSpPr txBox="1">
            <a:spLocks noChangeArrowheads="1"/>
          </p:cNvSpPr>
          <p:nvPr/>
        </p:nvSpPr>
        <p:spPr bwMode="auto">
          <a:xfrm>
            <a:off x="991737" y="5467290"/>
            <a:ext cx="8255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2015</a:t>
            </a:r>
            <a:r>
              <a:rPr lang="ja-JP" altLang="en-US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の計算では伝達関数</a:t>
            </a:r>
            <a:r>
              <a:rPr lang="en-US" altLang="ja-JP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ja-JP" altLang="en-US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の単位が</a:t>
            </a:r>
            <a:r>
              <a:rPr lang="en-US" altLang="ja-JP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[W/m]</a:t>
            </a:r>
            <a:r>
              <a:rPr lang="ja-JP" altLang="en-US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でなく</a:t>
            </a:r>
            <a:r>
              <a:rPr lang="en-US" altLang="ja-JP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[W/rad]</a:t>
            </a:r>
            <a:r>
              <a:rPr lang="ja-JP" altLang="en-US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だった！</a:t>
            </a:r>
            <a:endParaRPr lang="en-US" altLang="ja-JP" sz="200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これを直し、さらに細かいミスも直したところかなり楽になった。</a:t>
            </a:r>
            <a:endParaRPr lang="en-US" altLang="ja-JP" sz="20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、今朝、ミラーマップを入れてみると値がかなり変わった！</a:t>
            </a: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76768"/>
            <a:ext cx="8143875" cy="43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2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センタリング要求値の計算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3213824" y="1049782"/>
            <a:ext cx="3339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 ミラーマップありの場合 ～</a:t>
            </a:r>
            <a:endParaRPr lang="en-US" altLang="ja-JP" sz="1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84969"/>
              </p:ext>
            </p:extLst>
          </p:nvPr>
        </p:nvGraphicFramePr>
        <p:xfrm>
          <a:off x="990601" y="1523997"/>
          <a:ext cx="8458199" cy="4648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611"/>
                <a:gridCol w="1732528"/>
                <a:gridCol w="1732528"/>
                <a:gridCol w="1973766"/>
                <a:gridCol w="1973766"/>
              </a:tblGrid>
              <a:tr h="517937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f=1Hz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setup for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17937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no </a:t>
                      </a:r>
                      <a:r>
                        <a:rPr lang="en-US" sz="1600" u="none" strike="noStrike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map, </a:t>
                      </a:r>
                    </a:p>
                    <a:p>
                      <a:pPr algn="ctr" fontAlgn="ctr"/>
                      <a:r>
                        <a:rPr lang="en-US" sz="1600" u="none" strike="noStrike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no detune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order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u="none" strike="noStrike">
                          <a:solidFill>
                            <a:schemeClr val="accent2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0.0422335</a:t>
                      </a:r>
                      <a:endParaRPr lang="en-US" altLang="ja-JP" sz="1800" b="1" i="0" u="none" strike="noStrike">
                        <a:solidFill>
                          <a:schemeClr val="accent2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0.00530532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120.286917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0.0400468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0.75926746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153.427795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0.0400478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u="none" strike="noStrike">
                          <a:solidFill>
                            <a:schemeClr val="accent2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0.707523</a:t>
                      </a:r>
                      <a:endParaRPr lang="en-US" altLang="ja-JP" sz="1800" b="1" i="0" u="none" strike="noStrike">
                        <a:solidFill>
                          <a:schemeClr val="accent2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168.043214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0.0400673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1.19553644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175.184693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0.0400672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2.26724949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174.154001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0.0400673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175.616484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0.0400673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176.252465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maxtem10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0.0400673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u="none" strike="noStrike">
                          <a:solidFill>
                            <a:schemeClr val="accent2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184.534851</a:t>
                      </a:r>
                      <a:endParaRPr lang="en-US" altLang="ja-JP" sz="1800" b="1" i="0" u="none" strike="noStrike">
                        <a:solidFill>
                          <a:schemeClr val="accent2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937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(W/rad)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15525" marR="15525" marT="15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1376616" y="6019800"/>
            <a:ext cx="8148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ミラーマップを入れて</a:t>
            </a:r>
            <a:r>
              <a:rPr lang="en-US" altLang="ja-JP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次まで計算すると影響が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4000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倍になった。</a:t>
            </a: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8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再再計算の結果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1"/>
          <p:cNvSpPr txBox="1">
            <a:spLocks noChangeArrowheads="1"/>
          </p:cNvSpPr>
          <p:nvPr/>
        </p:nvSpPr>
        <p:spPr bwMode="auto">
          <a:xfrm>
            <a:off x="1118532" y="5486400"/>
            <a:ext cx="84064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けっこう厳しくなった。</a:t>
            </a:r>
            <a:endParaRPr lang="en-US" altLang="ja-JP" sz="20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制御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の精度が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10nm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まで行けばスタックだけで大丈夫ということに。</a:t>
            </a: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61" y="976768"/>
            <a:ext cx="8170906" cy="43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2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制御の計算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1"/>
          <p:cNvSpPr txBox="1">
            <a:spLocks noChangeArrowheads="1"/>
          </p:cNvSpPr>
          <p:nvPr/>
        </p:nvSpPr>
        <p:spPr bwMode="auto">
          <a:xfrm>
            <a:off x="3505200" y="1295400"/>
            <a:ext cx="6205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雑音 ＝ </a:t>
            </a:r>
            <a:r>
              <a:rPr lang="ja-JP" altLang="en-US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センタリング精度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地面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振動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9982"/>
            <a:ext cx="2819400" cy="518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3733800" y="2133600"/>
            <a:ext cx="453201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センタリング精度は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QPD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のセンシング雑音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他自由度からのカップリング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制御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しきれない地面振動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信号 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縮退を解いたもの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の比で決まる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これら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FINESSE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で計算可能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2514600" y="3315637"/>
            <a:ext cx="61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BS2</a:t>
            </a:r>
            <a:endParaRPr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1"/>
          <p:cNvSpPr txBox="1">
            <a:spLocks noChangeArrowheads="1"/>
          </p:cNvSpPr>
          <p:nvPr/>
        </p:nvSpPr>
        <p:spPr bwMode="auto">
          <a:xfrm>
            <a:off x="762000" y="3124200"/>
            <a:ext cx="61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BS1</a:t>
            </a:r>
            <a:endParaRPr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4/19</a:t>
            </a:r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のゼミの前に起きた現象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1"/>
          <p:cNvSpPr txBox="1">
            <a:spLocks noChangeArrowheads="1"/>
          </p:cNvSpPr>
          <p:nvPr/>
        </p:nvSpPr>
        <p:spPr bwMode="auto">
          <a:xfrm>
            <a:off x="5249700" y="1264608"/>
            <a:ext cx="4701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鏡で角度をつけてビームを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QPD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に入射するだけの単純な系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角度信号は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付近の傾きで決まる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098" name="Picture 2" descr="C:\Users\Somiya\Desktop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6940"/>
            <a:ext cx="5163247" cy="28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 bwMode="auto">
          <a:xfrm>
            <a:off x="2514600" y="2049438"/>
            <a:ext cx="609600" cy="54136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pic>
        <p:nvPicPr>
          <p:cNvPr id="4099" name="Picture 3" descr="C:\Users\Somiya\Desktop\Layou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1760"/>
            <a:ext cx="5133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174872" y="4104144"/>
            <a:ext cx="46061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伝達関数を計算して求めると、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QPD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上のビーム径がある値の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とき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に信号が激減したのだ！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しかもピークの場所は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maxtem</a:t>
            </a: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に依存していた！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なぜだろう？？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5638800" y="3516868"/>
            <a:ext cx="41761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青：伝達関数の</a:t>
            </a:r>
            <a:r>
              <a:rPr lang="en-US" altLang="ja-JP" sz="16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DC</a:t>
            </a:r>
            <a:r>
              <a:rPr lang="ja-JP" altLang="en-US" sz="16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値</a:t>
            </a:r>
            <a:r>
              <a:rPr lang="ja-JP" altLang="en-US" sz="16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1600" b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赤：誤差信号の傾き</a:t>
            </a:r>
            <a:endParaRPr lang="en-US" altLang="ja-JP" sz="1600" b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66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4/19</a:t>
            </a:r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のゼミの前に起きた現象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1"/>
          <p:cNvSpPr txBox="1">
            <a:spLocks noChangeArrowheads="1"/>
          </p:cNvSpPr>
          <p:nvPr/>
        </p:nvSpPr>
        <p:spPr bwMode="auto">
          <a:xfrm>
            <a:off x="5249700" y="1264608"/>
            <a:ext cx="4701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鏡で角度をつけてビームを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QPD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に入射するだけの単純な系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角度信号は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付近の傾きで決まる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098" name="Picture 2" descr="C:\Users\Somiya\Desktop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6940"/>
            <a:ext cx="5163247" cy="28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 bwMode="auto">
          <a:xfrm>
            <a:off x="2514600" y="2049438"/>
            <a:ext cx="609600" cy="54136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pic>
        <p:nvPicPr>
          <p:cNvPr id="4099" name="Picture 3" descr="C:\Users\Somiya\Desktop\Layou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1760"/>
            <a:ext cx="5133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174872" y="4343400"/>
            <a:ext cx="44935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実はこれは、コードのミスで、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伝達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関数計算のときに鏡の角度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にオフセットをつけてしまって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いただけで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あった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5638800" y="3516868"/>
            <a:ext cx="41761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青：伝達関数の</a:t>
            </a:r>
            <a:r>
              <a:rPr lang="en-US" altLang="ja-JP" sz="16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DC</a:t>
            </a:r>
            <a:r>
              <a:rPr lang="ja-JP" altLang="en-US" sz="16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値</a:t>
            </a:r>
            <a:r>
              <a:rPr lang="ja-JP" altLang="en-US" sz="16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1600" b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赤：誤差信号の傾き</a:t>
            </a:r>
            <a:endParaRPr lang="en-US" altLang="ja-JP" sz="1600" b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483591" y="2971800"/>
            <a:ext cx="609600" cy="54136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後方散乱問題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62000" y="1295400"/>
            <a:ext cx="2447499" cy="3552962"/>
            <a:chOff x="1137906" y="1352490"/>
            <a:chExt cx="2447499" cy="3552962"/>
          </a:xfrm>
        </p:grpSpPr>
        <p:pic>
          <p:nvPicPr>
            <p:cNvPr id="26" name="Picture 14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605" y="2875039"/>
              <a:ext cx="1828800" cy="203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正方形/長方形 17"/>
            <p:cNvSpPr/>
            <p:nvPr/>
          </p:nvSpPr>
          <p:spPr bwMode="auto">
            <a:xfrm rot="740562">
              <a:off x="1297935" y="2667564"/>
              <a:ext cx="747830" cy="199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 rot="740562">
              <a:off x="1923752" y="1676137"/>
              <a:ext cx="747830" cy="1994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1524494" y="1749762"/>
              <a:ext cx="751859" cy="1450638"/>
              <a:chOff x="1524494" y="1749762"/>
              <a:chExt cx="751859" cy="1450638"/>
            </a:xfrm>
          </p:grpSpPr>
          <p:cxnSp>
            <p:nvCxnSpPr>
              <p:cNvPr id="22" name="直線矢印コネクタ 21"/>
              <p:cNvCxnSpPr>
                <a:stCxn id="19" idx="2"/>
              </p:cNvCxnSpPr>
              <p:nvPr/>
            </p:nvCxnSpPr>
            <p:spPr bwMode="auto">
              <a:xfrm>
                <a:off x="2276353" y="1873254"/>
                <a:ext cx="0" cy="132714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線矢印コネクタ 22"/>
              <p:cNvCxnSpPr>
                <a:stCxn id="18" idx="0"/>
                <a:endCxn id="19" idx="2"/>
              </p:cNvCxnSpPr>
              <p:nvPr/>
            </p:nvCxnSpPr>
            <p:spPr bwMode="auto">
              <a:xfrm flipV="1">
                <a:off x="1693164" y="1873254"/>
                <a:ext cx="583189" cy="79661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線矢印コネクタ 24"/>
              <p:cNvCxnSpPr>
                <a:endCxn id="18" idx="0"/>
              </p:cNvCxnSpPr>
              <p:nvPr/>
            </p:nvCxnSpPr>
            <p:spPr bwMode="auto">
              <a:xfrm>
                <a:off x="1524494" y="1749762"/>
                <a:ext cx="168671" cy="92010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テキスト ボックス 1"/>
            <p:cNvSpPr txBox="1">
              <a:spLocks noChangeArrowheads="1"/>
            </p:cNvSpPr>
            <p:nvPr/>
          </p:nvSpPr>
          <p:spPr bwMode="auto">
            <a:xfrm>
              <a:off x="1137906" y="2819400"/>
              <a:ext cx="6959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smtClean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ST1</a:t>
              </a:r>
              <a:endParaRPr lang="en-US" altLang="ja-JP" sz="2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テキスト ボックス 1"/>
            <p:cNvSpPr txBox="1">
              <a:spLocks noChangeArrowheads="1"/>
            </p:cNvSpPr>
            <p:nvPr/>
          </p:nvSpPr>
          <p:spPr bwMode="auto">
            <a:xfrm>
              <a:off x="2269705" y="1352490"/>
              <a:ext cx="6959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smtClean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ST2</a:t>
              </a:r>
              <a:endParaRPr lang="en-US" altLang="ja-JP" sz="2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31" name="グループ化 30"/>
            <p:cNvGrpSpPr/>
            <p:nvPr/>
          </p:nvGrpSpPr>
          <p:grpSpPr>
            <a:xfrm rot="21164254">
              <a:off x="1384075" y="1784258"/>
              <a:ext cx="751859" cy="1450638"/>
              <a:chOff x="1524494" y="1749762"/>
              <a:chExt cx="751859" cy="1450638"/>
            </a:xfrm>
          </p:grpSpPr>
          <p:cxnSp>
            <p:nvCxnSpPr>
              <p:cNvPr id="32" name="直線矢印コネクタ 31"/>
              <p:cNvCxnSpPr/>
              <p:nvPr/>
            </p:nvCxnSpPr>
            <p:spPr bwMode="auto">
              <a:xfrm>
                <a:off x="2276353" y="1873254"/>
                <a:ext cx="0" cy="132714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線矢印コネクタ 32"/>
              <p:cNvCxnSpPr/>
              <p:nvPr/>
            </p:nvCxnSpPr>
            <p:spPr bwMode="auto">
              <a:xfrm flipV="1">
                <a:off x="1693164" y="1873254"/>
                <a:ext cx="583189" cy="79661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線矢印コネクタ 33"/>
              <p:cNvCxnSpPr/>
              <p:nvPr/>
            </p:nvCxnSpPr>
            <p:spPr bwMode="auto">
              <a:xfrm>
                <a:off x="1524494" y="1749762"/>
                <a:ext cx="168671" cy="92010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5" name="テキスト ボックス 1"/>
          <p:cNvSpPr txBox="1">
            <a:spLocks noChangeArrowheads="1"/>
          </p:cNvSpPr>
          <p:nvPr/>
        </p:nvSpPr>
        <p:spPr bwMode="auto">
          <a:xfrm>
            <a:off x="3352800" y="1192649"/>
            <a:ext cx="64620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ここまでは、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の角度揺れが重力波信号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に直接混入することを考えた。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もうひとつ懸念されるのは、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が揺れて、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その散乱光が干渉計に再入射することにより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生じる雑音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そこ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までひどくなければ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Output Faraday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で後方散乱は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40dB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ほど削減可能であるが、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もしひどければ、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を吊った上で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OFI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削減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しなければならなく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これも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FINESSE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で簡単に計算可能である。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前に反射率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1ppm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程度の鏡を入れて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その振動からの伝達関数を計算すればよい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7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Output Faraday</a:t>
            </a:r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問題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1"/>
          <p:cNvSpPr txBox="1">
            <a:spLocks noChangeArrowheads="1"/>
          </p:cNvSpPr>
          <p:nvPr/>
        </p:nvSpPr>
        <p:spPr bwMode="auto">
          <a:xfrm>
            <a:off x="3505200" y="1109008"/>
            <a:ext cx="634019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OFI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IFI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と違ってハイパワー光が入射する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わけではないので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、吊りやすい、コンパクト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な構造にできる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と思っていたが、それは間違いだった。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左図のように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SRM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OMMT1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の間に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OFI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入れた場合、ビーム径が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4mm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であり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Faraday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結晶は結局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24mm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ほどのものが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、磁石リングも大きなものが要る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場所の再検討が必要かもしれない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吊るの大変そう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なくてもいいので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762000" y="304800"/>
            <a:ext cx="2520280" cy="6328989"/>
            <a:chOff x="35496" y="476672"/>
            <a:chExt cx="2520280" cy="6328989"/>
          </a:xfrm>
        </p:grpSpPr>
        <p:pic>
          <p:nvPicPr>
            <p:cNvPr id="21" name="Picture 3" descr="C:\Users\Somiya\Dropbox\スクリーンショット\スクリーンショット 2015-10-26 15.34.0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76672"/>
              <a:ext cx="1656184" cy="632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1691680" y="321297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smtClean="0">
                  <a:solidFill>
                    <a:schemeClr val="tx2"/>
                  </a:solidFill>
                </a:rPr>
                <a:t>OMM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619672" y="537321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smtClean="0">
                  <a:solidFill>
                    <a:schemeClr val="tx2"/>
                  </a:solidFill>
                </a:rPr>
                <a:t>OMC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475656" y="262762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smtClean="0"/>
                <a:t>OFI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496" y="3275692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smtClean="0"/>
                <a:t>OMMT2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23528" y="529191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smtClean="0"/>
                <a:t>STMs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331640" y="5867980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smtClean="0"/>
                <a:t>OMMT1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1115616" y="6372036"/>
              <a:ext cx="774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smtClean="0"/>
                <a:t>OMC</a:t>
              </a: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691680" y="1660738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smtClean="0">
                  <a:solidFill>
                    <a:schemeClr val="tx2"/>
                  </a:solidFill>
                </a:rPr>
                <a:t>SRM</a:t>
              </a: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55576" y="908720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smtClean="0"/>
                <a:t>SRM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6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後方散乱の計算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81000" y="1219200"/>
            <a:ext cx="2447499" cy="3552962"/>
            <a:chOff x="457200" y="1295400"/>
            <a:chExt cx="2447499" cy="355296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57200" y="1295400"/>
              <a:ext cx="2447499" cy="3552962"/>
              <a:chOff x="1137906" y="1352490"/>
              <a:chExt cx="2447499" cy="3552962"/>
            </a:xfrm>
          </p:grpSpPr>
          <p:pic>
            <p:nvPicPr>
              <p:cNvPr id="27" name="Picture 14" descr="Picture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605" y="2875039"/>
                <a:ext cx="1828800" cy="203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正方形/長方形 27"/>
              <p:cNvSpPr/>
              <p:nvPr/>
            </p:nvSpPr>
            <p:spPr bwMode="auto">
              <a:xfrm rot="740562">
                <a:off x="1297935" y="2667564"/>
                <a:ext cx="747830" cy="19942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9" name="正方形/長方形 28"/>
              <p:cNvSpPr/>
              <p:nvPr/>
            </p:nvSpPr>
            <p:spPr bwMode="auto">
              <a:xfrm rot="740562">
                <a:off x="1923752" y="1676137"/>
                <a:ext cx="747830" cy="19942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30" name="グループ化 29"/>
              <p:cNvGrpSpPr/>
              <p:nvPr/>
            </p:nvGrpSpPr>
            <p:grpSpPr>
              <a:xfrm>
                <a:off x="1524494" y="1749762"/>
                <a:ext cx="751859" cy="1450638"/>
                <a:chOff x="1524494" y="1749762"/>
                <a:chExt cx="751859" cy="1450638"/>
              </a:xfrm>
            </p:grpSpPr>
            <p:cxnSp>
              <p:nvCxnSpPr>
                <p:cNvPr id="40" name="直線矢印コネクタ 39"/>
                <p:cNvCxnSpPr>
                  <a:stCxn id="29" idx="2"/>
                </p:cNvCxnSpPr>
                <p:nvPr/>
              </p:nvCxnSpPr>
              <p:spPr bwMode="auto">
                <a:xfrm>
                  <a:off x="2276353" y="1873254"/>
                  <a:ext cx="0" cy="1327146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直線矢印コネクタ 40"/>
                <p:cNvCxnSpPr>
                  <a:stCxn id="28" idx="0"/>
                  <a:endCxn id="29" idx="2"/>
                </p:cNvCxnSpPr>
                <p:nvPr/>
              </p:nvCxnSpPr>
              <p:spPr bwMode="auto">
                <a:xfrm flipV="1">
                  <a:off x="1693164" y="1873254"/>
                  <a:ext cx="583189" cy="79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直線矢印コネクタ 41"/>
                <p:cNvCxnSpPr>
                  <a:endCxn id="28" idx="0"/>
                </p:cNvCxnSpPr>
                <p:nvPr/>
              </p:nvCxnSpPr>
              <p:spPr bwMode="auto">
                <a:xfrm>
                  <a:off x="1524494" y="1749762"/>
                  <a:ext cx="168671" cy="920106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1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1137906" y="2819400"/>
                <a:ext cx="6959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00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ST1</a:t>
                </a:r>
                <a:endParaRPr lang="en-US" altLang="ja-JP" sz="200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5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2269705" y="1352490"/>
                <a:ext cx="6959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000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ST2</a:t>
                </a:r>
                <a:endParaRPr lang="en-US" altLang="ja-JP" sz="200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36" name="グループ化 35"/>
              <p:cNvGrpSpPr/>
              <p:nvPr/>
            </p:nvGrpSpPr>
            <p:grpSpPr>
              <a:xfrm rot="21164254">
                <a:off x="1351645" y="1778977"/>
                <a:ext cx="867503" cy="944896"/>
                <a:chOff x="1524494" y="1749762"/>
                <a:chExt cx="867503" cy="944896"/>
              </a:xfrm>
            </p:grpSpPr>
            <p:cxnSp>
              <p:nvCxnSpPr>
                <p:cNvPr id="37" name="直線矢印コネクタ 36"/>
                <p:cNvCxnSpPr/>
                <p:nvPr/>
              </p:nvCxnSpPr>
              <p:spPr bwMode="auto">
                <a:xfrm rot="435746">
                  <a:off x="2224226" y="1880593"/>
                  <a:ext cx="167771" cy="814065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ysDash"/>
                  <a:round/>
                  <a:headEnd type="arrow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直線矢印コネクタ 37"/>
                <p:cNvCxnSpPr/>
                <p:nvPr/>
              </p:nvCxnSpPr>
              <p:spPr bwMode="auto">
                <a:xfrm flipV="1">
                  <a:off x="1693164" y="1873254"/>
                  <a:ext cx="583189" cy="796614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ysDash"/>
                  <a:round/>
                  <a:headEnd type="arrow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直線矢印コネクタ 38"/>
                <p:cNvCxnSpPr/>
                <p:nvPr/>
              </p:nvCxnSpPr>
              <p:spPr bwMode="auto">
                <a:xfrm>
                  <a:off x="1524494" y="1749762"/>
                  <a:ext cx="168671" cy="920106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ysDash"/>
                  <a:round/>
                  <a:headEnd type="arrow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0" name="正方形/長方形 19"/>
            <p:cNvSpPr/>
            <p:nvPr/>
          </p:nvSpPr>
          <p:spPr bwMode="auto">
            <a:xfrm rot="21305302">
              <a:off x="1458337" y="2644043"/>
              <a:ext cx="519013" cy="112179"/>
            </a:xfrm>
            <a:prstGeom prst="rect">
              <a:avLst/>
            </a:prstGeom>
            <a:solidFill>
              <a:srgbClr val="85FFE0">
                <a:alpha val="50196"/>
              </a:srgbClr>
            </a:solidFill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1548537" y="5410200"/>
            <a:ext cx="744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散乱光が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1ppm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ならば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吊らなくて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もぎりぎり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OK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輻射圧を入れて計算する必要あり。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4176"/>
            <a:ext cx="6796087" cy="36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まとめ＆その他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1"/>
          <p:cNvSpPr txBox="1">
            <a:spLocks noChangeArrowheads="1"/>
          </p:cNvSpPr>
          <p:nvPr/>
        </p:nvSpPr>
        <p:spPr bwMode="auto">
          <a:xfrm>
            <a:off x="1295400" y="1219200"/>
            <a:ext cx="818326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の揺れから透過光経由で重力波チャン</a:t>
            </a:r>
            <a:endParaRPr lang="en-US" altLang="ja-JP" sz="2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ネルへ混入する伝達関数を計算し、角度揺れ</a:t>
            </a:r>
            <a:endParaRPr lang="en-US" altLang="ja-JP" sz="2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の要求値を求めた</a:t>
            </a:r>
            <a:endParaRPr lang="en-US" altLang="ja-JP" sz="28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ja-JP" sz="2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ja-JP" altLang="en-US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角度揺れの要求値は制御の精度によるので、</a:t>
            </a:r>
            <a:endParaRPr lang="en-US" altLang="ja-JP" sz="2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制御雑音のシミュレーションが必要である</a:t>
            </a:r>
            <a:endParaRPr lang="en-US" altLang="ja-JP" sz="2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ja-JP" sz="2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の後方散乱から重力波チャンネルへの</a:t>
            </a:r>
            <a:endParaRPr lang="en-US" altLang="ja-JP" sz="2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8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伝達関数を計算し</a:t>
            </a:r>
            <a:endParaRPr lang="en-US" altLang="ja-JP" sz="28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FINESSE2.1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では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Map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読み込みの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Integration type3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が使えなく</a:t>
            </a:r>
            <a:endParaRPr lang="en-US" altLang="ja-JP" sz="20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なっていたため、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Mirror Map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を読み込み直す必要があるようだ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49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46" y="2021958"/>
            <a:ext cx="1931066" cy="213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clean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251" y="3030085"/>
            <a:ext cx="1324062" cy="12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junk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38" y="987348"/>
            <a:ext cx="1324062" cy="12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6172200" y="1945753"/>
            <a:ext cx="876852" cy="2640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V="1">
            <a:off x="7833172" y="3622259"/>
            <a:ext cx="796156" cy="2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7286353" y="1877487"/>
            <a:ext cx="0" cy="360386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7676692" y="3533354"/>
            <a:ext cx="0" cy="36038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135942" y="2206823"/>
            <a:ext cx="8076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Before</a:t>
            </a:r>
            <a:endParaRPr lang="ja-JP" altLang="en-US" sz="14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8701550" y="2734791"/>
            <a:ext cx="660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</a:t>
            </a:r>
            <a:endParaRPr lang="ja-JP" altLang="en-US" sz="14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768764" y="4168394"/>
            <a:ext cx="16172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33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Photo-detector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6364668" y="1336115"/>
            <a:ext cx="1320622" cy="60963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IFO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488"/>
            <a:ext cx="4846599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円/楕円 22"/>
          <p:cNvSpPr/>
          <p:nvPr/>
        </p:nvSpPr>
        <p:spPr bwMode="auto">
          <a:xfrm>
            <a:off x="2025555" y="3916045"/>
            <a:ext cx="1066800" cy="900228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cxnSp>
        <p:nvCxnSpPr>
          <p:cNvPr id="24" name="直線矢印コネクタ 23"/>
          <p:cNvCxnSpPr>
            <a:stCxn id="23" idx="6"/>
          </p:cNvCxnSpPr>
          <p:nvPr/>
        </p:nvCxnSpPr>
        <p:spPr bwMode="auto">
          <a:xfrm flipV="1">
            <a:off x="3092355" y="3276600"/>
            <a:ext cx="3079845" cy="10895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338151" y="4012216"/>
            <a:ext cx="20265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Output</a:t>
            </a:r>
          </a:p>
          <a:p>
            <a:pPr eaLnBrk="1" hangingPunct="1"/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Mode-cleaner</a:t>
            </a: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3200" b="1" u="sng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494020" y="5048071"/>
            <a:ext cx="50497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1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東工大が担当している</a:t>
            </a:r>
            <a:endParaRPr lang="en-US" altLang="ja-JP" sz="2400" smtClean="0">
              <a:solidFill>
                <a:srgbClr val="FF99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真空槽</a:t>
            </a:r>
            <a:r>
              <a:rPr lang="en-US" altLang="ja-JP" sz="2400" smtClean="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(OMM, OMC)</a:t>
            </a:r>
            <a:r>
              <a:rPr lang="ja-JP" altLang="en-US" sz="2400" smtClean="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は設置済み</a:t>
            </a:r>
            <a:endParaRPr lang="en-US" altLang="ja-JP" sz="2400" smtClean="0">
              <a:solidFill>
                <a:srgbClr val="FF99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レイアウトも決定済み</a:t>
            </a:r>
            <a:endParaRPr lang="en-US" altLang="ja-JP" sz="2400" smtClean="0">
              <a:solidFill>
                <a:srgbClr val="FF993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予算</a:t>
            </a:r>
            <a:r>
              <a:rPr lang="ja-JP" altLang="en-US" sz="2400" smtClean="0">
                <a:solidFill>
                  <a:srgbClr val="FF99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カットの危機</a:t>
            </a:r>
            <a:endParaRPr lang="en-US" altLang="ja-JP" sz="24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8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5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光学系の設計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942975"/>
            <a:ext cx="37528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3481388" y="2166937"/>
            <a:ext cx="1295400" cy="71913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689225" y="869950"/>
            <a:ext cx="792163" cy="13017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3" name="グループ化 7"/>
          <p:cNvGrpSpPr>
            <a:grpSpLocks/>
          </p:cNvGrpSpPr>
          <p:nvPr/>
        </p:nvGrpSpPr>
        <p:grpSpPr bwMode="auto">
          <a:xfrm>
            <a:off x="5137150" y="869950"/>
            <a:ext cx="4464050" cy="3325812"/>
            <a:chOff x="4572000" y="1052736"/>
            <a:chExt cx="4463888" cy="3325363"/>
          </a:xfrm>
        </p:grpSpPr>
        <p:pic>
          <p:nvPicPr>
            <p:cNvPr id="24" name="Picture 2" descr="C:\somiya\Tokodai\授業２０１４\Fsemi\Fsemi2014\Fsemi140710\Map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849" y="2767932"/>
              <a:ext cx="2150510" cy="161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C:\somiya\Tokodai\授業２０１４\Fsemi\Fsemi2014\Fsemi140710\Map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468" y="2767932"/>
              <a:ext cx="2150510" cy="161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C:\somiya\Tokodai\授業２０１４\Fsemi\Fsemi2014\Fsemi140710\Map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978" y="1124744"/>
              <a:ext cx="2150510" cy="161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 descr="C:\somiya\Tokodai\授業２０１４\Fsemi\Fsemi2014\Fsemi140710\Map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468" y="1124743"/>
              <a:ext cx="2150510" cy="161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角丸四角形 27"/>
            <p:cNvSpPr/>
            <p:nvPr/>
          </p:nvSpPr>
          <p:spPr>
            <a:xfrm>
              <a:off x="4572000" y="1052736"/>
              <a:ext cx="4463888" cy="3325363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flipH="1">
            <a:off x="4560888" y="1520825"/>
            <a:ext cx="431800" cy="5016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3544888" y="1411287"/>
            <a:ext cx="1447800" cy="2508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84"/>
          <p:cNvSpPr txBox="1">
            <a:spLocks noChangeArrowheads="1"/>
          </p:cNvSpPr>
          <p:nvPr/>
        </p:nvSpPr>
        <p:spPr bwMode="auto">
          <a:xfrm>
            <a:off x="5746750" y="4260366"/>
            <a:ext cx="351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RMS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0.5nm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いう条件で</a:t>
            </a:r>
            <a:endParaRPr lang="en-US" altLang="ja-JP" sz="2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乱数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作成したミラーマップ</a:t>
            </a:r>
            <a:endParaRPr lang="en-US" altLang="ja-JP" sz="2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(24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通りの結果を平均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554" name="Picture 2" descr="C:\TuruKameData\TITech\送信添付\151019_01\untitl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38487"/>
            <a:ext cx="2305890" cy="172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矢印コネクタ 31"/>
          <p:cNvCxnSpPr/>
          <p:nvPr/>
        </p:nvCxnSpPr>
        <p:spPr>
          <a:xfrm flipV="1">
            <a:off x="2405856" y="2886075"/>
            <a:ext cx="401370" cy="269874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84"/>
          <p:cNvSpPr txBox="1">
            <a:spLocks noChangeArrowheads="1"/>
          </p:cNvSpPr>
          <p:nvPr/>
        </p:nvSpPr>
        <p:spPr bwMode="auto">
          <a:xfrm>
            <a:off x="271938" y="4857690"/>
            <a:ext cx="24064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実測値の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BS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マップ</a:t>
            </a:r>
            <a:endParaRPr lang="en-US" altLang="ja-JP" sz="2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表裏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つのマップ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Text Box 84"/>
          <p:cNvSpPr txBox="1">
            <a:spLocks noChangeArrowheads="1"/>
          </p:cNvSpPr>
          <p:nvPr/>
        </p:nvSpPr>
        <p:spPr bwMode="auto">
          <a:xfrm>
            <a:off x="209004" y="869950"/>
            <a:ext cx="24881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テストマスには</a:t>
            </a:r>
            <a:endParaRPr lang="en-US" altLang="ja-JP" sz="1600" b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45±4ppm</a:t>
            </a:r>
            <a:r>
              <a:rPr lang="ja-JP" altLang="en-US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のロスを導入</a:t>
            </a:r>
            <a:endParaRPr lang="en-US" altLang="ja-JP" sz="1600" b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曲率誤差</a:t>
            </a:r>
            <a:r>
              <a:rPr lang="en-US" altLang="ja-JP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1%</a:t>
            </a:r>
            <a:r>
              <a:rPr lang="ja-JP" altLang="en-US" sz="16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を導入</a:t>
            </a:r>
            <a:endParaRPr lang="en-US" altLang="ja-JP" sz="16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4038600" y="5505271"/>
            <a:ext cx="58352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DC readout </a:t>
            </a: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によるショットノイズ悪化</a:t>
            </a:r>
            <a:endParaRPr lang="en-US" altLang="ja-JP" sz="24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en-US" altLang="ja-JP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5%</a:t>
            </a: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以内に抑えることを目標に設計</a:t>
            </a:r>
            <a:endParaRPr lang="en-US" altLang="ja-JP" sz="24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</a:t>
            </a:r>
            <a:r>
              <a:rPr lang="en-US" altLang="ja-JP" sz="24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F=780, L=75cm, </a:t>
            </a:r>
            <a:r>
              <a:rPr lang="en-US" altLang="ja-JP" sz="2400" u="sng" smtClean="0">
                <a:solidFill>
                  <a:schemeClr val="accent2"/>
                </a:solidFill>
                <a:latin typeface="Symbol" panose="05050102010706020507" pitchFamily="18" charset="2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  <a:r>
              <a:rPr lang="en-US" altLang="ja-JP" sz="24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=55.4</a:t>
            </a:r>
            <a:r>
              <a:rPr lang="ja-JP" altLang="en-US" sz="24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</a:t>
            </a: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を選択</a:t>
            </a:r>
            <a:endParaRPr lang="en-US" altLang="ja-JP" sz="24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2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光学系の設計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4724400" y="1066800"/>
            <a:ext cx="4974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シミュレーションソフト</a:t>
            </a:r>
            <a:r>
              <a:rPr lang="en-US" altLang="ja-JP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FINESSE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よる計算結果</a:t>
            </a:r>
            <a:r>
              <a:rPr lang="en-US" altLang="ja-JP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(10</a:t>
            </a:r>
            <a:r>
              <a:rPr lang="ja-JP" altLang="en-US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次まで</a:t>
            </a:r>
            <a:r>
              <a:rPr lang="en-US" altLang="ja-JP" sz="24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 sz="24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399"/>
            <a:ext cx="3962400" cy="592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84"/>
          <p:cNvSpPr txBox="1">
            <a:spLocks noChangeArrowheads="1"/>
          </p:cNvSpPr>
          <p:nvPr/>
        </p:nvSpPr>
        <p:spPr bwMode="auto">
          <a:xfrm>
            <a:off x="4419600" y="2209800"/>
            <a:ext cx="5216493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ja-JP" sz="2000" b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通り中、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番目に悪い組合せで計算</a:t>
            </a:r>
            <a:endParaRPr lang="en-US" altLang="ja-JP" sz="200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US" altLang="ja-JP" sz="105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重力波信号を最大透過するよう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OMMT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2000" b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距離をチューニング</a:t>
            </a:r>
            <a:endParaRPr lang="en-US" altLang="ja-JP" sz="200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05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000" b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重力波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信号を最大透過するよう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200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000" b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初期アライメントをチューニング</a:t>
            </a:r>
            <a:endParaRPr lang="en-US" altLang="ja-JP" sz="200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US" altLang="ja-JP" sz="105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ジャンク光を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のガウスモードで展開</a:t>
            </a:r>
            <a:endParaRPr lang="en-US" altLang="ja-JP" sz="200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US" altLang="ja-JP" sz="105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DC readout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位相が最適になる腕の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offset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000" b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を選択</a:t>
            </a:r>
            <a:endParaRPr lang="en-US" altLang="ja-JP" sz="2000" b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Text Box 84"/>
          <p:cNvSpPr txBox="1">
            <a:spLocks noChangeArrowheads="1"/>
          </p:cNvSpPr>
          <p:nvPr/>
        </p:nvSpPr>
        <p:spPr bwMode="auto">
          <a:xfrm>
            <a:off x="4586954" y="5638800"/>
            <a:ext cx="52428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RF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によるショットノイズの悪化は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2%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程度</a:t>
            </a:r>
            <a:endParaRPr lang="en-US" altLang="ja-JP" sz="20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内の光学ロスは</a:t>
            </a:r>
            <a:r>
              <a:rPr lang="en-US" altLang="ja-JP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2%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程度</a:t>
            </a:r>
            <a:endParaRPr lang="en-US" altLang="ja-JP" sz="20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高次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モード</a:t>
            </a:r>
            <a:r>
              <a:rPr lang="ja-JP" altLang="en-US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よるショットノイズは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1%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</a:t>
            </a:r>
            <a:endParaRPr lang="en-US" altLang="ja-JP" sz="20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シミュレーションソフト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7689338" y="1006007"/>
            <a:ext cx="1911861" cy="1737193"/>
            <a:chOff x="2224525" y="3922405"/>
            <a:chExt cx="2957075" cy="2518389"/>
          </a:xfrm>
        </p:grpSpPr>
        <p:sp>
          <p:nvSpPr>
            <p:cNvPr id="8" name="正方形/長方形 7"/>
            <p:cNvSpPr/>
            <p:nvPr/>
          </p:nvSpPr>
          <p:spPr bwMode="auto">
            <a:xfrm>
              <a:off x="2224525" y="3962400"/>
              <a:ext cx="2957075" cy="24384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ＭＳ Ｐゴシック" pitchFamily="50" charset="-128"/>
                <a:cs typeface="Arial" charset="0"/>
              </a:endParaRPr>
            </a:p>
          </p:txBody>
        </p:sp>
        <p:pic>
          <p:nvPicPr>
            <p:cNvPr id="9" name="Picture 4" descr="virtual Finesse pack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299" y="3922405"/>
              <a:ext cx="1843525" cy="251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5791200" y="2908666"/>
            <a:ext cx="3657600" cy="3644534"/>
            <a:chOff x="5347911" y="2315921"/>
            <a:chExt cx="4481889" cy="4465879"/>
          </a:xfrm>
        </p:grpSpPr>
        <p:pic>
          <p:nvPicPr>
            <p:cNvPr id="11" name="図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911" y="2315921"/>
              <a:ext cx="2810749" cy="210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TuruKameData\TITech\受信添付\130706_01\L70deg505Bom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221" y="3514669"/>
              <a:ext cx="2571164" cy="212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821" y="4678121"/>
              <a:ext cx="2465979" cy="2103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5" descr="http://www.sr.bham.ac.uk/~adf/images/me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72" y="1036817"/>
            <a:ext cx="1144228" cy="15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85800" y="1138951"/>
            <a:ext cx="4953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ja-JP" sz="14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 i1 83.74 0  nL                  #I0=780W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const fmod 16.880962M 	#f1</a:t>
            </a:r>
          </a:p>
          <a:p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gauss</a:t>
            </a:r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 input i1 nL -7.50 57.75</a:t>
            </a:r>
          </a:p>
          <a:p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mod </a:t>
            </a:r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eo1 $fmod 0.0 2 pm 0 nL </a:t>
            </a:r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npr</a:t>
            </a:r>
            <a:endParaRPr lang="en-US" altLang="ja-JP" sz="14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 prm 0.90 0.10 -0.0018 npr </a:t>
            </a:r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nf0</a:t>
            </a:r>
          </a:p>
          <a:p>
            <a:endParaRPr lang="en-US" altLang="ja-JP" sz="14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 </a:t>
            </a:r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Lp1 14.7615 nf0 </a:t>
            </a:r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nf1</a:t>
            </a:r>
          </a:p>
          <a:p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bs </a:t>
            </a:r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PR2 1 0 0 0 nf1 nf2 dump dump # not tilted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 Lp2 11.0661 nf2 </a:t>
            </a:r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nf3</a:t>
            </a:r>
          </a:p>
          <a:p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bs </a:t>
            </a:r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PR3 1 0 0 0 nf3 nf4 dump dump # not tilted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 Lp3 15.7638 nf4 </a:t>
            </a:r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n1</a:t>
            </a:r>
          </a:p>
          <a:p>
            <a:endParaRPr lang="en-US" altLang="ja-JP" sz="14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</a:t>
            </a:r>
          </a:p>
          <a:p>
            <a:endParaRPr lang="en-US" altLang="ja-JP" sz="14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fsig sigLm1 ETMx 10 0	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fsig sigLm2 ETMy 10 180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pdS1 GW 10 max nPD</a:t>
            </a:r>
          </a:p>
          <a:p>
            <a:endParaRPr lang="en-US" altLang="ja-JP" sz="1400" b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4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xaxis </a:t>
            </a:r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sigLm1 f log 1 10000 10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put GW f1 $x1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yaxis log abs</a:t>
            </a:r>
          </a:p>
          <a:p>
            <a:r>
              <a:rPr lang="en-US" altLang="ja-JP" sz="14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pause </a:t>
            </a:r>
          </a:p>
        </p:txBody>
      </p:sp>
      <p:sp>
        <p:nvSpPr>
          <p:cNvPr id="3" name="正方形/長方形 2"/>
          <p:cNvSpPr/>
          <p:nvPr/>
        </p:nvSpPr>
        <p:spPr bwMode="auto">
          <a:xfrm>
            <a:off x="457200" y="1062751"/>
            <a:ext cx="4800600" cy="541424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4114800" y="1978910"/>
            <a:ext cx="1828800" cy="708554"/>
          </a:xfrm>
          <a:prstGeom prst="roundRect">
            <a:avLst/>
          </a:prstGeom>
          <a:solidFill>
            <a:srgbClr val="66FF66">
              <a:alpha val="80000"/>
            </a:srgb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光学系の</a:t>
            </a:r>
            <a:endParaRPr kumimoji="1" lang="en-US" altLang="ja-JP" sz="1800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セットアップ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3352800" y="4114800"/>
            <a:ext cx="1828800" cy="708554"/>
          </a:xfrm>
          <a:prstGeom prst="roundRect">
            <a:avLst/>
          </a:prstGeom>
          <a:solidFill>
            <a:srgbClr val="66FF66">
              <a:alpha val="80000"/>
            </a:srgb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信号</a:t>
            </a:r>
            <a:r>
              <a:rPr kumimoji="1" lang="en-US" altLang="ja-JP" sz="180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SB</a:t>
            </a:r>
            <a:r>
              <a:rPr lang="ja-JP" altLang="en-US" sz="1800" smtClean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を生成</a:t>
            </a:r>
            <a:endParaRPr kumimoji="1" lang="ja-JP" altLang="en-US" sz="1800" i="0" u="none" strike="noStrike" cap="none" normalizeH="0" baseline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3200400" y="5562600"/>
            <a:ext cx="1828800" cy="708554"/>
          </a:xfrm>
          <a:prstGeom prst="roundRect">
            <a:avLst/>
          </a:prstGeom>
          <a:solidFill>
            <a:srgbClr val="66FF66">
              <a:alpha val="80000"/>
            </a:srgb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周波数を掃引</a:t>
            </a:r>
          </a:p>
        </p:txBody>
      </p:sp>
    </p:spTree>
    <p:extLst>
      <p:ext uri="{BB962C8B-B14F-4D97-AF65-F5344CB8AC3E}">
        <p14:creationId xmlns:p14="http://schemas.microsoft.com/office/powerpoint/2010/main" val="28423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これまでにやった</a:t>
            </a:r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こと＆これからやること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1752600" y="1295400"/>
            <a:ext cx="699422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ミラーマップを入れて出力光のモードを計算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US" altLang="ja-JP" sz="1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そこ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Gouy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位相を最適化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⇒ 現状は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Flat-Curved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共振器を使っている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2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最終的には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Curved-Curved</a:t>
            </a: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にする予定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ミラーマップなしでセンタリング要求値を計算</a:t>
            </a: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1752600" y="4001631"/>
            <a:ext cx="80650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ミラーマップを入れてセンタリング要求値を計算</a:t>
            </a:r>
            <a:endParaRPr lang="en-US" altLang="ja-JP" sz="240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US" altLang="ja-JP" sz="100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制御雑音を計算してセンタリングの</a:t>
            </a:r>
            <a:r>
              <a:rPr lang="en-US" altLang="ja-JP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DC</a:t>
            </a:r>
            <a:r>
              <a:rPr lang="ja-JP" altLang="en-US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の精度を求める</a:t>
            </a:r>
            <a:endParaRPr lang="en-US" altLang="ja-JP" sz="240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10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ja-JP" altLang="en-US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散乱光を計算</a:t>
            </a:r>
            <a:endParaRPr lang="en-US" altLang="ja-JP" sz="240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en-US" altLang="ja-JP" sz="10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ja-JP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en-US" altLang="ja-JP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OFI</a:t>
            </a:r>
            <a:r>
              <a:rPr lang="ja-JP" altLang="en-US" sz="24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の懸架系の設計</a:t>
            </a:r>
            <a:endParaRPr lang="en-US" altLang="ja-JP" sz="24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1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センタリング要求値の計算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077" name="グループ化 3076"/>
          <p:cNvGrpSpPr/>
          <p:nvPr/>
        </p:nvGrpSpPr>
        <p:grpSpPr>
          <a:xfrm>
            <a:off x="228600" y="504748"/>
            <a:ext cx="4359695" cy="3762452"/>
            <a:chOff x="609600" y="533400"/>
            <a:chExt cx="4359695" cy="376245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468100" y="2265439"/>
              <a:ext cx="3501195" cy="2030413"/>
              <a:chOff x="5486400" y="1219200"/>
              <a:chExt cx="3501195" cy="2030413"/>
            </a:xfrm>
          </p:grpSpPr>
          <p:pic>
            <p:nvPicPr>
              <p:cNvPr id="23" name="Picture 14" descr="Picture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6400" y="1219200"/>
                <a:ext cx="1828800" cy="203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環状矢印 23"/>
              <p:cNvSpPr/>
              <p:nvPr/>
            </p:nvSpPr>
            <p:spPr bwMode="auto">
              <a:xfrm rot="3007020">
                <a:off x="6714331" y="1210469"/>
                <a:ext cx="738188" cy="781050"/>
              </a:xfrm>
              <a:prstGeom prst="circularArrow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5" name="右矢印 24"/>
              <p:cNvSpPr/>
              <p:nvPr/>
            </p:nvSpPr>
            <p:spPr bwMode="auto">
              <a:xfrm>
                <a:off x="7315200" y="2133600"/>
                <a:ext cx="457200" cy="30480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6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7456197" y="1254125"/>
                <a:ext cx="6206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00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Tilt</a:t>
                </a:r>
                <a:endParaRPr lang="en-US" altLang="ja-JP" sz="200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7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7066300" y="2382761"/>
                <a:ext cx="19212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Comic Sans MS" pitchFamily="66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00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Miscentering</a:t>
                </a:r>
                <a:endParaRPr lang="en-US" altLang="ja-JP" sz="200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3075" name="グループ化 3074"/>
            <p:cNvGrpSpPr/>
            <p:nvPr/>
          </p:nvGrpSpPr>
          <p:grpSpPr>
            <a:xfrm>
              <a:off x="609600" y="906308"/>
              <a:ext cx="1773477" cy="1684492"/>
              <a:chOff x="890147" y="1550142"/>
              <a:chExt cx="2710621" cy="2574615"/>
            </a:xfrm>
          </p:grpSpPr>
          <p:sp>
            <p:nvSpPr>
              <p:cNvPr id="2" name="正方形/長方形 1"/>
              <p:cNvSpPr/>
              <p:nvPr/>
            </p:nvSpPr>
            <p:spPr bwMode="auto">
              <a:xfrm rot="740562">
                <a:off x="1501256" y="3310359"/>
                <a:ext cx="1143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 bwMode="auto">
              <a:xfrm rot="740562">
                <a:off x="2457768" y="1795040"/>
                <a:ext cx="1143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 bwMode="auto">
              <a:xfrm rot="740562">
                <a:off x="1276033" y="1550142"/>
                <a:ext cx="1143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3073" name="グループ化 3072"/>
              <p:cNvGrpSpPr/>
              <p:nvPr/>
            </p:nvGrpSpPr>
            <p:grpSpPr>
              <a:xfrm>
                <a:off x="890147" y="1836359"/>
                <a:ext cx="2106544" cy="2288398"/>
                <a:chOff x="890147" y="1836359"/>
                <a:chExt cx="2106544" cy="2288398"/>
              </a:xfrm>
            </p:grpSpPr>
            <p:cxnSp>
              <p:nvCxnSpPr>
                <p:cNvPr id="4" name="直線矢印コネクタ 3"/>
                <p:cNvCxnSpPr>
                  <a:stCxn id="11" idx="2"/>
                </p:cNvCxnSpPr>
                <p:nvPr/>
              </p:nvCxnSpPr>
              <p:spPr bwMode="auto">
                <a:xfrm>
                  <a:off x="2996691" y="2096318"/>
                  <a:ext cx="0" cy="2028439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" name="直線矢印コネクタ 5"/>
                <p:cNvCxnSpPr>
                  <a:stCxn id="2" idx="0"/>
                  <a:endCxn id="11" idx="2"/>
                </p:cNvCxnSpPr>
                <p:nvPr/>
              </p:nvCxnSpPr>
              <p:spPr bwMode="auto">
                <a:xfrm flipV="1">
                  <a:off x="2105333" y="2096318"/>
                  <a:ext cx="891358" cy="1217563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" name="直線矢印コネクタ 29"/>
                <p:cNvCxnSpPr/>
                <p:nvPr/>
              </p:nvCxnSpPr>
              <p:spPr bwMode="auto">
                <a:xfrm flipV="1">
                  <a:off x="890147" y="1836359"/>
                  <a:ext cx="957386" cy="120408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直線矢印コネクタ 30"/>
                <p:cNvCxnSpPr>
                  <a:endCxn id="2" idx="0"/>
                </p:cNvCxnSpPr>
                <p:nvPr/>
              </p:nvCxnSpPr>
              <p:spPr bwMode="auto">
                <a:xfrm>
                  <a:off x="1847533" y="1907570"/>
                  <a:ext cx="257800" cy="1406311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7" name="テキスト ボックス 1"/>
            <p:cNvSpPr txBox="1">
              <a:spLocks noChangeArrowheads="1"/>
            </p:cNvSpPr>
            <p:nvPr/>
          </p:nvSpPr>
          <p:spPr bwMode="auto">
            <a:xfrm>
              <a:off x="1040087" y="533400"/>
              <a:ext cx="6959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smtClean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ST0</a:t>
              </a:r>
              <a:endParaRPr lang="en-US" altLang="ja-JP" sz="2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テキスト ボックス 1"/>
            <p:cNvSpPr txBox="1">
              <a:spLocks noChangeArrowheads="1"/>
            </p:cNvSpPr>
            <p:nvPr/>
          </p:nvSpPr>
          <p:spPr bwMode="auto">
            <a:xfrm>
              <a:off x="849401" y="2209800"/>
              <a:ext cx="6959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smtClean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ST1</a:t>
              </a:r>
              <a:endParaRPr lang="en-US" altLang="ja-JP" sz="2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テキスト ボックス 1"/>
            <p:cNvSpPr txBox="1">
              <a:spLocks noChangeArrowheads="1"/>
            </p:cNvSpPr>
            <p:nvPr/>
          </p:nvSpPr>
          <p:spPr bwMode="auto">
            <a:xfrm>
              <a:off x="1981200" y="742890"/>
              <a:ext cx="6959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Comic Sans MS" pitchFamily="66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smtClean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ST2</a:t>
              </a:r>
              <a:endParaRPr lang="en-US" altLang="ja-JP" sz="20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1" name="テキスト ボックス 1"/>
          <p:cNvSpPr txBox="1">
            <a:spLocks noChangeArrowheads="1"/>
          </p:cNvSpPr>
          <p:nvPr/>
        </p:nvSpPr>
        <p:spPr bwMode="auto">
          <a:xfrm>
            <a:off x="4796909" y="1219200"/>
            <a:ext cx="5109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FINESSE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は反射時に左右の位相差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をつける</a:t>
            </a:r>
            <a:r>
              <a:rPr lang="ja-JP" altLang="en-US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で鏡の回転を導入する</a:t>
            </a:r>
            <a:endParaRPr lang="en-US" altLang="ja-JP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78" name="下矢印 3077"/>
          <p:cNvSpPr/>
          <p:nvPr/>
        </p:nvSpPr>
        <p:spPr bwMode="auto">
          <a:xfrm>
            <a:off x="6473309" y="2154048"/>
            <a:ext cx="1066800" cy="365466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43" name="テキスト ボックス 1"/>
          <p:cNvSpPr txBox="1">
            <a:spLocks noChangeArrowheads="1"/>
          </p:cNvSpPr>
          <p:nvPr/>
        </p:nvSpPr>
        <p:spPr bwMode="auto">
          <a:xfrm>
            <a:off x="4796909" y="2674295"/>
            <a:ext cx="499527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Bowtie</a:t>
            </a:r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共振器を全体的に回転する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ような操作はできないので、</a:t>
            </a:r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</a:p>
          <a:p>
            <a:pPr eaLnBrk="1" hangingPunct="1"/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前のステアリングミラーを用いる</a:t>
            </a:r>
            <a:endParaRPr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STM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の間隔は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1m</a:t>
            </a:r>
            <a:r>
              <a:rPr lang="ja-JP" altLang="en-US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に設定</a:t>
            </a:r>
            <a:r>
              <a:rPr lang="en-US" altLang="ja-JP" sz="2000" b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  <p:graphicFrame>
        <p:nvGraphicFramePr>
          <p:cNvPr id="3079" name="表 30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29901"/>
              </p:ext>
            </p:extLst>
          </p:nvPr>
        </p:nvGraphicFramePr>
        <p:xfrm>
          <a:off x="228600" y="4495800"/>
          <a:ext cx="9525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279"/>
                <a:gridCol w="1817279"/>
                <a:gridCol w="1817279"/>
                <a:gridCol w="4073163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ST0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ST1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ST2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結果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CW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1urad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CCW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1urad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CCW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1urad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Center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で入射が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CCW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1urad</a:t>
                      </a:r>
                      <a:r>
                        <a:rPr kumimoji="1" lang="ja-JP" altLang="en-US" baseline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baseline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tilt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操作なし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CW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1urad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CW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1urad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1um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miscenter</a:t>
                      </a:r>
                      <a:r>
                        <a:rPr kumimoji="1" lang="ja-JP" altLang="en-US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に直入射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5" name="テキスト ボックス 1"/>
          <p:cNvSpPr txBox="1">
            <a:spLocks noChangeArrowheads="1"/>
          </p:cNvSpPr>
          <p:nvPr/>
        </p:nvSpPr>
        <p:spPr bwMode="auto">
          <a:xfrm>
            <a:off x="647134" y="5943600"/>
            <a:ext cx="8725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8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複数の鏡を回転できるが、周波数掃引するときは回転量を揃えなければいけない</a:t>
            </a:r>
            <a:endParaRPr lang="en-US" altLang="ja-JP" sz="18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4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センタリング要求値の計算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32346" y="1180069"/>
            <a:ext cx="3908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fsig sigLm1 ETMx 10 0	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fsig sigLm2 ETMy 10 180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pd2 GW 0 0 10 max nPD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xaxis sigLm1 f log 1 100 100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put GW f2 $x1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yaxis log </a:t>
            </a:r>
            <a:r>
              <a:rPr lang="en-US" altLang="ja-JP" sz="1800" b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abs</a:t>
            </a:r>
            <a:endParaRPr lang="ja-JP" altLang="en-US" sz="18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116424" y="990600"/>
            <a:ext cx="3467666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55090" y="3503474"/>
            <a:ext cx="3238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fsig sig1 st1 xbeta 10 0	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fsig sig2 st2 xbeta 10 0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pd2 GW 0 0 10 max nPD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xaxis sig1 f log 1 10 2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put GW f2 $x1</a:t>
            </a:r>
          </a:p>
          <a:p>
            <a:r>
              <a:rPr lang="en-US" altLang="ja-JP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yaxis log abs</a:t>
            </a:r>
            <a:endParaRPr lang="ja-JP" altLang="en-US" sz="1800" b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1116424" y="3276600"/>
            <a:ext cx="3467666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8" name="右矢印 7"/>
          <p:cNvSpPr/>
          <p:nvPr/>
        </p:nvSpPr>
        <p:spPr bwMode="auto">
          <a:xfrm>
            <a:off x="4850790" y="1676400"/>
            <a:ext cx="381000" cy="685800"/>
          </a:xfrm>
          <a:prstGeom prst="rightArrow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3" name="右矢印 32"/>
          <p:cNvSpPr/>
          <p:nvPr/>
        </p:nvSpPr>
        <p:spPr bwMode="auto">
          <a:xfrm>
            <a:off x="4850790" y="3962400"/>
            <a:ext cx="381000" cy="685800"/>
          </a:xfrm>
          <a:prstGeom prst="rightArrow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4" name="テキスト ボックス 1"/>
          <p:cNvSpPr txBox="1">
            <a:spLocks noChangeArrowheads="1"/>
          </p:cNvSpPr>
          <p:nvPr/>
        </p:nvSpPr>
        <p:spPr bwMode="auto">
          <a:xfrm>
            <a:off x="5422290" y="1734066"/>
            <a:ext cx="3569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DARM[m]</a:t>
            </a:r>
            <a:r>
              <a:rPr lang="ja-JP" altLang="en-US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</a:t>
            </a:r>
            <a:endParaRPr lang="en-US" altLang="ja-JP" sz="1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en-US" altLang="ja-JP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PD[W]</a:t>
            </a:r>
            <a:r>
              <a:rPr lang="ja-JP" altLang="en-US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の伝達関数</a:t>
            </a:r>
            <a:r>
              <a:rPr lang="en-US" altLang="ja-JP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A[W/m]</a:t>
            </a:r>
            <a:endParaRPr lang="en-US" altLang="ja-JP" sz="18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1"/>
          <p:cNvSpPr txBox="1">
            <a:spLocks noChangeArrowheads="1"/>
          </p:cNvSpPr>
          <p:nvPr/>
        </p:nvSpPr>
        <p:spPr bwMode="auto">
          <a:xfrm>
            <a:off x="5422290" y="4001869"/>
            <a:ext cx="3566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Miscentering[m]</a:t>
            </a:r>
            <a:r>
              <a:rPr lang="ja-JP" altLang="en-US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</a:t>
            </a:r>
            <a:endParaRPr lang="en-US" altLang="ja-JP" sz="18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en-US" altLang="ja-JP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AS PD[W]</a:t>
            </a:r>
            <a:r>
              <a:rPr lang="ja-JP" altLang="en-US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の伝達関数</a:t>
            </a:r>
            <a:r>
              <a:rPr lang="en-US" altLang="ja-JP" sz="18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B[W/m]</a:t>
            </a:r>
            <a:endParaRPr lang="en-US" altLang="ja-JP" sz="18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1"/>
          <p:cNvSpPr txBox="1">
            <a:spLocks noChangeArrowheads="1"/>
          </p:cNvSpPr>
          <p:nvPr/>
        </p:nvSpPr>
        <p:spPr bwMode="auto">
          <a:xfrm>
            <a:off x="914400" y="5619690"/>
            <a:ext cx="88821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OMC</a:t>
            </a:r>
            <a:r>
              <a:rPr lang="ja-JP" altLang="en-US" sz="20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の揺れ</a:t>
            </a:r>
            <a:r>
              <a:rPr lang="en-US" altLang="ja-JP" sz="20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[m/rtHz] x B[W/m] &lt; KAGRA</a:t>
            </a:r>
            <a:r>
              <a:rPr lang="ja-JP" altLang="en-US" sz="20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感度</a:t>
            </a:r>
            <a:r>
              <a:rPr lang="en-US" altLang="ja-JP" sz="2000" u="sng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[m/rtHz] x A[W/m]</a:t>
            </a:r>
          </a:p>
          <a:p>
            <a:pPr eaLnBrk="1" hangingPunct="1"/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を満たせばよい</a:t>
            </a: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計算結果 </a:t>
            </a:r>
            <a:r>
              <a:rPr lang="en-US" altLang="ja-JP" sz="3200" b="1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2015</a:t>
            </a:r>
            <a:endParaRPr lang="en-US" altLang="ja-JP" sz="3200" b="1" u="sng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1"/>
          <p:cNvSpPr txBox="1">
            <a:spLocks noChangeArrowheads="1"/>
          </p:cNvSpPr>
          <p:nvPr/>
        </p:nvSpPr>
        <p:spPr bwMode="auto">
          <a:xfrm>
            <a:off x="838200" y="5486400"/>
            <a:ext cx="82012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DC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のミスセンタリングが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1um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だとして、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20Hz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en-US" altLang="ja-JP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ケタ以上防振する</a:t>
            </a:r>
            <a:endParaRPr lang="en-US" altLang="ja-JP" sz="200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板バネが必要という結果となった</a:t>
            </a:r>
            <a:r>
              <a:rPr lang="ja-JP" altLang="en-US" sz="200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/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これに合わせて懸架系の開発を進めていたのだが、</a:t>
            </a:r>
            <a:r>
              <a:rPr lang="ja-JP" altLang="en-US" sz="200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間違い</a:t>
            </a:r>
            <a:r>
              <a:rPr lang="ja-JP" altLang="en-US" sz="200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が発覚！</a:t>
            </a:r>
            <a:endParaRPr lang="en-US" altLang="ja-JP" sz="200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3937"/>
            <a:ext cx="7767637" cy="415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31664</TotalTime>
  <Words>1225</Words>
  <Application>Microsoft Office PowerPoint</Application>
  <PresentationFormat>A4 210 x 297 mm</PresentationFormat>
  <Paragraphs>285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標準デザイン</vt:lpstr>
      <vt:lpstr>PowerPoint プレゼンテーション</vt:lpstr>
      <vt:lpstr>OMCとは</vt:lpstr>
      <vt:lpstr>光学系の設計</vt:lpstr>
      <vt:lpstr>光学系の設計</vt:lpstr>
      <vt:lpstr>シミュレーションソフト</vt:lpstr>
      <vt:lpstr>これまでにやったこと＆これからやること</vt:lpstr>
      <vt:lpstr>センタリング要求値の計算</vt:lpstr>
      <vt:lpstr>センタリング要求値の計算</vt:lpstr>
      <vt:lpstr>計算結果 in 2015</vt:lpstr>
      <vt:lpstr>再計算の結果</vt:lpstr>
      <vt:lpstr>センタリング要求値の計算</vt:lpstr>
      <vt:lpstr>再再計算の結果</vt:lpstr>
      <vt:lpstr>制御の計算</vt:lpstr>
      <vt:lpstr>4/19のゼミの前に起きた現象</vt:lpstr>
      <vt:lpstr>4/19のゼミの前に起きた現象</vt:lpstr>
      <vt:lpstr>後方散乱問題</vt:lpstr>
      <vt:lpstr>Output Faraday問題</vt:lpstr>
      <vt:lpstr>後方散乱の計算</vt:lpstr>
      <vt:lpstr>まとめ＆その他</vt:lpstr>
      <vt:lpstr>PowerPoint プレゼンテーション</vt:lpstr>
    </vt:vector>
  </TitlesOfParts>
  <Company>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Kentaro Somiya</dc:creator>
  <cp:lastModifiedBy>Somiya</cp:lastModifiedBy>
  <cp:revision>571</cp:revision>
  <dcterms:created xsi:type="dcterms:W3CDTF">2002-07-29T05:15:24Z</dcterms:created>
  <dcterms:modified xsi:type="dcterms:W3CDTF">2016-06-10T16:14:18Z</dcterms:modified>
</cp:coreProperties>
</file>