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43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2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4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11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6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55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6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1076" y="1122363"/>
            <a:ext cx="8223069" cy="2387600"/>
          </a:xfrm>
        </p:spPr>
        <p:txBody>
          <a:bodyPr anchor="ctr">
            <a:normAutofit/>
          </a:bodyPr>
          <a:lstStyle/>
          <a:p>
            <a:r>
              <a:rPr lang="ja-JP" altLang="en-US" sz="4400" b="1" u="sng" smtClean="0"/>
              <a:t>出射</a:t>
            </a:r>
            <a:r>
              <a:rPr lang="ja-JP" altLang="en-US" sz="4400" b="1" u="sng"/>
              <a:t>光学</a:t>
            </a:r>
            <a:r>
              <a:rPr lang="ja-JP" altLang="en-US" sz="4400" b="1" u="sng" smtClean="0"/>
              <a:t>系役割分担会議・資料</a:t>
            </a:r>
            <a:endParaRPr kumimoji="1" lang="ja-JP" altLang="en-US" sz="4400" b="1" u="sng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K.Somiya</a:t>
            </a:r>
          </a:p>
          <a:p>
            <a:r>
              <a:rPr lang="en-US" altLang="ja-JP" smtClean="0"/>
              <a:t>2017.5.15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86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30" y="737748"/>
            <a:ext cx="2882576" cy="61202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b="1" u="sng" smtClean="0"/>
              <a:t>出射</a:t>
            </a:r>
            <a:r>
              <a:rPr lang="ja-JP" altLang="en-US" sz="3200" b="1" u="sng"/>
              <a:t>光学</a:t>
            </a:r>
            <a:r>
              <a:rPr lang="ja-JP" altLang="en-US" sz="3200" b="1" u="sng" smtClean="0"/>
              <a:t>系・概要</a:t>
            </a:r>
            <a:endParaRPr kumimoji="1" lang="ja-JP" altLang="en-US" sz="3200" b="1" u="sng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43892"/>
              </p:ext>
            </p:extLst>
          </p:nvPr>
        </p:nvGraphicFramePr>
        <p:xfrm>
          <a:off x="3065417" y="2272209"/>
          <a:ext cx="5085807" cy="297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269">
                  <a:extLst>
                    <a:ext uri="{9D8B030D-6E8A-4147-A177-3AD203B41FA5}">
                      <a16:colId xmlns:a16="http://schemas.microsoft.com/office/drawing/2014/main" val="1710291772"/>
                    </a:ext>
                  </a:extLst>
                </a:gridCol>
                <a:gridCol w="1695269">
                  <a:extLst>
                    <a:ext uri="{9D8B030D-6E8A-4147-A177-3AD203B41FA5}">
                      <a16:colId xmlns:a16="http://schemas.microsoft.com/office/drawing/2014/main" val="2911326"/>
                    </a:ext>
                  </a:extLst>
                </a:gridCol>
                <a:gridCol w="1695269">
                  <a:extLst>
                    <a:ext uri="{9D8B030D-6E8A-4147-A177-3AD203B41FA5}">
                      <a16:colId xmlns:a16="http://schemas.microsoft.com/office/drawing/2014/main" val="3738698485"/>
                    </a:ext>
                  </a:extLst>
                </a:gridCol>
              </a:tblGrid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名前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座標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座標</a:t>
                      </a:r>
                      <a:endParaRPr lang="en-US" altLang="ja-JP" sz="1400" b="0" i="0" u="none" strike="noStrike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2000258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HR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-19.3265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9460994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-19.4264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7731279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-19.3764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864001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OMMT1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-25.3603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514900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OMMT2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-22.6791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33334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OSTM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-25.6389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248861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-22.4682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3409510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OMC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-25.4823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873973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73837" y="5537369"/>
            <a:ext cx="50802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u="sng" smtClean="0">
                <a:latin typeface="+mn-ea"/>
              </a:rPr>
              <a:t>床</a:t>
            </a:r>
            <a:r>
              <a:rPr kumimoji="1" lang="ja-JP" altLang="en-US" sz="1600" b="1" u="sng" smtClean="0">
                <a:latin typeface="+mn-ea"/>
              </a:rPr>
              <a:t>からビームライン</a:t>
            </a:r>
            <a:r>
              <a:rPr kumimoji="1" lang="ja-JP" altLang="en-US" sz="1600" b="1" u="sng" smtClean="0">
                <a:latin typeface="+mn-ea"/>
              </a:rPr>
              <a:t>までの高さ</a:t>
            </a:r>
            <a:endParaRPr kumimoji="1" lang="en-US" altLang="ja-JP" sz="1600" b="1" u="sng" smtClean="0">
              <a:latin typeface="+mn-ea"/>
            </a:endParaRPr>
          </a:p>
          <a:p>
            <a:r>
              <a:rPr kumimoji="1" lang="en-US" altLang="ja-JP" sz="1600" smtClean="0">
                <a:latin typeface="+mn-ea"/>
              </a:rPr>
              <a:t>OMMT2: </a:t>
            </a:r>
            <a:r>
              <a:rPr kumimoji="1" lang="en-US" altLang="ja-JP" sz="1600" smtClean="0">
                <a:latin typeface="+mn-ea"/>
              </a:rPr>
              <a:t>1261mm</a:t>
            </a:r>
            <a:r>
              <a:rPr kumimoji="1" lang="ja-JP" altLang="en-US" sz="1600" smtClean="0">
                <a:latin typeface="+mn-ea"/>
              </a:rPr>
              <a:t> </a:t>
            </a:r>
            <a:r>
              <a:rPr kumimoji="1" lang="en-US" altLang="ja-JP" sz="1600" smtClean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1600" smtClean="0">
                <a:solidFill>
                  <a:srgbClr val="FF0000"/>
                </a:solidFill>
                <a:latin typeface="+mn-ea"/>
              </a:rPr>
              <a:t>真空槽中心までは</a:t>
            </a:r>
            <a:r>
              <a:rPr kumimoji="1" lang="en-US" altLang="ja-JP" sz="1600" smtClean="0">
                <a:solidFill>
                  <a:srgbClr val="FF0000"/>
                </a:solidFill>
                <a:latin typeface="+mn-ea"/>
              </a:rPr>
              <a:t>1258mm)</a:t>
            </a:r>
            <a:endParaRPr kumimoji="1" lang="en-US" altLang="ja-JP" sz="1600" smtClean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1600" smtClean="0">
                <a:latin typeface="+mn-ea"/>
              </a:rPr>
              <a:t>OMMT1,OMC: </a:t>
            </a:r>
            <a:r>
              <a:rPr kumimoji="1" lang="en-US" altLang="ja-JP" sz="1600" smtClean="0">
                <a:latin typeface="+mn-ea"/>
              </a:rPr>
              <a:t>1272mm</a:t>
            </a:r>
            <a:r>
              <a:rPr kumimoji="1" lang="ja-JP" altLang="en-US" sz="1600">
                <a:latin typeface="+mn-ea"/>
              </a:rPr>
              <a:t> </a:t>
            </a:r>
            <a:r>
              <a:rPr kumimoji="1" lang="en-US" altLang="ja-JP" sz="160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1600">
                <a:solidFill>
                  <a:srgbClr val="FF0000"/>
                </a:solidFill>
                <a:latin typeface="+mn-ea"/>
              </a:rPr>
              <a:t>真空槽中心まで</a:t>
            </a:r>
            <a:r>
              <a:rPr kumimoji="1" lang="ja-JP" altLang="en-US" sz="1600">
                <a:solidFill>
                  <a:srgbClr val="FF0000"/>
                </a:solidFill>
                <a:latin typeface="+mn-ea"/>
              </a:rPr>
              <a:t>は</a:t>
            </a:r>
            <a:r>
              <a:rPr kumimoji="1" lang="en-US" altLang="ja-JP" sz="1600" smtClean="0">
                <a:solidFill>
                  <a:srgbClr val="FF0000"/>
                </a:solidFill>
                <a:latin typeface="+mn-ea"/>
              </a:rPr>
              <a:t>1268mm)</a:t>
            </a:r>
            <a:endParaRPr kumimoji="1" lang="en-US" altLang="ja-JP" sz="1600" smtClean="0">
              <a:solidFill>
                <a:srgbClr val="FF0000"/>
              </a:solidFill>
              <a:latin typeface="+mn-ea"/>
            </a:endParaRPr>
          </a:p>
          <a:p>
            <a:r>
              <a:rPr kumimoji="1" lang="en-US" altLang="ja-JP" sz="1200" smtClean="0">
                <a:latin typeface="+mn-ea"/>
              </a:rPr>
              <a:t>※OMMT1</a:t>
            </a:r>
            <a:r>
              <a:rPr kumimoji="1" lang="ja-JP" altLang="en-US" sz="1200" smtClean="0">
                <a:latin typeface="+mn-ea"/>
              </a:rPr>
              <a:t>で</a:t>
            </a:r>
            <a:r>
              <a:rPr kumimoji="1" lang="en-US" altLang="ja-JP" sz="1200" smtClean="0">
                <a:latin typeface="+mn-ea"/>
              </a:rPr>
              <a:t>1/300</a:t>
            </a:r>
            <a:r>
              <a:rPr kumimoji="1" lang="ja-JP" altLang="en-US" sz="1200" smtClean="0">
                <a:latin typeface="+mn-ea"/>
              </a:rPr>
              <a:t>打ち上げから水平にしている</a:t>
            </a:r>
            <a:endParaRPr kumimoji="1" lang="en-US" altLang="ja-JP" sz="1200" smtClean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35853" y="5330238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OMMT1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196" y="6201096"/>
            <a:ext cx="805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OSTM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0184" y="6353496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OMC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4345" y="5412972"/>
            <a:ext cx="580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OFI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094" y="2002646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OMMT2</a:t>
            </a:r>
          </a:p>
        </p:txBody>
      </p:sp>
    </p:spTree>
    <p:extLst>
      <p:ext uri="{BB962C8B-B14F-4D97-AF65-F5344CB8AC3E}">
        <p14:creationId xmlns:p14="http://schemas.microsoft.com/office/powerpoint/2010/main" val="72198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出射光学系のスケジュールと予算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7909" y="1102857"/>
            <a:ext cx="61798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Stack (OMM,OMC)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Baseplate(x2)</a:t>
            </a:r>
            <a:r>
              <a:rPr kumimoji="1" lang="ja-JP" altLang="en-US" sz="2000" smtClean="0"/>
              <a:t>と</a:t>
            </a:r>
            <a:r>
              <a:rPr kumimoji="1" lang="en-US" altLang="ja-JP" sz="2000" smtClean="0"/>
              <a:t>OMC Breadboard</a:t>
            </a:r>
            <a:r>
              <a:rPr kumimoji="1" lang="ja-JP" altLang="en-US" sz="2000" smtClean="0"/>
              <a:t>はある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その他の部品の図面は高橋さんからもらった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現在、部品の確認中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6</a:t>
            </a:r>
            <a:r>
              <a:rPr kumimoji="1" lang="ja-JP" altLang="en-US" sz="2000" smtClean="0"/>
              <a:t>月発注、</a:t>
            </a:r>
            <a:r>
              <a:rPr kumimoji="1" lang="en-US" altLang="ja-JP" sz="2000" smtClean="0"/>
              <a:t>10</a:t>
            </a:r>
            <a:r>
              <a:rPr kumimoji="1" lang="ja-JP" altLang="en-US" sz="2000" smtClean="0"/>
              <a:t>月納品を目指している</a:t>
            </a:r>
            <a:endParaRPr kumimoji="1" lang="en-US" altLang="ja-JP" sz="200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OMMT/OSTM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2000"/>
              <a:t> </a:t>
            </a:r>
            <a:r>
              <a:rPr kumimoji="1" lang="en-US" altLang="ja-JP" sz="2000" smtClean="0"/>
              <a:t>Type-C x3 </a:t>
            </a:r>
            <a:r>
              <a:rPr kumimoji="1" lang="ja-JP" altLang="en-US" sz="2000" smtClean="0"/>
              <a:t>→ </a:t>
            </a:r>
            <a:r>
              <a:rPr kumimoji="1" lang="en-US" altLang="ja-JP" sz="2000" smtClean="0">
                <a:solidFill>
                  <a:srgbClr val="FF0000"/>
                </a:solidFill>
              </a:rPr>
              <a:t>H29</a:t>
            </a:r>
            <a:r>
              <a:rPr kumimoji="1" lang="ja-JP" altLang="en-US" sz="2000" smtClean="0">
                <a:solidFill>
                  <a:srgbClr val="FF0000"/>
                </a:solidFill>
              </a:rPr>
              <a:t>か</a:t>
            </a:r>
            <a:r>
              <a:rPr kumimoji="1" lang="en-US" altLang="ja-JP" sz="2000" smtClean="0">
                <a:solidFill>
                  <a:srgbClr val="FF0000"/>
                </a:solidFill>
              </a:rPr>
              <a:t>H30</a:t>
            </a:r>
            <a:r>
              <a:rPr kumimoji="1" lang="ja-JP" altLang="en-US" sz="2000" smtClean="0">
                <a:solidFill>
                  <a:srgbClr val="FF0000"/>
                </a:solidFill>
              </a:rPr>
              <a:t>か未定</a:t>
            </a:r>
            <a:endParaRPr kumimoji="1" lang="en-US" altLang="ja-JP" sz="200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OSEM</a:t>
            </a:r>
            <a:r>
              <a:rPr kumimoji="1" lang="ja-JP" altLang="en-US" sz="2000" smtClean="0"/>
              <a:t>をつける改良は間に合わない</a:t>
            </a:r>
            <a:r>
              <a:rPr kumimoji="1" lang="ja-JP" altLang="en-US" sz="2000" smtClean="0">
                <a:solidFill>
                  <a:srgbClr val="FF0000"/>
                </a:solidFill>
              </a:rPr>
              <a:t>かも</a:t>
            </a:r>
            <a:endParaRPr kumimoji="1" lang="en-US" altLang="ja-JP" sz="2000" smtClean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 smtClean="0"/>
              <a:t> 鏡は早く発注したいが仕様を検討中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光てこの光路を確認中</a:t>
            </a:r>
            <a:endParaRPr kumimoji="1" lang="en-US" altLang="ja-JP" sz="200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OFI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Faraday</a:t>
            </a:r>
            <a:r>
              <a:rPr kumimoji="1" lang="ja-JP" altLang="en-US" sz="2000" smtClean="0"/>
              <a:t> </a:t>
            </a:r>
            <a:r>
              <a:rPr kumimoji="1" lang="en-US" altLang="ja-JP" sz="2000" smtClean="0"/>
              <a:t>Rotator</a:t>
            </a:r>
            <a:r>
              <a:rPr kumimoji="1" lang="ja-JP" altLang="en-US" sz="2000" smtClean="0"/>
              <a:t>は</a:t>
            </a:r>
            <a:r>
              <a:rPr kumimoji="1" lang="en-US" altLang="ja-JP" sz="2000" smtClean="0"/>
              <a:t>EOT</a:t>
            </a:r>
            <a:r>
              <a:rPr kumimoji="1" lang="ja-JP" altLang="en-US" sz="2000" smtClean="0"/>
              <a:t>市販品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→ </a:t>
            </a:r>
            <a:r>
              <a:rPr kumimoji="1" lang="en-US" altLang="ja-JP" sz="2000" smtClean="0"/>
              <a:t>6</a:t>
            </a:r>
            <a:r>
              <a:rPr kumimoji="1" lang="ja-JP" altLang="en-US" sz="2000" smtClean="0"/>
              <a:t>月発注、</a:t>
            </a:r>
            <a:r>
              <a:rPr kumimoji="1" lang="en-US" altLang="ja-JP" sz="2000" smtClean="0"/>
              <a:t>9</a:t>
            </a:r>
            <a:r>
              <a:rPr kumimoji="1" lang="ja-JP" altLang="en-US" sz="2000" smtClean="0"/>
              <a:t>月納品を目指している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HWP</a:t>
            </a:r>
            <a:r>
              <a:rPr kumimoji="1" lang="ja-JP" altLang="en-US" sz="2000" smtClean="0"/>
              <a:t>はすでにある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PBS</a:t>
            </a:r>
            <a:r>
              <a:rPr kumimoji="1" lang="ja-JP" altLang="en-US" sz="2000" smtClean="0"/>
              <a:t>は</a:t>
            </a:r>
            <a:r>
              <a:rPr kumimoji="1" lang="en-US" altLang="ja-JP" sz="2000" smtClean="0"/>
              <a:t>ATF</a:t>
            </a:r>
            <a:r>
              <a:rPr kumimoji="1" lang="ja-JP" altLang="en-US" sz="2000" smtClean="0"/>
              <a:t>の既製品 → </a:t>
            </a:r>
            <a:r>
              <a:rPr kumimoji="1" lang="en-US" altLang="ja-JP" sz="2000" smtClean="0"/>
              <a:t>9</a:t>
            </a:r>
            <a:r>
              <a:rPr kumimoji="1" lang="ja-JP" altLang="en-US" sz="2000" smtClean="0"/>
              <a:t>月頃に透過率測定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アルミの定盤に光学素子を載せて懸架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懸架系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板バネ</a:t>
            </a:r>
            <a:r>
              <a:rPr kumimoji="1" lang="en-US" altLang="ja-JP" sz="2000" smtClean="0"/>
              <a:t>)</a:t>
            </a:r>
            <a:r>
              <a:rPr kumimoji="1" lang="ja-JP" altLang="en-US" sz="2000" smtClean="0"/>
              <a:t>は東工大で設計・製作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→ </a:t>
            </a: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年度中の完成を目指している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198811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出射光学系のスケジュールと予算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7909" y="1102857"/>
            <a:ext cx="67088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kumimoji="1" lang="en-US" altLang="ja-JP" sz="2000" smtClean="0"/>
              <a:t>OMC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石英ボードはシグマに発注予定だが詳細は未定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石英ボードに載せるものも未定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懸架系は東工大で設計・製作</a:t>
            </a:r>
            <a:r>
              <a:rPr kumimoji="1" lang="en-US" altLang="ja-JP" sz="2000"/>
              <a:t/>
            </a:r>
            <a:br>
              <a:rPr kumimoji="1" lang="en-US" altLang="ja-JP" sz="2000"/>
            </a:br>
            <a:r>
              <a:rPr kumimoji="1" lang="ja-JP" altLang="en-US" sz="2000" smtClean="0"/>
              <a:t>→ </a:t>
            </a: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年度中の完成を目指している</a:t>
            </a:r>
            <a:endParaRPr kumimoji="1" lang="en-US" altLang="ja-JP" sz="2000" smtClean="0"/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sz="2000" smtClean="0"/>
              <a:t>Beam shutter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試作機は完成していて</a:t>
            </a:r>
            <a:r>
              <a:rPr kumimoji="1" lang="en-US" altLang="ja-JP" sz="2000" smtClean="0"/>
              <a:t>UHV</a:t>
            </a:r>
            <a:r>
              <a:rPr kumimoji="1" lang="ja-JP" altLang="en-US" sz="2000" smtClean="0"/>
              <a:t>対応を検討中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年度内に</a:t>
            </a:r>
            <a:r>
              <a:rPr kumimoji="1" lang="en-US" altLang="ja-JP" sz="2000" smtClean="0"/>
              <a:t>UHV</a:t>
            </a:r>
            <a:r>
              <a:rPr kumimoji="1" lang="ja-JP" altLang="en-US" sz="2000" smtClean="0"/>
              <a:t>対応品</a:t>
            </a:r>
            <a:r>
              <a:rPr kumimoji="1" lang="en-US" altLang="ja-JP" sz="2000" smtClean="0"/>
              <a:t>1</a:t>
            </a:r>
            <a:r>
              <a:rPr kumimoji="1" lang="ja-JP" altLang="en-US" sz="2000" smtClean="0"/>
              <a:t>台を製作予定</a:t>
            </a:r>
            <a:endParaRPr kumimoji="1" lang="en-US" altLang="ja-JP" sz="200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7909" y="3946207"/>
            <a:ext cx="691368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smtClean="0"/>
              <a:t>予算</a:t>
            </a:r>
            <a:r>
              <a:rPr kumimoji="1" lang="en-US" altLang="ja-JP" sz="2000" b="1" u="sng" smtClean="0"/>
              <a:t>(H29)</a:t>
            </a:r>
          </a:p>
          <a:p>
            <a:r>
              <a:rPr kumimoji="1" lang="en-US" altLang="ja-JP" sz="2000" smtClean="0"/>
              <a:t>Stack: 830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OMMT/OSTM suspensions: 1100</a:t>
            </a:r>
            <a:r>
              <a:rPr kumimoji="1" lang="ja-JP" altLang="en-US" sz="2000" smtClean="0"/>
              <a:t>万円</a:t>
            </a:r>
            <a:r>
              <a:rPr kumimoji="1" lang="ja-JP" altLang="en-US" sz="2000" smtClean="0">
                <a:solidFill>
                  <a:srgbClr val="FF0000"/>
                </a:solidFill>
              </a:rPr>
              <a:t>→</a:t>
            </a:r>
            <a:r>
              <a:rPr kumimoji="1" lang="en-US" altLang="ja-JP" sz="2000" smtClean="0">
                <a:solidFill>
                  <a:srgbClr val="FF0000"/>
                </a:solidFill>
              </a:rPr>
              <a:t>1500</a:t>
            </a:r>
            <a:r>
              <a:rPr kumimoji="1" lang="ja-JP" altLang="en-US" sz="2000" smtClean="0">
                <a:solidFill>
                  <a:srgbClr val="FF0000"/>
                </a:solidFill>
              </a:rPr>
              <a:t>万円必要</a:t>
            </a:r>
            <a:r>
              <a:rPr kumimoji="1" lang="en-US" altLang="ja-JP" sz="2000" smtClean="0">
                <a:solidFill>
                  <a:srgbClr val="FF0000"/>
                </a:solidFill>
              </a:rPr>
              <a:t>by</a:t>
            </a:r>
            <a:r>
              <a:rPr kumimoji="1" lang="ja-JP" altLang="en-US" sz="2000" smtClean="0">
                <a:solidFill>
                  <a:srgbClr val="FF0000"/>
                </a:solidFill>
              </a:rPr>
              <a:t>麻生</a:t>
            </a:r>
            <a:endParaRPr kumimoji="1" lang="en-US" altLang="ja-JP" sz="2000" smtClean="0">
              <a:solidFill>
                <a:srgbClr val="FF0000"/>
              </a:solidFill>
            </a:endParaRPr>
          </a:p>
          <a:p>
            <a:r>
              <a:rPr kumimoji="1" lang="en-US" altLang="ja-JP" sz="2000" smtClean="0"/>
              <a:t>OMMT/OSTM mirrors: 700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OFI: 260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OMC: 860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Shutter: 50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71028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役割分担の提案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8275" y="893849"/>
            <a:ext cx="79160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smtClean="0"/>
              <a:t>IOO</a:t>
            </a:r>
            <a:r>
              <a:rPr kumimoji="1" lang="ja-JP" altLang="en-US" sz="2000" b="1" u="sng" smtClean="0"/>
              <a:t>の</a:t>
            </a:r>
            <a:r>
              <a:rPr kumimoji="1" lang="ja-JP" altLang="en-US" sz="2000" b="1" u="sng"/>
              <a:t>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OMC/OFI</a:t>
            </a:r>
            <a:r>
              <a:rPr kumimoji="1" lang="ja-JP" altLang="en-US" sz="2000"/>
              <a:t>サスペンションの設計、製作、</a:t>
            </a:r>
            <a:r>
              <a:rPr kumimoji="1" lang="ja-JP" altLang="en-US" sz="2000" smtClean="0"/>
              <a:t>インストール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    </a:t>
            </a:r>
            <a:r>
              <a:rPr kumimoji="1" lang="en-US" altLang="ja-JP" sz="2000" smtClean="0"/>
              <a:t>(H29</a:t>
            </a:r>
            <a:r>
              <a:rPr kumimoji="1" lang="ja-JP" altLang="en-US" sz="2000" smtClean="0"/>
              <a:t> </a:t>
            </a:r>
            <a:r>
              <a:rPr kumimoji="1" lang="en-US" altLang="ja-JP" sz="2000" smtClean="0"/>
              <a:t>Nov</a:t>
            </a:r>
            <a:r>
              <a:rPr kumimoji="1" lang="ja-JP" altLang="en-US" sz="2000" smtClean="0"/>
              <a:t>から</a:t>
            </a:r>
            <a:r>
              <a:rPr kumimoji="1" lang="en-US" altLang="ja-JP" sz="2000" smtClean="0"/>
              <a:t>VIS</a:t>
            </a:r>
            <a:r>
              <a:rPr kumimoji="1" lang="ja-JP" altLang="en-US" sz="2000" smtClean="0"/>
              <a:t>手伝えるかも</a:t>
            </a:r>
            <a:r>
              <a:rPr kumimoji="1" lang="en-US" altLang="ja-JP" sz="2000" smtClean="0"/>
              <a:t>)</a:t>
            </a:r>
            <a:r>
              <a:rPr kumimoji="1" lang="ja-JP" altLang="en-US" sz="2000" smtClean="0"/>
              <a:t>；</a:t>
            </a:r>
            <a:r>
              <a:rPr kumimoji="1" lang="en-US" altLang="ja-JP" sz="2000" smtClean="0"/>
              <a:t>6</a:t>
            </a:r>
            <a:r>
              <a:rPr kumimoji="1" lang="ja-JP" altLang="en-US" sz="2000" smtClean="0"/>
              <a:t>月に</a:t>
            </a:r>
            <a:r>
              <a:rPr kumimoji="1" lang="en-US" altLang="ja-JP" sz="2000" smtClean="0"/>
              <a:t>Review</a:t>
            </a:r>
            <a:endParaRPr kumimoji="1" lang="ja-JP" altLang="en-US" sz="2000"/>
          </a:p>
          <a:p>
            <a:r>
              <a:rPr kumimoji="1" lang="ja-JP" altLang="en-US" sz="2000"/>
              <a:t>②</a:t>
            </a:r>
            <a:r>
              <a:rPr kumimoji="1" lang="en-US" altLang="ja-JP" sz="2000"/>
              <a:t>OMC</a:t>
            </a:r>
            <a:r>
              <a:rPr kumimoji="1" lang="ja-JP" altLang="en-US" sz="2000"/>
              <a:t>の設計、製作、</a:t>
            </a:r>
            <a:r>
              <a:rPr kumimoji="1" lang="ja-JP" altLang="en-US" sz="2000" smtClean="0"/>
              <a:t>インストール、インテグレーション</a:t>
            </a:r>
            <a:endParaRPr kumimoji="1" lang="en-US" altLang="ja-JP" sz="2000" smtClean="0"/>
          </a:p>
          <a:p>
            <a:r>
              <a:rPr kumimoji="1" lang="ja-JP" altLang="en-US" sz="2000" smtClean="0"/>
              <a:t>③</a:t>
            </a:r>
            <a:r>
              <a:rPr kumimoji="1" lang="en-US" altLang="ja-JP" sz="2000" smtClean="0"/>
              <a:t>OMMT/OSTM</a:t>
            </a:r>
            <a:r>
              <a:rPr kumimoji="1" lang="ja-JP" altLang="en-US" sz="2000" smtClean="0"/>
              <a:t>のインテグレーション</a:t>
            </a:r>
            <a:endParaRPr kumimoji="1" lang="ja-JP" altLang="en-US" sz="2000"/>
          </a:p>
          <a:p>
            <a:r>
              <a:rPr kumimoji="1" lang="en-US" altLang="ja-JP" sz="2000"/>
              <a:t>※OFI</a:t>
            </a:r>
            <a:r>
              <a:rPr kumimoji="1" lang="ja-JP" altLang="en-US" sz="2000"/>
              <a:t>は透過率と消光比の確認を東工大</a:t>
            </a:r>
            <a:r>
              <a:rPr kumimoji="1" lang="en-US" altLang="ja-JP" sz="2000"/>
              <a:t>(</a:t>
            </a:r>
            <a:r>
              <a:rPr kumimoji="1" lang="ja-JP" altLang="en-US" sz="2000"/>
              <a:t>もしくは神岡</a:t>
            </a:r>
            <a:r>
              <a:rPr kumimoji="1" lang="en-US" altLang="ja-JP" sz="2000"/>
              <a:t>)</a:t>
            </a:r>
            <a:r>
              <a:rPr kumimoji="1" lang="ja-JP" altLang="en-US" sz="2000" smtClean="0"/>
              <a:t>で行い、</a:t>
            </a:r>
            <a:endParaRPr kumimoji="1" lang="en-US" altLang="ja-JP" sz="2000" smtClean="0"/>
          </a:p>
          <a:p>
            <a:r>
              <a:rPr kumimoji="1" lang="ja-JP" altLang="en-US" sz="2000"/>
              <a:t> </a:t>
            </a:r>
            <a:r>
              <a:rPr kumimoji="1" lang="ja-JP" altLang="en-US" sz="2000" smtClean="0"/>
              <a:t>   仕様</a:t>
            </a:r>
            <a:r>
              <a:rPr kumimoji="1" lang="ja-JP" altLang="en-US" sz="2000"/>
              <a:t>を満たしていることを確認してから</a:t>
            </a:r>
            <a:r>
              <a:rPr kumimoji="1" lang="ja-JP" altLang="en-US" sz="2000" smtClean="0"/>
              <a:t>インストール</a:t>
            </a:r>
            <a:r>
              <a:rPr kumimoji="1" lang="ja-JP" altLang="en-US" sz="2000"/>
              <a:t>を行う</a:t>
            </a:r>
          </a:p>
          <a:p>
            <a:r>
              <a:rPr kumimoji="1" lang="en-US" altLang="ja-JP" sz="2000"/>
              <a:t>※</a:t>
            </a:r>
            <a:r>
              <a:rPr kumimoji="1" lang="en-US" altLang="ja-JP" sz="2000" smtClean="0"/>
              <a:t>OMC</a:t>
            </a:r>
            <a:r>
              <a:rPr kumimoji="1" lang="ja-JP" altLang="en-US" sz="2000" smtClean="0"/>
              <a:t>インテグレーションは</a:t>
            </a:r>
            <a:r>
              <a:rPr kumimoji="1" lang="en-US" altLang="ja-JP" sz="2000"/>
              <a:t>TEM00</a:t>
            </a:r>
            <a:r>
              <a:rPr kumimoji="1" lang="ja-JP" altLang="en-US" sz="2000"/>
              <a:t>の共振を神岡で確認するところ</a:t>
            </a:r>
          </a:p>
          <a:p>
            <a:r>
              <a:rPr kumimoji="1" lang="ja-JP" altLang="en-US" sz="2000"/>
              <a:t>  </a:t>
            </a:r>
            <a:r>
              <a:rPr kumimoji="1" lang="ja-JP" altLang="en-US" sz="2000" smtClean="0"/>
              <a:t>  まで行う→主干渉計の出力の確認までではないのか</a:t>
            </a:r>
            <a:r>
              <a:rPr kumimoji="1" lang="en-US" altLang="ja-JP" sz="2000" smtClean="0"/>
              <a:t>by</a:t>
            </a:r>
            <a:r>
              <a:rPr kumimoji="1" lang="ja-JP" altLang="en-US" sz="2000" smtClean="0"/>
              <a:t>川村</a:t>
            </a:r>
            <a:r>
              <a:rPr kumimoji="1" lang="en-US" altLang="ja-JP" sz="2000" smtClean="0"/>
              <a:t>(TBD)</a:t>
            </a:r>
          </a:p>
          <a:p>
            <a:r>
              <a:rPr kumimoji="1" lang="ja-JP" altLang="en-US" sz="2000" smtClean="0"/>
              <a:t>    東工大</a:t>
            </a:r>
            <a:r>
              <a:rPr kumimoji="1" lang="ja-JP" altLang="en-US" sz="2000"/>
              <a:t>から光源を持参し、どこ</a:t>
            </a:r>
            <a:r>
              <a:rPr kumimoji="1" lang="ja-JP" altLang="en-US" sz="2000" smtClean="0"/>
              <a:t>かから光</a:t>
            </a:r>
            <a:r>
              <a:rPr kumimoji="1" lang="ja-JP" altLang="en-US" sz="2000"/>
              <a:t>を入れて</a:t>
            </a:r>
            <a:r>
              <a:rPr kumimoji="1" lang="ja-JP" altLang="en-US" sz="2000" smtClean="0"/>
              <a:t>アライメント</a:t>
            </a:r>
            <a:endParaRPr kumimoji="1" lang="en-US" altLang="ja-JP" sz="2000" smtClean="0"/>
          </a:p>
          <a:p>
            <a:r>
              <a:rPr kumimoji="1" lang="en-US" altLang="ja-JP" sz="2000" b="1" u="sng" smtClean="0"/>
              <a:t>VIS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OMMT1/2,OSTM</a:t>
            </a:r>
            <a:r>
              <a:rPr kumimoji="1" lang="ja-JP" altLang="en-US" sz="2000"/>
              <a:t>の懸架系の設計、製作、</a:t>
            </a:r>
            <a:r>
              <a:rPr kumimoji="1" lang="ja-JP" altLang="en-US" sz="2000" smtClean="0"/>
              <a:t>インストール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大石＋</a:t>
            </a:r>
            <a:r>
              <a:rPr kumimoji="1" lang="en-US" altLang="ja-JP" sz="2000" smtClean="0"/>
              <a:t>α)</a:t>
            </a:r>
            <a:endParaRPr kumimoji="1" lang="ja-JP" altLang="en-US" sz="2000"/>
          </a:p>
          <a:p>
            <a:r>
              <a:rPr kumimoji="1" lang="ja-JP" altLang="en-US" sz="2000"/>
              <a:t>②スタック</a:t>
            </a:r>
            <a:r>
              <a:rPr kumimoji="1" lang="ja-JP" altLang="en-US" sz="2000" smtClean="0"/>
              <a:t>のインストール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高橋？</a:t>
            </a:r>
            <a:r>
              <a:rPr kumimoji="1" lang="en-US" altLang="ja-JP" sz="2000" smtClean="0"/>
              <a:t>)</a:t>
            </a:r>
            <a:endParaRPr kumimoji="1" lang="ja-JP" altLang="en-US" sz="2000"/>
          </a:p>
          <a:p>
            <a:r>
              <a:rPr kumimoji="1" lang="en-US" altLang="ja-JP" sz="2000" b="1" u="sng" smtClean="0"/>
              <a:t>MIF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OMC</a:t>
            </a:r>
            <a:r>
              <a:rPr kumimoji="1" lang="ja-JP" altLang="en-US" sz="2000"/>
              <a:t>がデジタルでロックできるように</a:t>
            </a:r>
            <a:r>
              <a:rPr kumimoji="1" lang="ja-JP" altLang="en-US" sz="2000" smtClean="0"/>
              <a:t>する→</a:t>
            </a:r>
            <a:r>
              <a:rPr kumimoji="1" lang="en-US" altLang="ja-JP" sz="2000" smtClean="0"/>
              <a:t>TBD</a:t>
            </a:r>
          </a:p>
          <a:p>
            <a:r>
              <a:rPr kumimoji="1" lang="en-US" altLang="ja-JP" sz="2000" b="1" u="sng" smtClean="0"/>
              <a:t>MIR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OMMT</a:t>
            </a:r>
            <a:r>
              <a:rPr kumimoji="1" lang="ja-JP" altLang="en-US" sz="2000"/>
              <a:t>ミラーの調達</a:t>
            </a:r>
          </a:p>
          <a:p>
            <a:r>
              <a:rPr kumimoji="1" lang="ja-JP" altLang="en-US" sz="2000"/>
              <a:t>②</a:t>
            </a:r>
            <a:r>
              <a:rPr kumimoji="1" lang="en-US" altLang="ja-JP" sz="2000"/>
              <a:t>STM</a:t>
            </a:r>
            <a:r>
              <a:rPr kumimoji="1" lang="ja-JP" altLang="en-US" sz="2000"/>
              <a:t>ミラーの調達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269270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決まったこと</a:t>
            </a:r>
            <a:endParaRPr kumimoji="1" lang="ja-JP" altLang="en-US" sz="3200" b="1" u="sng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0526" y="1337988"/>
            <a:ext cx="77070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smtClean="0"/>
              <a:t>OMMT/OSTM suspension</a:t>
            </a:r>
            <a:r>
              <a:rPr kumimoji="1" lang="ja-JP" altLang="en-US" sz="2000" smtClean="0"/>
              <a:t>は</a:t>
            </a:r>
            <a:r>
              <a:rPr kumimoji="1" lang="en-US" altLang="ja-JP" sz="2000" smtClean="0"/>
              <a:t>VIS</a:t>
            </a:r>
            <a:r>
              <a:rPr kumimoji="1" lang="ja-JP" altLang="en-US" sz="2000" smtClean="0"/>
              <a:t>が担当する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→ </a:t>
            </a:r>
            <a:r>
              <a:rPr kumimoji="1" lang="en-US" altLang="ja-JP" sz="2000" smtClean="0"/>
              <a:t>IOO</a:t>
            </a:r>
            <a:r>
              <a:rPr kumimoji="1" lang="ja-JP" altLang="en-US" sz="2000" smtClean="0"/>
              <a:t>も手伝う</a:t>
            </a:r>
            <a:endParaRPr kumimoji="1" lang="en-US" altLang="ja-JP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smtClean="0"/>
              <a:t>OMC</a:t>
            </a:r>
            <a:r>
              <a:rPr kumimoji="1" lang="ja-JP" altLang="en-US" sz="2000" smtClean="0"/>
              <a:t>のインストールまでではなくインテグレーション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までを</a:t>
            </a:r>
            <a:r>
              <a:rPr kumimoji="1" lang="en-US" altLang="ja-JP" sz="2000" smtClean="0"/>
              <a:t>IOO</a:t>
            </a:r>
            <a:r>
              <a:rPr kumimoji="1" lang="ja-JP" altLang="en-US" sz="2000" smtClean="0"/>
              <a:t>が担当し、インテグレーション以降を</a:t>
            </a:r>
            <a:r>
              <a:rPr kumimoji="1" lang="en-US" altLang="ja-JP" sz="2000" smtClean="0"/>
              <a:t>MIF</a:t>
            </a:r>
            <a:r>
              <a:rPr kumimoji="1" lang="ja-JP" altLang="en-US" sz="2000" smtClean="0"/>
              <a:t>が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/>
              <a:t>担当</a:t>
            </a:r>
            <a:r>
              <a:rPr kumimoji="1" lang="ja-JP" altLang="en-US" sz="2000" smtClean="0"/>
              <a:t>する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→ インテグレーションの定義は未定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    ① 主干渉計の出射ビームの共振まで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川村案</a:t>
            </a:r>
            <a:r>
              <a:rPr kumimoji="1" lang="en-US" altLang="ja-JP" sz="2000" smtClean="0"/>
              <a:t>)</a:t>
            </a:r>
            <a:r>
              <a:rPr kumimoji="1" lang="en-US" altLang="ja-JP" sz="2000"/>
              <a:t/>
            </a:r>
            <a:br>
              <a:rPr kumimoji="1" lang="en-US" altLang="ja-JP" sz="2000"/>
            </a:br>
            <a:r>
              <a:rPr kumimoji="1" lang="ja-JP" altLang="en-US" sz="2000" smtClean="0"/>
              <a:t>     ② 外付けの光源で</a:t>
            </a:r>
            <a:r>
              <a:rPr kumimoji="1" lang="en-US" altLang="ja-JP" sz="2000" smtClean="0"/>
              <a:t>OFI</a:t>
            </a:r>
            <a:r>
              <a:rPr kumimoji="1" lang="ja-JP" altLang="en-US" sz="2000" smtClean="0"/>
              <a:t>を通してビームの共振を確認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宗宮案</a:t>
            </a:r>
            <a:r>
              <a:rPr kumimoji="1" lang="en-US" altLang="ja-JP" sz="20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44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294</Words>
  <Application>Microsoft Office PowerPoint</Application>
  <PresentationFormat>画面に合わせる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出射光学系役割分担会議・資料</vt:lpstr>
      <vt:lpstr>出射光学系・概要</vt:lpstr>
      <vt:lpstr>出射光学系のスケジュールと予算</vt:lpstr>
      <vt:lpstr>出射光学系のスケジュールと予算</vt:lpstr>
      <vt:lpstr>役割分担の提案</vt:lpstr>
      <vt:lpstr>決まったこと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出射光学系役割分担会議・資料</dc:title>
  <dc:creator>somiya</dc:creator>
  <cp:lastModifiedBy>somiya</cp:lastModifiedBy>
  <cp:revision>14</cp:revision>
  <dcterms:created xsi:type="dcterms:W3CDTF">2017-05-14T14:19:59Z</dcterms:created>
  <dcterms:modified xsi:type="dcterms:W3CDTF">2017-05-15T06:44:27Z</dcterms:modified>
</cp:coreProperties>
</file>