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35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36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43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20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9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20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94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2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11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36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55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6D572-8344-4FA0-A6D0-E58E25AD8C33}" type="datetimeFigureOut">
              <a:rPr kumimoji="1" lang="ja-JP" altLang="en-US" smtClean="0"/>
              <a:t>2017/5/15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04CEA-AFC7-4864-9F97-78E18A42C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64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31076" y="1122363"/>
            <a:ext cx="8223069" cy="2387600"/>
          </a:xfrm>
        </p:spPr>
        <p:txBody>
          <a:bodyPr anchor="ctr">
            <a:normAutofit/>
          </a:bodyPr>
          <a:lstStyle/>
          <a:p>
            <a:r>
              <a:rPr lang="ja-JP" altLang="en-US" sz="4400" b="1" u="sng" smtClean="0"/>
              <a:t>出射</a:t>
            </a:r>
            <a:r>
              <a:rPr lang="ja-JP" altLang="en-US" sz="4400" b="1" u="sng"/>
              <a:t>光学</a:t>
            </a:r>
            <a:r>
              <a:rPr lang="ja-JP" altLang="en-US" sz="4400" b="1" u="sng" smtClean="0"/>
              <a:t>系役割分担会議・資料</a:t>
            </a:r>
            <a:endParaRPr kumimoji="1" lang="ja-JP" altLang="en-US" sz="4400" b="1" u="sng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smtClean="0"/>
              <a:t>K.Somiya</a:t>
            </a:r>
          </a:p>
          <a:p>
            <a:r>
              <a:rPr lang="en-US" altLang="ja-JP" smtClean="0"/>
              <a:t>2017.5.15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86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30" y="737748"/>
            <a:ext cx="2882576" cy="612025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sz="3200" b="1" u="sng" smtClean="0"/>
              <a:t>出射</a:t>
            </a:r>
            <a:r>
              <a:rPr lang="ja-JP" altLang="en-US" sz="3200" b="1" u="sng"/>
              <a:t>光学</a:t>
            </a:r>
            <a:r>
              <a:rPr lang="ja-JP" altLang="en-US" sz="3200" b="1" u="sng" smtClean="0"/>
              <a:t>系・概要</a:t>
            </a:r>
            <a:endParaRPr kumimoji="1" lang="ja-JP" altLang="en-US" sz="3200" b="1" u="sng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943892"/>
              </p:ext>
            </p:extLst>
          </p:nvPr>
        </p:nvGraphicFramePr>
        <p:xfrm>
          <a:off x="3065417" y="2272209"/>
          <a:ext cx="5085807" cy="2979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269">
                  <a:extLst>
                    <a:ext uri="{9D8B030D-6E8A-4147-A177-3AD203B41FA5}">
                      <a16:colId xmlns:a16="http://schemas.microsoft.com/office/drawing/2014/main" val="1710291772"/>
                    </a:ext>
                  </a:extLst>
                </a:gridCol>
                <a:gridCol w="1695269">
                  <a:extLst>
                    <a:ext uri="{9D8B030D-6E8A-4147-A177-3AD203B41FA5}">
                      <a16:colId xmlns:a16="http://schemas.microsoft.com/office/drawing/2014/main" val="2911326"/>
                    </a:ext>
                  </a:extLst>
                </a:gridCol>
                <a:gridCol w="1695269">
                  <a:extLst>
                    <a:ext uri="{9D8B030D-6E8A-4147-A177-3AD203B41FA5}">
                      <a16:colId xmlns:a16="http://schemas.microsoft.com/office/drawing/2014/main" val="3738698485"/>
                    </a:ext>
                  </a:extLst>
                </a:gridCol>
              </a:tblGrid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名前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</a:t>
                      </a:r>
                      <a:r>
                        <a:rPr lang="ja-JP" alt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座標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Y</a:t>
                      </a:r>
                      <a:r>
                        <a:rPr lang="ja-JP" altLang="en-US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座標</a:t>
                      </a:r>
                      <a:endParaRPr lang="en-US" altLang="ja-JP" sz="1400" b="0" i="0" u="none" strike="noStrike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2000258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SRM HR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0.2653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-19.3265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9460994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SRM 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0.2651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-19.4264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7731279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SRM chamber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0.2652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-19.3764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5864001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OMMT1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0.3454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-25.3603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89514900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OMMT2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0.0268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-22.6791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633334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OSTM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0.0669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-25.6389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6248861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OMM chamber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0.2954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-22.4682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43409510"/>
                  </a:ext>
                </a:extLst>
              </a:tr>
              <a:tr h="3310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OMC chamber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0.1993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-25.4823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8739732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3073837" y="5537369"/>
            <a:ext cx="50802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u="sng" smtClean="0">
                <a:latin typeface="+mn-ea"/>
              </a:rPr>
              <a:t>床</a:t>
            </a:r>
            <a:r>
              <a:rPr kumimoji="1" lang="ja-JP" altLang="en-US" sz="1600" b="1" u="sng" smtClean="0">
                <a:latin typeface="+mn-ea"/>
              </a:rPr>
              <a:t>からビームライン</a:t>
            </a:r>
            <a:r>
              <a:rPr kumimoji="1" lang="ja-JP" altLang="en-US" sz="1600" b="1" u="sng" smtClean="0">
                <a:latin typeface="+mn-ea"/>
              </a:rPr>
              <a:t>までの高さ</a:t>
            </a:r>
            <a:endParaRPr kumimoji="1" lang="en-US" altLang="ja-JP" sz="1600" b="1" u="sng" smtClean="0">
              <a:latin typeface="+mn-ea"/>
            </a:endParaRPr>
          </a:p>
          <a:p>
            <a:r>
              <a:rPr kumimoji="1" lang="en-US" altLang="ja-JP" sz="1600" smtClean="0">
                <a:latin typeface="+mn-ea"/>
              </a:rPr>
              <a:t>OMMT2: </a:t>
            </a:r>
            <a:r>
              <a:rPr kumimoji="1" lang="en-US" altLang="ja-JP" sz="1600" smtClean="0">
                <a:latin typeface="+mn-ea"/>
              </a:rPr>
              <a:t>1261mm</a:t>
            </a:r>
            <a:r>
              <a:rPr kumimoji="1" lang="ja-JP" altLang="en-US" sz="1600" smtClean="0">
                <a:latin typeface="+mn-ea"/>
              </a:rPr>
              <a:t> </a:t>
            </a:r>
            <a:r>
              <a:rPr kumimoji="1" lang="en-US" altLang="ja-JP" sz="1600" smtClean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1600" smtClean="0">
                <a:solidFill>
                  <a:srgbClr val="FF0000"/>
                </a:solidFill>
                <a:latin typeface="+mn-ea"/>
              </a:rPr>
              <a:t>真空槽中心までは</a:t>
            </a:r>
            <a:r>
              <a:rPr kumimoji="1" lang="en-US" altLang="ja-JP" sz="1600" smtClean="0">
                <a:solidFill>
                  <a:srgbClr val="FF0000"/>
                </a:solidFill>
                <a:latin typeface="+mn-ea"/>
              </a:rPr>
              <a:t>1258mm)</a:t>
            </a:r>
            <a:endParaRPr kumimoji="1" lang="en-US" altLang="ja-JP" sz="1600" smtClean="0">
              <a:solidFill>
                <a:srgbClr val="FF0000"/>
              </a:solidFill>
              <a:latin typeface="+mn-ea"/>
            </a:endParaRPr>
          </a:p>
          <a:p>
            <a:r>
              <a:rPr kumimoji="1" lang="en-US" altLang="ja-JP" sz="1600" smtClean="0">
                <a:latin typeface="+mn-ea"/>
              </a:rPr>
              <a:t>OMMT1,OMC: </a:t>
            </a:r>
            <a:r>
              <a:rPr kumimoji="1" lang="en-US" altLang="ja-JP" sz="1600" smtClean="0">
                <a:latin typeface="+mn-ea"/>
              </a:rPr>
              <a:t>1272mm</a:t>
            </a:r>
            <a:r>
              <a:rPr kumimoji="1" lang="ja-JP" altLang="en-US" sz="1600">
                <a:latin typeface="+mn-ea"/>
              </a:rPr>
              <a:t> </a:t>
            </a:r>
            <a:r>
              <a:rPr kumimoji="1" lang="en-US" altLang="ja-JP" sz="160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1600">
                <a:solidFill>
                  <a:srgbClr val="FF0000"/>
                </a:solidFill>
                <a:latin typeface="+mn-ea"/>
              </a:rPr>
              <a:t>真空槽中心まで</a:t>
            </a:r>
            <a:r>
              <a:rPr kumimoji="1" lang="ja-JP" altLang="en-US" sz="1600">
                <a:solidFill>
                  <a:srgbClr val="FF0000"/>
                </a:solidFill>
                <a:latin typeface="+mn-ea"/>
              </a:rPr>
              <a:t>は</a:t>
            </a:r>
            <a:r>
              <a:rPr kumimoji="1" lang="en-US" altLang="ja-JP" sz="1600" smtClean="0">
                <a:solidFill>
                  <a:srgbClr val="FF0000"/>
                </a:solidFill>
                <a:latin typeface="+mn-ea"/>
              </a:rPr>
              <a:t>1268mm)</a:t>
            </a:r>
            <a:endParaRPr kumimoji="1" lang="en-US" altLang="ja-JP" sz="1600" smtClean="0">
              <a:solidFill>
                <a:srgbClr val="FF0000"/>
              </a:solidFill>
              <a:latin typeface="+mn-ea"/>
            </a:endParaRPr>
          </a:p>
          <a:p>
            <a:r>
              <a:rPr kumimoji="1" lang="en-US" altLang="ja-JP" sz="1200" smtClean="0">
                <a:latin typeface="+mn-ea"/>
              </a:rPr>
              <a:t>※OMMT1</a:t>
            </a:r>
            <a:r>
              <a:rPr kumimoji="1" lang="ja-JP" altLang="en-US" sz="1200" smtClean="0">
                <a:latin typeface="+mn-ea"/>
              </a:rPr>
              <a:t>で</a:t>
            </a:r>
            <a:r>
              <a:rPr kumimoji="1" lang="en-US" altLang="ja-JP" sz="1200" smtClean="0">
                <a:latin typeface="+mn-ea"/>
              </a:rPr>
              <a:t>1/300</a:t>
            </a:r>
            <a:r>
              <a:rPr kumimoji="1" lang="ja-JP" altLang="en-US" sz="1200" smtClean="0">
                <a:latin typeface="+mn-ea"/>
              </a:rPr>
              <a:t>打ち上げから水平にしている</a:t>
            </a:r>
            <a:endParaRPr kumimoji="1" lang="en-US" altLang="ja-JP" sz="1200" smtClean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35853" y="5330238"/>
            <a:ext cx="9973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OMMT1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4196" y="6201096"/>
            <a:ext cx="8059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OSTM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70184" y="6353496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OMC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4345" y="5412972"/>
            <a:ext cx="5806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OFI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69094" y="2002646"/>
            <a:ext cx="9973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smtClean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OMMT2</a:t>
            </a:r>
          </a:p>
        </p:txBody>
      </p:sp>
    </p:spTree>
    <p:extLst>
      <p:ext uri="{BB962C8B-B14F-4D97-AF65-F5344CB8AC3E}">
        <p14:creationId xmlns:p14="http://schemas.microsoft.com/office/powerpoint/2010/main" val="72198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200" b="1" u="sng" smtClean="0"/>
              <a:t>出射光学系のスケジュールと予算</a:t>
            </a:r>
            <a:endParaRPr kumimoji="1" lang="ja-JP" altLang="en-US" sz="3200" b="1" u="sng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27909" y="1102857"/>
            <a:ext cx="617989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kumimoji="1" lang="en-US" altLang="ja-JP" sz="2000" smtClean="0"/>
              <a:t>Stack (OMM,OMC)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en-US" altLang="ja-JP" sz="2000" smtClean="0"/>
              <a:t>Baseplate(x2)</a:t>
            </a:r>
            <a:r>
              <a:rPr kumimoji="1" lang="ja-JP" altLang="en-US" sz="2000" smtClean="0"/>
              <a:t>と</a:t>
            </a:r>
            <a:r>
              <a:rPr kumimoji="1" lang="en-US" altLang="ja-JP" sz="2000" smtClean="0"/>
              <a:t>OMC Breadboard</a:t>
            </a:r>
            <a:r>
              <a:rPr kumimoji="1" lang="ja-JP" altLang="en-US" sz="2000" smtClean="0"/>
              <a:t>はある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ja-JP" altLang="en-US" sz="2000" smtClean="0"/>
              <a:t>その他の部品の図面は高橋さんからもらった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ja-JP" altLang="en-US" sz="2000" smtClean="0"/>
              <a:t>現在、部品の確認中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en-US" altLang="ja-JP" sz="2000" smtClean="0"/>
              <a:t>6</a:t>
            </a:r>
            <a:r>
              <a:rPr kumimoji="1" lang="ja-JP" altLang="en-US" sz="2000" smtClean="0"/>
              <a:t>月発注、</a:t>
            </a:r>
            <a:r>
              <a:rPr kumimoji="1" lang="en-US" altLang="ja-JP" sz="2000" smtClean="0"/>
              <a:t>10</a:t>
            </a:r>
            <a:r>
              <a:rPr kumimoji="1" lang="ja-JP" altLang="en-US" sz="2000" smtClean="0"/>
              <a:t>月納品を目指している</a:t>
            </a:r>
            <a:endParaRPr kumimoji="1" lang="en-US" altLang="ja-JP" sz="2000" smtClean="0"/>
          </a:p>
          <a:p>
            <a:pPr marL="342900" indent="-342900">
              <a:buFont typeface="+mj-lt"/>
              <a:buAutoNum type="arabicPeriod"/>
            </a:pPr>
            <a:r>
              <a:rPr kumimoji="1" lang="en-US" altLang="ja-JP" sz="2000" smtClean="0"/>
              <a:t>OMMT/OSTM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en-US" altLang="ja-JP" sz="2000"/>
              <a:t> </a:t>
            </a:r>
            <a:r>
              <a:rPr kumimoji="1" lang="en-US" altLang="ja-JP" sz="2000" smtClean="0"/>
              <a:t>Type-C x3 </a:t>
            </a:r>
            <a:r>
              <a:rPr kumimoji="1" lang="ja-JP" altLang="en-US" sz="2000" smtClean="0"/>
              <a:t>→ </a:t>
            </a:r>
            <a:r>
              <a:rPr kumimoji="1" lang="en-US" altLang="ja-JP" sz="2000" smtClean="0">
                <a:solidFill>
                  <a:srgbClr val="FF0000"/>
                </a:solidFill>
              </a:rPr>
              <a:t>H29</a:t>
            </a:r>
            <a:r>
              <a:rPr kumimoji="1" lang="ja-JP" altLang="en-US" sz="2000" smtClean="0">
                <a:solidFill>
                  <a:srgbClr val="FF0000"/>
                </a:solidFill>
              </a:rPr>
              <a:t>か</a:t>
            </a:r>
            <a:r>
              <a:rPr kumimoji="1" lang="en-US" altLang="ja-JP" sz="2000" smtClean="0">
                <a:solidFill>
                  <a:srgbClr val="FF0000"/>
                </a:solidFill>
              </a:rPr>
              <a:t>H30</a:t>
            </a:r>
            <a:r>
              <a:rPr kumimoji="1" lang="ja-JP" altLang="en-US" sz="2000" smtClean="0">
                <a:solidFill>
                  <a:srgbClr val="FF0000"/>
                </a:solidFill>
              </a:rPr>
              <a:t>か未定</a:t>
            </a:r>
            <a:endParaRPr kumimoji="1" lang="en-US" altLang="ja-JP" sz="2000" smtClean="0">
              <a:solidFill>
                <a:srgbClr val="FF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en-US" altLang="ja-JP" sz="2000" smtClean="0"/>
              <a:t>OSEM</a:t>
            </a:r>
            <a:r>
              <a:rPr kumimoji="1" lang="ja-JP" altLang="en-US" sz="2000" smtClean="0"/>
              <a:t>をつける改良は間に合わない</a:t>
            </a:r>
            <a:r>
              <a:rPr kumimoji="1" lang="ja-JP" altLang="en-US" sz="2000" smtClean="0">
                <a:solidFill>
                  <a:srgbClr val="FF0000"/>
                </a:solidFill>
              </a:rPr>
              <a:t>かも</a:t>
            </a:r>
            <a:endParaRPr kumimoji="1" lang="en-US" altLang="ja-JP" sz="2000" smtClean="0">
              <a:solidFill>
                <a:srgbClr val="FF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 smtClean="0"/>
              <a:t> 鏡は早く発注したいが仕様を検討中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ja-JP" altLang="en-US" sz="2000" smtClean="0"/>
              <a:t>光てこの光路を確認中</a:t>
            </a:r>
            <a:endParaRPr kumimoji="1" lang="en-US" altLang="ja-JP" sz="2000" smtClean="0"/>
          </a:p>
          <a:p>
            <a:pPr marL="342900" indent="-342900">
              <a:buFont typeface="+mj-lt"/>
              <a:buAutoNum type="arabicPeriod"/>
            </a:pPr>
            <a:r>
              <a:rPr kumimoji="1" lang="en-US" altLang="ja-JP" sz="2000" smtClean="0"/>
              <a:t>OFI</a:t>
            </a:r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en-US" altLang="ja-JP" sz="2000" smtClean="0"/>
              <a:t>Faraday</a:t>
            </a:r>
            <a:r>
              <a:rPr kumimoji="1" lang="ja-JP" altLang="en-US" sz="2000" smtClean="0"/>
              <a:t> </a:t>
            </a:r>
            <a:r>
              <a:rPr kumimoji="1" lang="en-US" altLang="ja-JP" sz="2000" smtClean="0"/>
              <a:t>Rotator</a:t>
            </a:r>
            <a:r>
              <a:rPr kumimoji="1" lang="ja-JP" altLang="en-US" sz="2000" smtClean="0"/>
              <a:t>は</a:t>
            </a:r>
            <a:r>
              <a:rPr kumimoji="1" lang="en-US" altLang="ja-JP" sz="2000" smtClean="0"/>
              <a:t>EOT</a:t>
            </a:r>
            <a:r>
              <a:rPr kumimoji="1" lang="ja-JP" altLang="en-US" sz="2000" smtClean="0"/>
              <a:t>市販品</a:t>
            </a:r>
            <a:r>
              <a:rPr kumimoji="1" lang="en-US" altLang="ja-JP" sz="2000" smtClean="0"/>
              <a:t/>
            </a:r>
            <a:br>
              <a:rPr kumimoji="1" lang="en-US" altLang="ja-JP" sz="2000" smtClean="0"/>
            </a:br>
            <a:r>
              <a:rPr kumimoji="1" lang="ja-JP" altLang="en-US" sz="2000" smtClean="0"/>
              <a:t> → </a:t>
            </a:r>
            <a:r>
              <a:rPr kumimoji="1" lang="en-US" altLang="ja-JP" sz="2000" smtClean="0"/>
              <a:t>6</a:t>
            </a:r>
            <a:r>
              <a:rPr kumimoji="1" lang="ja-JP" altLang="en-US" sz="2000" smtClean="0"/>
              <a:t>月発注、</a:t>
            </a:r>
            <a:r>
              <a:rPr kumimoji="1" lang="en-US" altLang="ja-JP" sz="2000" smtClean="0"/>
              <a:t>9</a:t>
            </a:r>
            <a:r>
              <a:rPr kumimoji="1" lang="ja-JP" altLang="en-US" sz="2000" smtClean="0"/>
              <a:t>月納品を目指している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en-US" altLang="ja-JP" sz="2000" smtClean="0"/>
              <a:t>HWP</a:t>
            </a:r>
            <a:r>
              <a:rPr kumimoji="1" lang="ja-JP" altLang="en-US" sz="2000" smtClean="0"/>
              <a:t>はすでにある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en-US" altLang="ja-JP" sz="2000" smtClean="0"/>
              <a:t>PBS</a:t>
            </a:r>
            <a:r>
              <a:rPr kumimoji="1" lang="ja-JP" altLang="en-US" sz="2000" smtClean="0"/>
              <a:t>は</a:t>
            </a:r>
            <a:r>
              <a:rPr kumimoji="1" lang="en-US" altLang="ja-JP" sz="2000" smtClean="0"/>
              <a:t>ATF</a:t>
            </a:r>
            <a:r>
              <a:rPr kumimoji="1" lang="ja-JP" altLang="en-US" sz="2000" smtClean="0"/>
              <a:t>の既製品 → </a:t>
            </a:r>
            <a:r>
              <a:rPr kumimoji="1" lang="en-US" altLang="ja-JP" sz="2000" smtClean="0"/>
              <a:t>9</a:t>
            </a:r>
            <a:r>
              <a:rPr kumimoji="1" lang="ja-JP" altLang="en-US" sz="2000" smtClean="0"/>
              <a:t>月頃に透過率測定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ja-JP" altLang="en-US" sz="2000" smtClean="0"/>
              <a:t>アルミの定盤に光学素子を載せて懸架</a:t>
            </a:r>
            <a:endParaRPr kumimoji="1" lang="en-US" altLang="ja-JP" sz="2000" smtClean="0"/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sz="2000"/>
              <a:t> </a:t>
            </a:r>
            <a:r>
              <a:rPr kumimoji="1" lang="ja-JP" altLang="en-US" sz="2000" smtClean="0"/>
              <a:t>懸架系</a:t>
            </a:r>
            <a:r>
              <a:rPr kumimoji="1" lang="en-US" altLang="ja-JP" sz="2000" smtClean="0"/>
              <a:t>(</a:t>
            </a:r>
            <a:r>
              <a:rPr kumimoji="1" lang="ja-JP" altLang="en-US" sz="2000" smtClean="0"/>
              <a:t>板バネ</a:t>
            </a:r>
            <a:r>
              <a:rPr kumimoji="1" lang="en-US" altLang="ja-JP" sz="2000" smtClean="0"/>
              <a:t>)</a:t>
            </a:r>
            <a:r>
              <a:rPr kumimoji="1" lang="ja-JP" altLang="en-US" sz="2000" smtClean="0"/>
              <a:t>は東工大で設計・製作</a:t>
            </a:r>
            <a:r>
              <a:rPr kumimoji="1" lang="en-US" altLang="ja-JP" sz="2000" smtClean="0"/>
              <a:t/>
            </a:r>
            <a:br>
              <a:rPr kumimoji="1" lang="en-US" altLang="ja-JP" sz="2000" smtClean="0"/>
            </a:br>
            <a:r>
              <a:rPr kumimoji="1" lang="ja-JP" altLang="en-US" sz="2000" smtClean="0"/>
              <a:t> → </a:t>
            </a:r>
            <a:r>
              <a:rPr kumimoji="1" lang="en-US" altLang="ja-JP" sz="2000" smtClean="0"/>
              <a:t>H29</a:t>
            </a:r>
            <a:r>
              <a:rPr kumimoji="1" lang="ja-JP" altLang="en-US" sz="2000" smtClean="0"/>
              <a:t>年度中の完成を目指している</a:t>
            </a:r>
            <a:endParaRPr kumimoji="1" lang="en-US" altLang="ja-JP" sz="2000" smtClean="0"/>
          </a:p>
        </p:txBody>
      </p:sp>
    </p:spTree>
    <p:extLst>
      <p:ext uri="{BB962C8B-B14F-4D97-AF65-F5344CB8AC3E}">
        <p14:creationId xmlns:p14="http://schemas.microsoft.com/office/powerpoint/2010/main" val="1988118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200" b="1" u="sng" smtClean="0"/>
              <a:t>出射光学系のスケジュールと予算</a:t>
            </a:r>
            <a:endParaRPr kumimoji="1" lang="ja-JP" altLang="en-US" sz="3200" b="1" u="sng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27909" y="1102857"/>
            <a:ext cx="670888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kumimoji="1" lang="en-US" altLang="ja-JP" sz="2000" smtClean="0"/>
              <a:t>OMC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ja-JP" altLang="en-US" sz="2000" smtClean="0"/>
              <a:t>石英ボードはシグマに発注予定だが詳細は未定</a:t>
            </a:r>
            <a:endParaRPr kumimoji="1" lang="en-US" altLang="ja-JP" sz="2000" smtClean="0"/>
          </a:p>
          <a:p>
            <a:pPr marL="914400" lvl="1" indent="-457200">
              <a:buFont typeface="+mj-lt"/>
              <a:buAutoNum type="arabicPeriod"/>
            </a:pPr>
            <a:r>
              <a:rPr kumimoji="1" lang="ja-JP" altLang="en-US" sz="2000" smtClean="0"/>
              <a:t>石英ボードに載せるものも未定</a:t>
            </a:r>
            <a:endParaRPr kumimoji="1" lang="en-US" altLang="ja-JP" sz="2000" smtClean="0"/>
          </a:p>
          <a:p>
            <a:pPr marL="914400" lvl="1" indent="-457200">
              <a:buFont typeface="+mj-lt"/>
              <a:buAutoNum type="arabicPeriod"/>
            </a:pPr>
            <a:r>
              <a:rPr kumimoji="1" lang="ja-JP" altLang="en-US" sz="2000" smtClean="0"/>
              <a:t>懸架系は東工大で設計・製作</a:t>
            </a:r>
            <a:r>
              <a:rPr kumimoji="1" lang="en-US" altLang="ja-JP" sz="2000"/>
              <a:t/>
            </a:r>
            <a:br>
              <a:rPr kumimoji="1" lang="en-US" altLang="ja-JP" sz="2000"/>
            </a:br>
            <a:r>
              <a:rPr kumimoji="1" lang="ja-JP" altLang="en-US" sz="2000" smtClean="0"/>
              <a:t>→ </a:t>
            </a:r>
            <a:r>
              <a:rPr kumimoji="1" lang="en-US" altLang="ja-JP" sz="2000" smtClean="0"/>
              <a:t>H29</a:t>
            </a:r>
            <a:r>
              <a:rPr kumimoji="1" lang="ja-JP" altLang="en-US" sz="2000" smtClean="0"/>
              <a:t>年度中の完成を目指している</a:t>
            </a:r>
            <a:endParaRPr kumimoji="1" lang="en-US" altLang="ja-JP" sz="2000" smtClean="0"/>
          </a:p>
          <a:p>
            <a:pPr marL="457200" indent="-457200">
              <a:buFont typeface="+mj-lt"/>
              <a:buAutoNum type="arabicPeriod" startAt="4"/>
            </a:pPr>
            <a:r>
              <a:rPr kumimoji="1" lang="en-US" altLang="ja-JP" sz="2000" smtClean="0"/>
              <a:t>Beam shutter</a:t>
            </a:r>
          </a:p>
          <a:p>
            <a:pPr marL="914400" lvl="1" indent="-457200">
              <a:buFont typeface="+mj-lt"/>
              <a:buAutoNum type="arabicPeriod"/>
            </a:pPr>
            <a:r>
              <a:rPr kumimoji="1" lang="ja-JP" altLang="en-US" sz="2000" smtClean="0"/>
              <a:t>試作機は完成していて</a:t>
            </a:r>
            <a:r>
              <a:rPr kumimoji="1" lang="en-US" altLang="ja-JP" sz="2000" smtClean="0"/>
              <a:t>UHV</a:t>
            </a:r>
            <a:r>
              <a:rPr kumimoji="1" lang="ja-JP" altLang="en-US" sz="2000" smtClean="0"/>
              <a:t>対応を検討中</a:t>
            </a:r>
            <a:endParaRPr kumimoji="1" lang="en-US" altLang="ja-JP" sz="2000" smtClean="0"/>
          </a:p>
          <a:p>
            <a:pPr marL="914400" lvl="1" indent="-457200">
              <a:buFont typeface="+mj-lt"/>
              <a:buAutoNum type="arabicPeriod"/>
            </a:pPr>
            <a:r>
              <a:rPr kumimoji="1" lang="en-US" altLang="ja-JP" sz="2000" smtClean="0"/>
              <a:t>H29</a:t>
            </a:r>
            <a:r>
              <a:rPr kumimoji="1" lang="ja-JP" altLang="en-US" sz="2000" smtClean="0"/>
              <a:t>年度内に</a:t>
            </a:r>
            <a:r>
              <a:rPr kumimoji="1" lang="en-US" altLang="ja-JP" sz="2000" smtClean="0"/>
              <a:t>UHV</a:t>
            </a:r>
            <a:r>
              <a:rPr kumimoji="1" lang="ja-JP" altLang="en-US" sz="2000" smtClean="0"/>
              <a:t>対応品</a:t>
            </a:r>
            <a:r>
              <a:rPr kumimoji="1" lang="en-US" altLang="ja-JP" sz="2000" smtClean="0"/>
              <a:t>1</a:t>
            </a:r>
            <a:r>
              <a:rPr kumimoji="1" lang="ja-JP" altLang="en-US" sz="2000" smtClean="0"/>
              <a:t>台を製作予定</a:t>
            </a:r>
            <a:endParaRPr kumimoji="1" lang="en-US" altLang="ja-JP" sz="200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27909" y="3946207"/>
            <a:ext cx="691368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u="sng" smtClean="0"/>
              <a:t>予算</a:t>
            </a:r>
            <a:r>
              <a:rPr kumimoji="1" lang="en-US" altLang="ja-JP" sz="2000" b="1" u="sng" smtClean="0"/>
              <a:t>(H29)</a:t>
            </a:r>
          </a:p>
          <a:p>
            <a:r>
              <a:rPr kumimoji="1" lang="en-US" altLang="ja-JP" sz="2000" smtClean="0"/>
              <a:t>Stack: 830</a:t>
            </a:r>
            <a:r>
              <a:rPr kumimoji="1" lang="ja-JP" altLang="en-US" sz="2000" smtClean="0"/>
              <a:t>万円</a:t>
            </a:r>
            <a:endParaRPr kumimoji="1" lang="en-US" altLang="ja-JP" sz="2000" smtClean="0"/>
          </a:p>
          <a:p>
            <a:r>
              <a:rPr kumimoji="1" lang="en-US" altLang="ja-JP" sz="2000" smtClean="0"/>
              <a:t>OMMT/OSTM suspensions: 1100</a:t>
            </a:r>
            <a:r>
              <a:rPr kumimoji="1" lang="ja-JP" altLang="en-US" sz="2000" smtClean="0"/>
              <a:t>万円</a:t>
            </a:r>
            <a:r>
              <a:rPr kumimoji="1" lang="ja-JP" altLang="en-US" sz="2000" smtClean="0">
                <a:solidFill>
                  <a:srgbClr val="FF0000"/>
                </a:solidFill>
              </a:rPr>
              <a:t>→</a:t>
            </a:r>
            <a:r>
              <a:rPr kumimoji="1" lang="en-US" altLang="ja-JP" sz="2000" smtClean="0">
                <a:solidFill>
                  <a:srgbClr val="FF0000"/>
                </a:solidFill>
              </a:rPr>
              <a:t>1500</a:t>
            </a:r>
            <a:r>
              <a:rPr kumimoji="1" lang="ja-JP" altLang="en-US" sz="2000" smtClean="0">
                <a:solidFill>
                  <a:srgbClr val="FF0000"/>
                </a:solidFill>
              </a:rPr>
              <a:t>万円必要</a:t>
            </a:r>
            <a:r>
              <a:rPr kumimoji="1" lang="en-US" altLang="ja-JP" sz="2000" smtClean="0">
                <a:solidFill>
                  <a:srgbClr val="FF0000"/>
                </a:solidFill>
              </a:rPr>
              <a:t>by</a:t>
            </a:r>
            <a:r>
              <a:rPr kumimoji="1" lang="ja-JP" altLang="en-US" sz="2000" smtClean="0">
                <a:solidFill>
                  <a:srgbClr val="FF0000"/>
                </a:solidFill>
              </a:rPr>
              <a:t>麻生</a:t>
            </a:r>
            <a:endParaRPr kumimoji="1" lang="en-US" altLang="ja-JP" sz="2000" smtClean="0">
              <a:solidFill>
                <a:srgbClr val="FF0000"/>
              </a:solidFill>
            </a:endParaRPr>
          </a:p>
          <a:p>
            <a:r>
              <a:rPr kumimoji="1" lang="en-US" altLang="ja-JP" sz="2000" smtClean="0"/>
              <a:t>OMMT/OSTM mirrors: 700</a:t>
            </a:r>
            <a:r>
              <a:rPr kumimoji="1" lang="ja-JP" altLang="en-US" sz="2000" smtClean="0"/>
              <a:t>万円</a:t>
            </a:r>
            <a:endParaRPr kumimoji="1" lang="en-US" altLang="ja-JP" sz="2000" smtClean="0"/>
          </a:p>
          <a:p>
            <a:r>
              <a:rPr kumimoji="1" lang="en-US" altLang="ja-JP" sz="2000" smtClean="0"/>
              <a:t>OFI: 260</a:t>
            </a:r>
            <a:r>
              <a:rPr kumimoji="1" lang="ja-JP" altLang="en-US" sz="2000" smtClean="0"/>
              <a:t>万円</a:t>
            </a:r>
            <a:endParaRPr kumimoji="1" lang="en-US" altLang="ja-JP" sz="2000" smtClean="0"/>
          </a:p>
          <a:p>
            <a:r>
              <a:rPr kumimoji="1" lang="en-US" altLang="ja-JP" sz="2000" smtClean="0"/>
              <a:t>OMC: 860</a:t>
            </a:r>
            <a:r>
              <a:rPr kumimoji="1" lang="ja-JP" altLang="en-US" sz="2000" smtClean="0"/>
              <a:t>万円</a:t>
            </a:r>
            <a:endParaRPr kumimoji="1" lang="en-US" altLang="ja-JP" sz="2000" smtClean="0"/>
          </a:p>
          <a:p>
            <a:r>
              <a:rPr kumimoji="1" lang="en-US" altLang="ja-JP" sz="2000" smtClean="0"/>
              <a:t>Shutter: 50</a:t>
            </a:r>
            <a:r>
              <a:rPr kumimoji="1" lang="ja-JP" altLang="en-US" sz="2000" smtClean="0"/>
              <a:t>万円</a:t>
            </a:r>
            <a:endParaRPr kumimoji="1" lang="en-US" altLang="ja-JP" sz="2000" smtClean="0"/>
          </a:p>
        </p:txBody>
      </p:sp>
    </p:spTree>
    <p:extLst>
      <p:ext uri="{BB962C8B-B14F-4D97-AF65-F5344CB8AC3E}">
        <p14:creationId xmlns:p14="http://schemas.microsoft.com/office/powerpoint/2010/main" val="710283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200" b="1" u="sng" smtClean="0"/>
              <a:t>役割分担の提案</a:t>
            </a:r>
            <a:endParaRPr kumimoji="1" lang="ja-JP" altLang="en-US" sz="3200" b="1" u="sng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8275" y="893849"/>
            <a:ext cx="79160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u="sng" smtClean="0"/>
              <a:t>IOO</a:t>
            </a:r>
            <a:r>
              <a:rPr kumimoji="1" lang="ja-JP" altLang="en-US" sz="2000" b="1" u="sng" smtClean="0"/>
              <a:t>の</a:t>
            </a:r>
            <a:r>
              <a:rPr kumimoji="1" lang="ja-JP" altLang="en-US" sz="2000" b="1" u="sng"/>
              <a:t>役割</a:t>
            </a:r>
          </a:p>
          <a:p>
            <a:r>
              <a:rPr kumimoji="1" lang="ja-JP" altLang="en-US" sz="2000"/>
              <a:t>①</a:t>
            </a:r>
            <a:r>
              <a:rPr kumimoji="1" lang="en-US" altLang="ja-JP" sz="2000"/>
              <a:t>OMC/OFI</a:t>
            </a:r>
            <a:r>
              <a:rPr kumimoji="1" lang="ja-JP" altLang="en-US" sz="2000"/>
              <a:t>サスペンションの設計、製作、</a:t>
            </a:r>
            <a:r>
              <a:rPr kumimoji="1" lang="ja-JP" altLang="en-US" sz="2000" smtClean="0"/>
              <a:t>インストール</a:t>
            </a:r>
            <a:r>
              <a:rPr kumimoji="1" lang="en-US" altLang="ja-JP" sz="2000" smtClean="0"/>
              <a:t/>
            </a:r>
            <a:br>
              <a:rPr kumimoji="1" lang="en-US" altLang="ja-JP" sz="2000" smtClean="0"/>
            </a:br>
            <a:r>
              <a:rPr kumimoji="1" lang="ja-JP" altLang="en-US" sz="2000" smtClean="0"/>
              <a:t>     </a:t>
            </a:r>
            <a:r>
              <a:rPr kumimoji="1" lang="en-US" altLang="ja-JP" sz="2000" smtClean="0"/>
              <a:t>(H29</a:t>
            </a:r>
            <a:r>
              <a:rPr kumimoji="1" lang="ja-JP" altLang="en-US" sz="2000" smtClean="0"/>
              <a:t> </a:t>
            </a:r>
            <a:r>
              <a:rPr kumimoji="1" lang="en-US" altLang="ja-JP" sz="2000" smtClean="0"/>
              <a:t>Nov</a:t>
            </a:r>
            <a:r>
              <a:rPr kumimoji="1" lang="ja-JP" altLang="en-US" sz="2000" smtClean="0"/>
              <a:t>から</a:t>
            </a:r>
            <a:r>
              <a:rPr kumimoji="1" lang="en-US" altLang="ja-JP" sz="2000" smtClean="0"/>
              <a:t>VIS</a:t>
            </a:r>
            <a:r>
              <a:rPr kumimoji="1" lang="ja-JP" altLang="en-US" sz="2000" smtClean="0"/>
              <a:t>手伝えるかも</a:t>
            </a:r>
            <a:r>
              <a:rPr kumimoji="1" lang="en-US" altLang="ja-JP" sz="2000" smtClean="0"/>
              <a:t>)</a:t>
            </a:r>
            <a:r>
              <a:rPr kumimoji="1" lang="ja-JP" altLang="en-US" sz="2000" smtClean="0"/>
              <a:t>；</a:t>
            </a:r>
            <a:r>
              <a:rPr kumimoji="1" lang="en-US" altLang="ja-JP" sz="2000" smtClean="0"/>
              <a:t>6</a:t>
            </a:r>
            <a:r>
              <a:rPr kumimoji="1" lang="ja-JP" altLang="en-US" sz="2000" smtClean="0"/>
              <a:t>月に</a:t>
            </a:r>
            <a:r>
              <a:rPr kumimoji="1" lang="en-US" altLang="ja-JP" sz="2000" smtClean="0"/>
              <a:t>Review</a:t>
            </a:r>
            <a:endParaRPr kumimoji="1" lang="ja-JP" altLang="en-US" sz="2000"/>
          </a:p>
          <a:p>
            <a:r>
              <a:rPr kumimoji="1" lang="ja-JP" altLang="en-US" sz="2000"/>
              <a:t>②</a:t>
            </a:r>
            <a:r>
              <a:rPr kumimoji="1" lang="en-US" altLang="ja-JP" sz="2000"/>
              <a:t>OMC</a:t>
            </a:r>
            <a:r>
              <a:rPr kumimoji="1" lang="ja-JP" altLang="en-US" sz="2000"/>
              <a:t>の設計、製作、</a:t>
            </a:r>
            <a:r>
              <a:rPr kumimoji="1" lang="ja-JP" altLang="en-US" sz="2000" smtClean="0"/>
              <a:t>インストール、インテグレーション</a:t>
            </a:r>
            <a:endParaRPr kumimoji="1" lang="en-US" altLang="ja-JP" sz="2000" smtClean="0"/>
          </a:p>
          <a:p>
            <a:r>
              <a:rPr kumimoji="1" lang="ja-JP" altLang="en-US" sz="2000" smtClean="0"/>
              <a:t>③</a:t>
            </a:r>
            <a:r>
              <a:rPr kumimoji="1" lang="en-US" altLang="ja-JP" sz="2000" smtClean="0"/>
              <a:t>OMMT/OSTM</a:t>
            </a:r>
            <a:r>
              <a:rPr kumimoji="1" lang="ja-JP" altLang="en-US" sz="2000" smtClean="0"/>
              <a:t>のインテグレーション</a:t>
            </a:r>
            <a:endParaRPr kumimoji="1" lang="ja-JP" altLang="en-US" sz="2000"/>
          </a:p>
          <a:p>
            <a:r>
              <a:rPr kumimoji="1" lang="en-US" altLang="ja-JP" sz="2000"/>
              <a:t>※OFI</a:t>
            </a:r>
            <a:r>
              <a:rPr kumimoji="1" lang="ja-JP" altLang="en-US" sz="2000"/>
              <a:t>は透過率と消光比の確認を東工大</a:t>
            </a:r>
            <a:r>
              <a:rPr kumimoji="1" lang="en-US" altLang="ja-JP" sz="2000"/>
              <a:t>(</a:t>
            </a:r>
            <a:r>
              <a:rPr kumimoji="1" lang="ja-JP" altLang="en-US" sz="2000"/>
              <a:t>もしくは神岡</a:t>
            </a:r>
            <a:r>
              <a:rPr kumimoji="1" lang="en-US" altLang="ja-JP" sz="2000"/>
              <a:t>)</a:t>
            </a:r>
            <a:r>
              <a:rPr kumimoji="1" lang="ja-JP" altLang="en-US" sz="2000" smtClean="0"/>
              <a:t>で行い、</a:t>
            </a:r>
            <a:endParaRPr kumimoji="1" lang="en-US" altLang="ja-JP" sz="2000" smtClean="0"/>
          </a:p>
          <a:p>
            <a:r>
              <a:rPr kumimoji="1" lang="ja-JP" altLang="en-US" sz="2000"/>
              <a:t> </a:t>
            </a:r>
            <a:r>
              <a:rPr kumimoji="1" lang="ja-JP" altLang="en-US" sz="2000" smtClean="0"/>
              <a:t>   仕様</a:t>
            </a:r>
            <a:r>
              <a:rPr kumimoji="1" lang="ja-JP" altLang="en-US" sz="2000"/>
              <a:t>を満たしていることを確認してから</a:t>
            </a:r>
            <a:r>
              <a:rPr kumimoji="1" lang="ja-JP" altLang="en-US" sz="2000" smtClean="0"/>
              <a:t>インストール</a:t>
            </a:r>
            <a:r>
              <a:rPr kumimoji="1" lang="ja-JP" altLang="en-US" sz="2000"/>
              <a:t>を行う</a:t>
            </a:r>
          </a:p>
          <a:p>
            <a:r>
              <a:rPr kumimoji="1" lang="en-US" altLang="ja-JP" sz="2000"/>
              <a:t>※</a:t>
            </a:r>
            <a:r>
              <a:rPr kumimoji="1" lang="en-US" altLang="ja-JP" sz="2000" smtClean="0"/>
              <a:t>OMC</a:t>
            </a:r>
            <a:r>
              <a:rPr kumimoji="1" lang="ja-JP" altLang="en-US" sz="2000" smtClean="0"/>
              <a:t>インテグレーションは</a:t>
            </a:r>
            <a:r>
              <a:rPr kumimoji="1" lang="en-US" altLang="ja-JP" sz="2000"/>
              <a:t>TEM00</a:t>
            </a:r>
            <a:r>
              <a:rPr kumimoji="1" lang="ja-JP" altLang="en-US" sz="2000"/>
              <a:t>の共振を神岡で確認するところ</a:t>
            </a:r>
          </a:p>
          <a:p>
            <a:r>
              <a:rPr kumimoji="1" lang="ja-JP" altLang="en-US" sz="2000"/>
              <a:t>  </a:t>
            </a:r>
            <a:r>
              <a:rPr kumimoji="1" lang="ja-JP" altLang="en-US" sz="2000" smtClean="0"/>
              <a:t>  まで行う→主干渉計の出力の確認までではないのか</a:t>
            </a:r>
            <a:r>
              <a:rPr kumimoji="1" lang="en-US" altLang="ja-JP" sz="2000" smtClean="0"/>
              <a:t>by</a:t>
            </a:r>
            <a:r>
              <a:rPr kumimoji="1" lang="ja-JP" altLang="en-US" sz="2000" smtClean="0"/>
              <a:t>川村</a:t>
            </a:r>
            <a:r>
              <a:rPr kumimoji="1" lang="en-US" altLang="ja-JP" sz="2000" smtClean="0"/>
              <a:t>(TBD)</a:t>
            </a:r>
          </a:p>
          <a:p>
            <a:r>
              <a:rPr kumimoji="1" lang="ja-JP" altLang="en-US" sz="2000" smtClean="0"/>
              <a:t>    東工大</a:t>
            </a:r>
            <a:r>
              <a:rPr kumimoji="1" lang="ja-JP" altLang="en-US" sz="2000"/>
              <a:t>から光源を持参し、どこ</a:t>
            </a:r>
            <a:r>
              <a:rPr kumimoji="1" lang="ja-JP" altLang="en-US" sz="2000" smtClean="0"/>
              <a:t>かから光</a:t>
            </a:r>
            <a:r>
              <a:rPr kumimoji="1" lang="ja-JP" altLang="en-US" sz="2000"/>
              <a:t>を入れて</a:t>
            </a:r>
            <a:r>
              <a:rPr kumimoji="1" lang="ja-JP" altLang="en-US" sz="2000" smtClean="0"/>
              <a:t>アライメント</a:t>
            </a:r>
            <a:endParaRPr kumimoji="1" lang="en-US" altLang="ja-JP" sz="2000" smtClean="0"/>
          </a:p>
          <a:p>
            <a:r>
              <a:rPr kumimoji="1" lang="en-US" altLang="ja-JP" sz="2000" b="1" u="sng" smtClean="0"/>
              <a:t>VIS</a:t>
            </a:r>
            <a:r>
              <a:rPr kumimoji="1" lang="ja-JP" altLang="en-US" sz="2000" b="1" u="sng"/>
              <a:t>の役割</a:t>
            </a:r>
          </a:p>
          <a:p>
            <a:r>
              <a:rPr kumimoji="1" lang="ja-JP" altLang="en-US" sz="2000"/>
              <a:t>①</a:t>
            </a:r>
            <a:r>
              <a:rPr kumimoji="1" lang="en-US" altLang="ja-JP" sz="2000"/>
              <a:t>OMMT1/2,OSTM</a:t>
            </a:r>
            <a:r>
              <a:rPr kumimoji="1" lang="ja-JP" altLang="en-US" sz="2000"/>
              <a:t>の懸架系の設計、製作、</a:t>
            </a:r>
            <a:r>
              <a:rPr kumimoji="1" lang="ja-JP" altLang="en-US" sz="2000" smtClean="0"/>
              <a:t>インストール</a:t>
            </a:r>
            <a:r>
              <a:rPr kumimoji="1" lang="en-US" altLang="ja-JP" sz="2000" smtClean="0"/>
              <a:t>(</a:t>
            </a:r>
            <a:r>
              <a:rPr kumimoji="1" lang="ja-JP" altLang="en-US" sz="2000" smtClean="0"/>
              <a:t>大石＋</a:t>
            </a:r>
            <a:r>
              <a:rPr kumimoji="1" lang="en-US" altLang="ja-JP" sz="2000" smtClean="0"/>
              <a:t>α)</a:t>
            </a:r>
            <a:endParaRPr kumimoji="1" lang="ja-JP" altLang="en-US" sz="2000"/>
          </a:p>
          <a:p>
            <a:r>
              <a:rPr kumimoji="1" lang="ja-JP" altLang="en-US" sz="2000"/>
              <a:t>②スタック</a:t>
            </a:r>
            <a:r>
              <a:rPr kumimoji="1" lang="ja-JP" altLang="en-US" sz="2000" smtClean="0"/>
              <a:t>のインストール</a:t>
            </a:r>
            <a:r>
              <a:rPr kumimoji="1" lang="en-US" altLang="ja-JP" sz="2000" smtClean="0"/>
              <a:t>(</a:t>
            </a:r>
            <a:r>
              <a:rPr kumimoji="1" lang="ja-JP" altLang="en-US" sz="2000" smtClean="0"/>
              <a:t>高橋？</a:t>
            </a:r>
            <a:r>
              <a:rPr kumimoji="1" lang="en-US" altLang="ja-JP" sz="2000" smtClean="0"/>
              <a:t>)</a:t>
            </a:r>
            <a:endParaRPr kumimoji="1" lang="ja-JP" altLang="en-US" sz="2000"/>
          </a:p>
          <a:p>
            <a:r>
              <a:rPr kumimoji="1" lang="en-US" altLang="ja-JP" sz="2000" b="1" u="sng" smtClean="0"/>
              <a:t>MIF</a:t>
            </a:r>
            <a:r>
              <a:rPr kumimoji="1" lang="ja-JP" altLang="en-US" sz="2000" b="1" u="sng"/>
              <a:t>の役割</a:t>
            </a:r>
          </a:p>
          <a:p>
            <a:r>
              <a:rPr kumimoji="1" lang="ja-JP" altLang="en-US" sz="2000"/>
              <a:t>①</a:t>
            </a:r>
            <a:r>
              <a:rPr kumimoji="1" lang="en-US" altLang="ja-JP" sz="2000"/>
              <a:t>OMC</a:t>
            </a:r>
            <a:r>
              <a:rPr kumimoji="1" lang="ja-JP" altLang="en-US" sz="2000"/>
              <a:t>がデジタルでロックできるように</a:t>
            </a:r>
            <a:r>
              <a:rPr kumimoji="1" lang="ja-JP" altLang="en-US" sz="2000" smtClean="0"/>
              <a:t>する→</a:t>
            </a:r>
            <a:r>
              <a:rPr kumimoji="1" lang="en-US" altLang="ja-JP" sz="2000" smtClean="0"/>
              <a:t>TBD</a:t>
            </a:r>
          </a:p>
          <a:p>
            <a:r>
              <a:rPr kumimoji="1" lang="en-US" altLang="ja-JP" sz="2000" b="1" u="sng" smtClean="0"/>
              <a:t>MIR</a:t>
            </a:r>
            <a:r>
              <a:rPr kumimoji="1" lang="ja-JP" altLang="en-US" sz="2000" b="1" u="sng"/>
              <a:t>の役割</a:t>
            </a:r>
          </a:p>
          <a:p>
            <a:r>
              <a:rPr kumimoji="1" lang="ja-JP" altLang="en-US" sz="2000"/>
              <a:t>①</a:t>
            </a:r>
            <a:r>
              <a:rPr kumimoji="1" lang="en-US" altLang="ja-JP" sz="2000"/>
              <a:t>OMMT</a:t>
            </a:r>
            <a:r>
              <a:rPr kumimoji="1" lang="ja-JP" altLang="en-US" sz="2000"/>
              <a:t>ミラーの調達</a:t>
            </a:r>
          </a:p>
          <a:p>
            <a:r>
              <a:rPr kumimoji="1" lang="ja-JP" altLang="en-US" sz="2000"/>
              <a:t>②</a:t>
            </a:r>
            <a:r>
              <a:rPr kumimoji="1" lang="en-US" altLang="ja-JP" sz="2000"/>
              <a:t>STM</a:t>
            </a:r>
            <a:r>
              <a:rPr kumimoji="1" lang="ja-JP" altLang="en-US" sz="2000"/>
              <a:t>ミラーの調達</a:t>
            </a:r>
            <a:endParaRPr kumimoji="1" lang="en-US" altLang="ja-JP" sz="2000" smtClean="0"/>
          </a:p>
        </p:txBody>
      </p:sp>
    </p:spTree>
    <p:extLst>
      <p:ext uri="{BB962C8B-B14F-4D97-AF65-F5344CB8AC3E}">
        <p14:creationId xmlns:p14="http://schemas.microsoft.com/office/powerpoint/2010/main" val="2692707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24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200" b="1" u="sng" smtClean="0"/>
              <a:t>決まったこと</a:t>
            </a:r>
            <a:endParaRPr kumimoji="1" lang="ja-JP" altLang="en-US" sz="3200" b="1" u="sng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40526" y="1337988"/>
            <a:ext cx="77070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smtClean="0"/>
              <a:t>OMMT/OSTM suspension</a:t>
            </a:r>
            <a:r>
              <a:rPr kumimoji="1" lang="ja-JP" altLang="en-US" sz="2000" smtClean="0"/>
              <a:t>は</a:t>
            </a:r>
            <a:r>
              <a:rPr kumimoji="1" lang="en-US" altLang="ja-JP" sz="2000" smtClean="0"/>
              <a:t>VIS</a:t>
            </a:r>
            <a:r>
              <a:rPr kumimoji="1" lang="ja-JP" altLang="en-US" sz="2000" smtClean="0"/>
              <a:t>が担当する</a:t>
            </a:r>
            <a:r>
              <a:rPr kumimoji="1" lang="en-US" altLang="ja-JP" sz="2000" smtClean="0"/>
              <a:t/>
            </a:r>
            <a:br>
              <a:rPr kumimoji="1" lang="en-US" altLang="ja-JP" sz="2000" smtClean="0"/>
            </a:br>
            <a:r>
              <a:rPr kumimoji="1" lang="ja-JP" altLang="en-US" sz="2000" smtClean="0"/>
              <a:t>→ </a:t>
            </a:r>
            <a:r>
              <a:rPr kumimoji="1" lang="en-US" altLang="ja-JP" sz="2000" smtClean="0"/>
              <a:t>IOO</a:t>
            </a:r>
            <a:r>
              <a:rPr kumimoji="1" lang="ja-JP" altLang="en-US" sz="2000" smtClean="0"/>
              <a:t>も手伝う</a:t>
            </a:r>
            <a:endParaRPr kumimoji="1" lang="en-US" altLang="ja-JP" sz="200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ja-JP" sz="20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000" smtClean="0"/>
              <a:t>OMC</a:t>
            </a:r>
            <a:r>
              <a:rPr kumimoji="1" lang="ja-JP" altLang="en-US" sz="2000" smtClean="0"/>
              <a:t>のインストールまでではなくインテグレーション</a:t>
            </a:r>
            <a:r>
              <a:rPr kumimoji="1" lang="en-US" altLang="ja-JP" sz="2000" smtClean="0"/>
              <a:t/>
            </a:r>
            <a:br>
              <a:rPr kumimoji="1" lang="en-US" altLang="ja-JP" sz="2000" smtClean="0"/>
            </a:br>
            <a:r>
              <a:rPr kumimoji="1" lang="ja-JP" altLang="en-US" sz="2000" smtClean="0"/>
              <a:t>までを</a:t>
            </a:r>
            <a:r>
              <a:rPr kumimoji="1" lang="en-US" altLang="ja-JP" sz="2000" smtClean="0"/>
              <a:t>IOO</a:t>
            </a:r>
            <a:r>
              <a:rPr kumimoji="1" lang="ja-JP" altLang="en-US" sz="2000" smtClean="0"/>
              <a:t>が担当し、インテグレーション以降を</a:t>
            </a:r>
            <a:r>
              <a:rPr kumimoji="1" lang="en-US" altLang="ja-JP" sz="2000" smtClean="0"/>
              <a:t>MIF</a:t>
            </a:r>
            <a:r>
              <a:rPr kumimoji="1" lang="ja-JP" altLang="en-US" sz="2000" smtClean="0"/>
              <a:t>が</a:t>
            </a:r>
            <a:r>
              <a:rPr kumimoji="1" lang="en-US" altLang="ja-JP" sz="2000" smtClean="0"/>
              <a:t/>
            </a:r>
            <a:br>
              <a:rPr kumimoji="1" lang="en-US" altLang="ja-JP" sz="2000" smtClean="0"/>
            </a:br>
            <a:r>
              <a:rPr kumimoji="1" lang="ja-JP" altLang="en-US" sz="2000"/>
              <a:t>担当</a:t>
            </a:r>
            <a:r>
              <a:rPr kumimoji="1" lang="ja-JP" altLang="en-US" sz="2000" smtClean="0"/>
              <a:t>する</a:t>
            </a:r>
            <a:r>
              <a:rPr kumimoji="1" lang="en-US" altLang="ja-JP" sz="2000" smtClean="0"/>
              <a:t/>
            </a:r>
            <a:br>
              <a:rPr kumimoji="1" lang="en-US" altLang="ja-JP" sz="2000" smtClean="0"/>
            </a:br>
            <a:r>
              <a:rPr kumimoji="1" lang="ja-JP" altLang="en-US" sz="2000" smtClean="0"/>
              <a:t>→ インテグレーションの定義は未定</a:t>
            </a:r>
            <a:r>
              <a:rPr kumimoji="1" lang="en-US" altLang="ja-JP" sz="2000" smtClean="0"/>
              <a:t/>
            </a:r>
            <a:br>
              <a:rPr kumimoji="1" lang="en-US" altLang="ja-JP" sz="2000" smtClean="0"/>
            </a:br>
            <a:r>
              <a:rPr kumimoji="1" lang="ja-JP" altLang="en-US" sz="2000" smtClean="0"/>
              <a:t>     ① 主干渉計の出射ビームの共振まで</a:t>
            </a:r>
            <a:r>
              <a:rPr kumimoji="1" lang="en-US" altLang="ja-JP" sz="2000" smtClean="0"/>
              <a:t>(</a:t>
            </a:r>
            <a:r>
              <a:rPr kumimoji="1" lang="ja-JP" altLang="en-US" sz="2000" smtClean="0"/>
              <a:t>川村案</a:t>
            </a:r>
            <a:r>
              <a:rPr kumimoji="1" lang="en-US" altLang="ja-JP" sz="2000" smtClean="0"/>
              <a:t>)</a:t>
            </a:r>
            <a:r>
              <a:rPr kumimoji="1" lang="en-US" altLang="ja-JP" sz="2000"/>
              <a:t/>
            </a:r>
            <a:br>
              <a:rPr kumimoji="1" lang="en-US" altLang="ja-JP" sz="2000"/>
            </a:br>
            <a:r>
              <a:rPr kumimoji="1" lang="ja-JP" altLang="en-US" sz="2000" smtClean="0"/>
              <a:t>     ② 外付けの光源で</a:t>
            </a:r>
            <a:r>
              <a:rPr kumimoji="1" lang="en-US" altLang="ja-JP" sz="2000" smtClean="0"/>
              <a:t>OFI</a:t>
            </a:r>
            <a:r>
              <a:rPr kumimoji="1" lang="ja-JP" altLang="en-US" sz="2000" smtClean="0"/>
              <a:t>を通してビームの共振を確認</a:t>
            </a:r>
            <a:r>
              <a:rPr kumimoji="1" lang="en-US" altLang="ja-JP" sz="2000" smtClean="0"/>
              <a:t>(</a:t>
            </a:r>
            <a:r>
              <a:rPr kumimoji="1" lang="ja-JP" altLang="en-US" sz="2000" smtClean="0"/>
              <a:t>宗宮案</a:t>
            </a:r>
            <a:r>
              <a:rPr kumimoji="1" lang="en-US" altLang="ja-JP" sz="200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9445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294</Words>
  <Application>Microsoft Office PowerPoint</Application>
  <PresentationFormat>画面に合わせる (4:3)</PresentationFormat>
  <Paragraphs>94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出射光学系役割分担会議・資料</vt:lpstr>
      <vt:lpstr>出射光学系・概要</vt:lpstr>
      <vt:lpstr>出射光学系のスケジュールと予算</vt:lpstr>
      <vt:lpstr>出射光学系のスケジュールと予算</vt:lpstr>
      <vt:lpstr>役割分担の提案</vt:lpstr>
      <vt:lpstr>決まったこと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出射光学系役割分担会議・資料</dc:title>
  <dc:creator>somiya</dc:creator>
  <cp:lastModifiedBy>somiya</cp:lastModifiedBy>
  <cp:revision>14</cp:revision>
  <dcterms:created xsi:type="dcterms:W3CDTF">2017-05-14T14:19:59Z</dcterms:created>
  <dcterms:modified xsi:type="dcterms:W3CDTF">2017-05-15T06:44:27Z</dcterms:modified>
</cp:coreProperties>
</file>