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371" r:id="rId3"/>
    <p:sldId id="372" r:id="rId4"/>
    <p:sldId id="373" r:id="rId5"/>
    <p:sldId id="380" r:id="rId6"/>
    <p:sldId id="375" r:id="rId7"/>
    <p:sldId id="383" r:id="rId8"/>
    <p:sldId id="381" r:id="rId9"/>
    <p:sldId id="384" r:id="rId10"/>
    <p:sldId id="382" r:id="rId11"/>
    <p:sldId id="355" r:id="rId12"/>
    <p:sldId id="377" r:id="rId13"/>
    <p:sldId id="378" r:id="rId14"/>
    <p:sldId id="379" r:id="rId15"/>
    <p:sldId id="354" r:id="rId16"/>
    <p:sldId id="376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7D2"/>
    <a:srgbClr val="E5F3FF"/>
    <a:srgbClr val="D1E9FF"/>
    <a:srgbClr val="C1E1FF"/>
    <a:srgbClr val="A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2" autoAdjust="0"/>
    <p:restoredTop sz="95598" autoAdjust="0"/>
  </p:normalViewPr>
  <p:slideViewPr>
    <p:cSldViewPr snapToGrid="0">
      <p:cViewPr varScale="1">
        <p:scale>
          <a:sx n="93" d="100"/>
          <a:sy n="93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71082-DB92-430C-8EA2-1682CA5259DF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25026-0468-4A11-B54B-16111B402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56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026-0468-4A11-B54B-16111B40200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77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026-0468-4A11-B54B-16111B40200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07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026-0468-4A11-B54B-16111B40200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7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026-0468-4A11-B54B-16111B40200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93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026-0468-4A11-B54B-16111B40200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6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026-0468-4A11-B54B-16111B40200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502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026-0468-4A11-B54B-16111B40200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42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026-0468-4A11-B54B-16111B40200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142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5026-0468-4A11-B54B-16111B40200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82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4BE5-252C-458C-96AE-3A75A1225D53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8381-E86F-4653-A1CA-A7FC9270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52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4BE5-252C-458C-96AE-3A75A1225D53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8381-E86F-4653-A1CA-A7FC9270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38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4BE5-252C-458C-96AE-3A75A1225D53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8381-E86F-4653-A1CA-A7FC9270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22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4BE5-252C-458C-96AE-3A75A1225D53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8381-E86F-4653-A1CA-A7FC9270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21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4BE5-252C-458C-96AE-3A75A1225D53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8381-E86F-4653-A1CA-A7FC9270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26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4BE5-252C-458C-96AE-3A75A1225D53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8381-E86F-4653-A1CA-A7FC9270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61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4BE5-252C-458C-96AE-3A75A1225D53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8381-E86F-4653-A1CA-A7FC9270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4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4BE5-252C-458C-96AE-3A75A1225D53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8381-E86F-4653-A1CA-A7FC9270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86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4BE5-252C-458C-96AE-3A75A1225D53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8381-E86F-4653-A1CA-A7FC9270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58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4BE5-252C-458C-96AE-3A75A1225D53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8381-E86F-4653-A1CA-A7FC9270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80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4BE5-252C-458C-96AE-3A75A1225D53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8381-E86F-4653-A1CA-A7FC9270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77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4BE5-252C-458C-96AE-3A75A1225D53}" type="datetimeFigureOut">
              <a:rPr kumimoji="1" lang="ja-JP" altLang="en-US" smtClean="0"/>
              <a:t>2019/9/4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8381-E86F-4653-A1CA-A7FC9270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91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911861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00" dirty="0" smtClean="0"/>
              <a:t>ON-SITE</a:t>
            </a:r>
            <a:r>
              <a:rPr lang="ja-JP" altLang="en-US" sz="6600" dirty="0" smtClean="0"/>
              <a:t> </a:t>
            </a:r>
            <a:r>
              <a:rPr lang="en-US" altLang="ja-JP" sz="6600" dirty="0" smtClean="0"/>
              <a:t>WORK REPORT</a:t>
            </a:r>
            <a:endParaRPr kumimoji="1" lang="ja-JP" altLang="en-US" sz="6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587589" y="6259335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Fujikawa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5471" y="210718"/>
            <a:ext cx="354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19.08.27 </a:t>
            </a:r>
            <a:r>
              <a:rPr lang="en-US" altLang="ja-JP" sz="2400" dirty="0" err="1" smtClean="0"/>
              <a:t>Fujikawa</a:t>
            </a:r>
            <a:r>
              <a:rPr lang="en-US" altLang="ja-JP" sz="2400" dirty="0" smtClean="0"/>
              <a:t> meeting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61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372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Spectrogram</a:t>
            </a:r>
            <a:endParaRPr lang="en-US" altLang="ja-JP" sz="5400" dirty="0" smtClean="0">
              <a:solidFill>
                <a:schemeClr val="bg1"/>
              </a:solidFill>
            </a:endParaRPr>
          </a:p>
        </p:txBody>
      </p:sp>
      <p:sp>
        <p:nvSpPr>
          <p:cNvPr id="12" name="台形 11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台形 12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台形 13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台形 14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台形 15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台形 16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lock loss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2097D2"/>
                </a:solidFill>
              </a:rPr>
              <a:t>fujimopy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56" y="1557534"/>
            <a:ext cx="3693545" cy="21487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920" y="4255361"/>
            <a:ext cx="3693545" cy="21487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9" y="1557534"/>
            <a:ext cx="3693545" cy="21487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0" y="4194821"/>
            <a:ext cx="3693545" cy="214875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958135" y="3609205"/>
            <a:ext cx="2629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CARM_SERVO_FAST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721906" y="3609205"/>
            <a:ext cx="274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CARM_SERVO_SLOW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090353" y="3609205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TMSX_IR_PD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53394" y="6236269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LSC-REFL_PDA1_RF17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933258" y="6236269"/>
            <a:ext cx="205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TMSY_IR_PDA1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96959" y="6236269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LSC-REFL_PDA1_RF45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947288" y="5696400"/>
            <a:ext cx="229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4 Hz</a:t>
            </a:r>
            <a:r>
              <a:rPr kumimoji="1" lang="ja-JP" altLang="en-US" sz="2400" dirty="0" smtClean="0"/>
              <a:t>付近が強い</a:t>
            </a:r>
            <a:endParaRPr kumimoji="1" lang="ja-JP" altLang="en-US" sz="2400" dirty="0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07" y="4194821"/>
            <a:ext cx="3693545" cy="214875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" y="1557534"/>
            <a:ext cx="3693545" cy="21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About </a:t>
            </a:r>
            <a:r>
              <a:rPr lang="en-US" altLang="ja-JP" sz="5400" dirty="0" err="1" smtClean="0">
                <a:solidFill>
                  <a:schemeClr val="bg1"/>
                </a:solidFill>
              </a:rPr>
              <a:t>fujimopy</a:t>
            </a:r>
            <a:endParaRPr lang="en-US" altLang="ja-JP" sz="5400" dirty="0" smtClean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7904" y="2169616"/>
            <a:ext cx="506420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Fujikawa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と </a:t>
            </a:r>
            <a:r>
              <a:rPr lang="en-US" altLang="ja-JP" sz="2400" dirty="0" smtClean="0"/>
              <a:t>Mori</a:t>
            </a:r>
            <a:r>
              <a:rPr lang="ja-JP" altLang="en-US" sz="2400" dirty="0" smtClean="0"/>
              <a:t> </a:t>
            </a:r>
            <a:r>
              <a:rPr lang="ja-JP" altLang="en-US" sz="2400" dirty="0" err="1" smtClean="0"/>
              <a:t>さんで</a:t>
            </a:r>
            <a:r>
              <a:rPr lang="ja-JP" altLang="en-US" sz="2400" dirty="0" smtClean="0"/>
              <a:t>作成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en-US" altLang="ja-JP" sz="2400" dirty="0"/>
              <a:t>-</a:t>
            </a:r>
            <a:r>
              <a:rPr lang="ja-JP" altLang="en-US" sz="2400" dirty="0" smtClean="0"/>
              <a:t>バージョン</a:t>
            </a:r>
            <a:r>
              <a:rPr lang="en-US" altLang="ja-JP" sz="2400" dirty="0" smtClean="0"/>
              <a:t>1.7, 2.1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-</a:t>
            </a:r>
            <a:r>
              <a:rPr lang="ja-JP" altLang="en-US" sz="2400" dirty="0" smtClean="0"/>
              <a:t>スペクトルのピークを</a:t>
            </a:r>
            <a:endParaRPr lang="en-US" altLang="ja-JP" sz="2400" dirty="0" smtClean="0"/>
          </a:p>
          <a:p>
            <a:r>
              <a:rPr lang="ja-JP" altLang="en-US" sz="2400" dirty="0" smtClean="0"/>
              <a:t>検出して表示してくれる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en-US" altLang="ja-JP" sz="2400" dirty="0" smtClean="0"/>
              <a:t>-</a:t>
            </a:r>
            <a:r>
              <a:rPr lang="ja-JP" altLang="en-US" sz="2400" dirty="0" smtClean="0"/>
              <a:t>様々な</a:t>
            </a:r>
            <a:r>
              <a:rPr lang="ja-JP" altLang="en-US" sz="2400" dirty="0"/>
              <a:t>指定</a:t>
            </a:r>
            <a:r>
              <a:rPr lang="ja-JP" altLang="en-US" sz="2400" dirty="0" smtClean="0"/>
              <a:t>をしてピークを検出できる</a:t>
            </a:r>
            <a:endParaRPr lang="en-US" altLang="ja-JP" sz="2400" dirty="0" smtClean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859809" y="1371601"/>
            <a:ext cx="1966518" cy="9297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2296038" y="1381991"/>
            <a:ext cx="1455081" cy="9562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296038" y="1298864"/>
            <a:ext cx="9716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3415959" y="1298864"/>
            <a:ext cx="7404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99" y="2600298"/>
            <a:ext cx="5790076" cy="412461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558335" y="5604444"/>
            <a:ext cx="26532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/>
              <a:t>ピークのデータが</a:t>
            </a:r>
            <a:endParaRPr lang="en-US" altLang="ja-JP" sz="2400" dirty="0" smtClean="0"/>
          </a:p>
          <a:p>
            <a:r>
              <a:rPr lang="ja-JP" altLang="en-US" sz="2400" dirty="0" smtClean="0"/>
              <a:t>ファイル出力される</a:t>
            </a:r>
            <a:endParaRPr kumimoji="1" lang="ja-JP" altLang="en-US" sz="2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11" y="514180"/>
            <a:ext cx="2479339" cy="406926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0434176" y="2169616"/>
            <a:ext cx="164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バージョン</a:t>
            </a:r>
            <a:r>
              <a:rPr lang="en-US" altLang="ja-JP" sz="2000" dirty="0" smtClean="0"/>
              <a:t>1</a:t>
            </a:r>
            <a:r>
              <a:rPr kumimoji="1" lang="en-US" altLang="ja-JP" sz="2000" dirty="0" smtClean="0"/>
              <a:t>-7</a:t>
            </a:r>
            <a:endParaRPr kumimoji="1" lang="ja-JP" altLang="en-US" sz="2000" dirty="0"/>
          </a:p>
        </p:txBody>
      </p:sp>
      <p:sp>
        <p:nvSpPr>
          <p:cNvPr id="13" name="台形 12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台形 13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台形 15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台形 16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台形 17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台形 18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lock loss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chemeClr val="bg1"/>
                </a:solidFill>
              </a:rPr>
              <a:t>fujimopy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6994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err="1" smtClean="0">
                <a:solidFill>
                  <a:schemeClr val="bg1"/>
                </a:solidFill>
              </a:rPr>
              <a:t>fujimopy</a:t>
            </a:r>
            <a:r>
              <a:rPr lang="en-US" altLang="ja-JP" sz="5400" dirty="0" smtClean="0">
                <a:solidFill>
                  <a:schemeClr val="bg1"/>
                </a:solidFill>
              </a:rPr>
              <a:t> for frame data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39735" r="36075" b="6047"/>
          <a:stretch/>
        </p:blipFill>
        <p:spPr>
          <a:xfrm>
            <a:off x="4033850" y="2070202"/>
            <a:ext cx="8163678" cy="40900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76726" y="1531827"/>
            <a:ext cx="6014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f</a:t>
            </a:r>
            <a:r>
              <a:rPr kumimoji="1" lang="en-US" altLang="ja-JP" sz="2800" dirty="0" smtClean="0"/>
              <a:t>rame </a:t>
            </a:r>
            <a:r>
              <a:rPr kumimoji="1" lang="ja-JP" altLang="en-US" sz="2800" dirty="0" smtClean="0"/>
              <a:t>チャンネルを取得してピーク検出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9032" y="2374570"/>
            <a:ext cx="2278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-c </a:t>
            </a:r>
            <a:r>
              <a:rPr kumimoji="1" lang="ja-JP" altLang="en-US" sz="2400" dirty="0" smtClean="0"/>
              <a:t>チャンネル名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-s GPS start time</a:t>
            </a:r>
          </a:p>
          <a:p>
            <a:r>
              <a:rPr kumimoji="1" lang="en-US" altLang="ja-JP" sz="2400" dirty="0" smtClean="0"/>
              <a:t>-e GPS end time</a:t>
            </a:r>
          </a:p>
          <a:p>
            <a:r>
              <a:rPr lang="ja-JP" altLang="en-US" sz="2400" dirty="0" smtClean="0"/>
              <a:t>を指定する</a:t>
            </a:r>
            <a:endParaRPr kumimoji="1" lang="ja-JP" altLang="en-US" sz="2400"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2190307" y="3080998"/>
            <a:ext cx="4101207" cy="651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7803704" y="3089187"/>
            <a:ext cx="22865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1139728" y="3089187"/>
            <a:ext cx="8014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0201047" y="3089187"/>
            <a:ext cx="8014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0548601" y="1711393"/>
            <a:ext cx="1643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バージョン</a:t>
            </a:r>
            <a:r>
              <a:rPr kumimoji="1" lang="en-US" altLang="ja-JP" sz="2000" dirty="0" smtClean="0"/>
              <a:t>2-1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0952" y="4445559"/>
            <a:ext cx="2438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パラメータ情報や</a:t>
            </a:r>
            <a:endParaRPr lang="en-US" altLang="ja-JP" sz="2400" dirty="0" smtClean="0"/>
          </a:p>
          <a:p>
            <a:r>
              <a:rPr lang="ja-JP" altLang="en-US" sz="2400" dirty="0" smtClean="0"/>
              <a:t>検出されたピーク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が出力</a:t>
            </a:r>
            <a:endParaRPr kumimoji="1" lang="ja-JP" altLang="en-US" sz="24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18760" r="24738" b="13333"/>
          <a:stretch/>
        </p:blipFill>
        <p:spPr>
          <a:xfrm>
            <a:off x="7590578" y="3585636"/>
            <a:ext cx="4325796" cy="3272364"/>
          </a:xfrm>
          <a:prstGeom prst="rect">
            <a:avLst/>
          </a:prstGeom>
        </p:spPr>
      </p:pic>
      <p:sp>
        <p:nvSpPr>
          <p:cNvPr id="14" name="台形 13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台形 14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台形 15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台形 16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台形 17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台形 18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lock loss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chemeClr val="bg1"/>
                </a:solidFill>
              </a:rPr>
              <a:t>fujimopy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台形 15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台形 16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台形 17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noise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58" y="2986838"/>
            <a:ext cx="6068805" cy="38711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50" y="2336515"/>
            <a:ext cx="5531212" cy="418515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6702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Vibration measurement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8"/>
          <a:stretch/>
        </p:blipFill>
        <p:spPr>
          <a:xfrm>
            <a:off x="7464444" y="312852"/>
            <a:ext cx="4552275" cy="286628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456663" y="2943601"/>
            <a:ext cx="850605" cy="607680"/>
          </a:xfrm>
          <a:prstGeom prst="rect">
            <a:avLst/>
          </a:prstGeom>
          <a:solidFill>
            <a:srgbClr val="E5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736" y="1617352"/>
            <a:ext cx="387638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312.5 Hz</a:t>
            </a:r>
            <a:r>
              <a:rPr lang="ja-JP" altLang="en-US" sz="2000" dirty="0"/>
              <a:t>で</a:t>
            </a:r>
            <a:r>
              <a:rPr kumimoji="1" lang="ja-JP" altLang="en-US" sz="2000" dirty="0" smtClean="0"/>
              <a:t>ノイズが見られた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　　　　↓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真空ポンプを</a:t>
            </a:r>
            <a:r>
              <a:rPr lang="en-US" altLang="ja-JP" sz="2000" dirty="0" smtClean="0"/>
              <a:t>OFF</a:t>
            </a:r>
          </a:p>
          <a:p>
            <a:r>
              <a:rPr lang="ja-JP" altLang="en-US" sz="2000" dirty="0"/>
              <a:t>　　　　　↓</a:t>
            </a:r>
            <a:endParaRPr lang="en-US" altLang="ja-JP" sz="2000" dirty="0"/>
          </a:p>
          <a:p>
            <a:r>
              <a:rPr lang="en-US" altLang="ja-JP" sz="2000" dirty="0" smtClean="0"/>
              <a:t>312.5 Hz</a:t>
            </a:r>
            <a:r>
              <a:rPr lang="ja-JP" altLang="en-US" sz="2000" dirty="0" smtClean="0"/>
              <a:t>が減少した</a:t>
            </a:r>
            <a:endParaRPr lang="en-US" altLang="ja-JP" sz="2000" dirty="0" smtClean="0"/>
          </a:p>
          <a:p>
            <a:r>
              <a:rPr lang="ja-JP" altLang="en-US" sz="2000" dirty="0"/>
              <a:t>　　　　　↓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真空ポンプの回転が原因だと判明</a:t>
            </a:r>
            <a:endParaRPr kumimoji="1" lang="en-US" altLang="ja-JP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38893" y="6337005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ポンプ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444949" y="5395842"/>
            <a:ext cx="1010093" cy="941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2923953" y="5422605"/>
            <a:ext cx="199030" cy="912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台形 11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台形 12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台形 14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lock loss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2097D2"/>
                </a:solidFill>
              </a:rPr>
              <a:t>fujimopy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75305" y="6521671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IMC</a:t>
            </a:r>
            <a:r>
              <a:rPr kumimoji="1" lang="ja-JP" altLang="en-US" dirty="0" smtClean="0"/>
              <a:t>手前のダクトに付けた加速度計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 flipH="1" flipV="1">
            <a:off x="1833893" y="5334287"/>
            <a:ext cx="199030" cy="912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512929" y="6289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加速度計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4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8975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Basic lecture by </a:t>
            </a:r>
            <a:r>
              <a:rPr lang="en-US" altLang="ja-JP" sz="5400" dirty="0" err="1" smtClean="0">
                <a:solidFill>
                  <a:schemeClr val="bg1"/>
                </a:solidFill>
              </a:rPr>
              <a:t>Kokeyama</a:t>
            </a:r>
            <a:r>
              <a:rPr lang="en-US" altLang="ja-JP" sz="5400" dirty="0" smtClean="0">
                <a:solidFill>
                  <a:schemeClr val="bg1"/>
                </a:solidFill>
              </a:rPr>
              <a:t>-san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931" y="1633226"/>
            <a:ext cx="5322828" cy="474408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0995" y="2052084"/>
            <a:ext cx="54473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マイケルソン干渉計の電場の計算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-</a:t>
            </a:r>
            <a:r>
              <a:rPr lang="ja-JP" altLang="en-US" sz="2800" dirty="0" smtClean="0"/>
              <a:t>ダークフリンジに制御する理由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ショットノイズ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-</a:t>
            </a:r>
            <a:r>
              <a:rPr lang="ja-JP" altLang="en-US" sz="2800" dirty="0" smtClean="0"/>
              <a:t>ファブリペロー共振器の電場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フィネス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-</a:t>
            </a:r>
            <a:r>
              <a:rPr lang="ja-JP" altLang="en-US" sz="2800" dirty="0" smtClean="0"/>
              <a:t>フィードバック制御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97330" y="6377309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共振器の透過光</a:t>
            </a:r>
            <a:endParaRPr kumimoji="1" lang="en-US" altLang="ja-JP" sz="2000" dirty="0" smtClean="0"/>
          </a:p>
        </p:txBody>
      </p:sp>
      <p:sp>
        <p:nvSpPr>
          <p:cNvPr id="8" name="台形 7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台形 8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台形 9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台形 10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台形 11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台形 12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lock loss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2097D2"/>
                </a:solidFill>
              </a:rPr>
              <a:t>fujimopy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基礎レク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7244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Summary and future plan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91231" y="2398321"/>
            <a:ext cx="708880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地震とロックロスの関係を調べた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仮説を立てたが、まだ十分ではない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endParaRPr kumimoji="1" lang="en-US" altLang="ja-JP" sz="2800" dirty="0" smtClean="0"/>
          </a:p>
          <a:p>
            <a:r>
              <a:rPr lang="en-US" altLang="ja-JP" sz="2800" dirty="0" smtClean="0"/>
              <a:t>-</a:t>
            </a:r>
            <a:r>
              <a:rPr lang="ja-JP" altLang="en-US" sz="2800" dirty="0" smtClean="0"/>
              <a:t>どのような地震だとロックロスするのか調べる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地震に限らずロックロスの調査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-PEM</a:t>
            </a:r>
            <a:r>
              <a:rPr lang="ja-JP" altLang="en-US" sz="2800" dirty="0" smtClean="0"/>
              <a:t>インジェクションをする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次回の神岡出張は</a:t>
            </a:r>
            <a:r>
              <a:rPr kumimoji="1" lang="en-US" altLang="ja-JP" sz="2800" dirty="0" smtClean="0"/>
              <a:t>9/24 (</a:t>
            </a:r>
            <a:r>
              <a:rPr kumimoji="1" lang="ja-JP" altLang="en-US" sz="2800" dirty="0" smtClean="0"/>
              <a:t>火</a:t>
            </a:r>
            <a:r>
              <a:rPr kumimoji="1" lang="en-US" altLang="ja-JP" sz="2800" dirty="0" smtClean="0"/>
              <a:t>) </a:t>
            </a:r>
            <a:r>
              <a:rPr kumimoji="1" lang="ja-JP" altLang="en-US" sz="2800" dirty="0" smtClean="0"/>
              <a:t>～</a:t>
            </a:r>
            <a:endParaRPr kumimoji="1" lang="ja-JP" altLang="en-US" sz="2800" dirty="0"/>
          </a:p>
        </p:txBody>
      </p:sp>
      <p:sp>
        <p:nvSpPr>
          <p:cNvPr id="5" name="台形 4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台形 5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台形 6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台形 7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台形 8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台形 9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lock loss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2097D2"/>
                </a:solidFill>
              </a:rPr>
              <a:t>fujimopy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まと</a:t>
            </a:r>
            <a:r>
              <a:rPr lang="ja-JP" altLang="en-US" sz="2000" dirty="0">
                <a:solidFill>
                  <a:schemeClr val="bg1"/>
                </a:solidFill>
              </a:rPr>
              <a:t>め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6737" y="1921267"/>
            <a:ext cx="198002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まとめ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endParaRPr kumimoji="1" lang="en-US" altLang="ja-JP" sz="2800" dirty="0" smtClean="0"/>
          </a:p>
          <a:p>
            <a:r>
              <a:rPr kumimoji="1" lang="ja-JP" altLang="en-US" sz="2800" dirty="0" smtClean="0"/>
              <a:t>今後の予定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7188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Appendix</a:t>
            </a:r>
          </a:p>
        </p:txBody>
      </p:sp>
      <p:sp>
        <p:nvSpPr>
          <p:cNvPr id="4" name="台形 3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台形 4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台形 5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台形 6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台形 7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台形 8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lock loss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2097D2"/>
                </a:solidFill>
              </a:rPr>
              <a:t>fujimopy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40039" y="3881560"/>
            <a:ext cx="49119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-</a:t>
            </a:r>
            <a:r>
              <a:rPr kumimoji="1" lang="ja-JP" altLang="en-US" sz="2800" dirty="0" smtClean="0"/>
              <a:t>ロックロスの調査（地震による）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-</a:t>
            </a:r>
            <a:r>
              <a:rPr lang="en-US" altLang="ja-JP" sz="2800" dirty="0" err="1" smtClean="0"/>
              <a:t>fujimopy</a:t>
            </a:r>
            <a:endParaRPr lang="en-US" altLang="ja-JP" sz="2800" dirty="0" smtClean="0"/>
          </a:p>
          <a:p>
            <a:r>
              <a:rPr lang="en-US" altLang="ja-JP" sz="2800" dirty="0" smtClean="0"/>
              <a:t>-</a:t>
            </a:r>
            <a:r>
              <a:rPr lang="ja-JP" altLang="en-US" sz="2800" dirty="0" smtClean="0"/>
              <a:t>ノイズの探査</a:t>
            </a:r>
            <a:endParaRPr lang="en-US" altLang="ja-JP" sz="2800" dirty="0" smtClean="0"/>
          </a:p>
          <a:p>
            <a:r>
              <a:rPr lang="en-US" altLang="ja-JP" sz="2800" dirty="0" smtClean="0"/>
              <a:t>-</a:t>
            </a:r>
            <a:r>
              <a:rPr lang="ja-JP" altLang="en-US" sz="2800" dirty="0" smtClean="0"/>
              <a:t>苔山さんの基礎レクチャー</a:t>
            </a:r>
            <a:endParaRPr lang="en-US" altLang="ja-JP" sz="2800" dirty="0" smtClean="0"/>
          </a:p>
        </p:txBody>
      </p:sp>
      <p:sp>
        <p:nvSpPr>
          <p:cNvPr id="5" name="台形 4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台形 5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台形 6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台形 7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台形 8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台形 9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概要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lock loss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2097D2"/>
                </a:solidFill>
              </a:rPr>
              <a:t>fujimopy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40039" y="2175896"/>
            <a:ext cx="3377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8/19 (</a:t>
            </a:r>
            <a:r>
              <a:rPr lang="ja-JP" altLang="en-US" sz="2800" dirty="0" smtClean="0"/>
              <a:t>月</a:t>
            </a:r>
            <a:r>
              <a:rPr lang="en-US" altLang="ja-JP" sz="2800" dirty="0" smtClean="0"/>
              <a:t>) </a:t>
            </a:r>
            <a:r>
              <a:rPr lang="ja-JP" altLang="en-US" sz="2800" dirty="0" smtClean="0"/>
              <a:t>～ </a:t>
            </a:r>
            <a:r>
              <a:rPr lang="en-US" altLang="ja-JP" sz="2800" dirty="0" smtClean="0"/>
              <a:t>8/31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土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40514" y="2181683"/>
            <a:ext cx="23038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期間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/>
              <a:t>主</a:t>
            </a:r>
            <a:r>
              <a:rPr lang="ja-JP" altLang="en-US" sz="2800" dirty="0" smtClean="0"/>
              <a:t>な作業内容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411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台形 8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台形 9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台形 10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台形 11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台形 12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台形 13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lock loss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2097D2"/>
                </a:solidFill>
              </a:rPr>
              <a:t>fujimopy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7359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Lock loss and Earthquake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0952" y="1703914"/>
            <a:ext cx="660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ロックロスを引き起こした（と思われる）地震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9340" y="2227134"/>
            <a:ext cx="5391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5/25 </a:t>
            </a:r>
            <a:r>
              <a:rPr kumimoji="1" lang="ja-JP" altLang="en-US" sz="2400" dirty="0" smtClean="0"/>
              <a:t>千葉県 </a:t>
            </a:r>
            <a:r>
              <a:rPr kumimoji="1" lang="en-US" altLang="ja-JP" sz="2400" dirty="0" smtClean="0"/>
              <a:t>M5.1 </a:t>
            </a:r>
            <a:r>
              <a:rPr kumimoji="1" lang="ja-JP" altLang="en-US" sz="2400" dirty="0" smtClean="0"/>
              <a:t>震度</a:t>
            </a:r>
            <a:r>
              <a:rPr kumimoji="1" lang="en-US" altLang="ja-JP" sz="2400" dirty="0" smtClean="0"/>
              <a:t>5</a:t>
            </a:r>
            <a:r>
              <a:rPr kumimoji="1" lang="ja-JP" altLang="en-US" sz="2400" dirty="0" smtClean="0"/>
              <a:t>弱 飛騨市震度</a:t>
            </a:r>
            <a:r>
              <a:rPr kumimoji="1" lang="en-US" altLang="ja-JP" sz="2400" dirty="0" smtClean="0"/>
              <a:t>0</a:t>
            </a:r>
          </a:p>
          <a:p>
            <a:r>
              <a:rPr kumimoji="1" lang="en-US" altLang="ja-JP" sz="2400" dirty="0" smtClean="0"/>
              <a:t>6/18 </a:t>
            </a:r>
            <a:r>
              <a:rPr kumimoji="1" lang="ja-JP" altLang="en-US" sz="2400" dirty="0" smtClean="0"/>
              <a:t>山形県 </a:t>
            </a:r>
            <a:r>
              <a:rPr kumimoji="1" lang="en-US" altLang="ja-JP" sz="2400" dirty="0" smtClean="0"/>
              <a:t>M6.7 </a:t>
            </a:r>
            <a:r>
              <a:rPr kumimoji="1" lang="ja-JP" altLang="en-US" sz="2400" dirty="0" smtClean="0"/>
              <a:t>震度</a:t>
            </a:r>
            <a:r>
              <a:rPr kumimoji="1" lang="en-US" altLang="ja-JP" sz="2400" dirty="0" smtClean="0"/>
              <a:t>6</a:t>
            </a:r>
            <a:r>
              <a:rPr kumimoji="1" lang="ja-JP" altLang="en-US" sz="2400" dirty="0" smtClean="0"/>
              <a:t>強 飛騨市震度</a:t>
            </a:r>
            <a:r>
              <a:rPr kumimoji="1" lang="en-US" altLang="ja-JP" sz="2400" dirty="0" smtClean="0"/>
              <a:t>0</a:t>
            </a:r>
          </a:p>
          <a:p>
            <a:r>
              <a:rPr lang="en-US" altLang="ja-JP" sz="2400" dirty="0" smtClean="0"/>
              <a:t>7/28 </a:t>
            </a:r>
            <a:r>
              <a:rPr lang="ja-JP" altLang="en-US" sz="2400" dirty="0" smtClean="0"/>
              <a:t>三重県 </a:t>
            </a:r>
            <a:r>
              <a:rPr lang="en-US" altLang="ja-JP" sz="2400" dirty="0" smtClean="0"/>
              <a:t>M6.4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震度</a:t>
            </a:r>
            <a:r>
              <a:rPr lang="en-US" altLang="ja-JP" sz="2400" dirty="0" smtClean="0"/>
              <a:t>4</a:t>
            </a:r>
            <a:r>
              <a:rPr lang="ja-JP" altLang="en-US" sz="2400" dirty="0"/>
              <a:t> 　</a:t>
            </a:r>
            <a:r>
              <a:rPr lang="ja-JP" altLang="en-US" sz="2400" dirty="0" smtClean="0"/>
              <a:t> 飛騨市震度</a:t>
            </a:r>
            <a:r>
              <a:rPr lang="en-US" altLang="ja-JP" sz="2400" dirty="0" smtClean="0"/>
              <a:t>0</a:t>
            </a:r>
          </a:p>
          <a:p>
            <a:r>
              <a:rPr kumimoji="1" lang="en-US" altLang="ja-JP" sz="2400" dirty="0" smtClean="0"/>
              <a:t>8/4</a:t>
            </a:r>
            <a:r>
              <a:rPr kumimoji="1" lang="ja-JP" altLang="en-US" sz="2400" dirty="0" smtClean="0"/>
              <a:t>　</a:t>
            </a:r>
            <a:r>
              <a:rPr lang="ja-JP" altLang="en-US" sz="2400" dirty="0" smtClean="0"/>
              <a:t>福島県 </a:t>
            </a:r>
            <a:r>
              <a:rPr lang="en-US" altLang="ja-JP" sz="2400" dirty="0" smtClean="0"/>
              <a:t>M6.4 </a:t>
            </a:r>
            <a:r>
              <a:rPr lang="ja-JP" altLang="en-US" sz="2400" dirty="0" smtClean="0"/>
              <a:t>震度</a:t>
            </a:r>
            <a:r>
              <a:rPr lang="en-US" altLang="ja-JP" sz="2400" dirty="0" smtClean="0"/>
              <a:t>5</a:t>
            </a:r>
            <a:r>
              <a:rPr lang="ja-JP" altLang="en-US" sz="2400" dirty="0" smtClean="0"/>
              <a:t>弱 飛騨市震度</a:t>
            </a:r>
            <a:r>
              <a:rPr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29148" r="54738" b="13643"/>
          <a:stretch/>
        </p:blipFill>
        <p:spPr>
          <a:xfrm>
            <a:off x="7339252" y="1671889"/>
            <a:ext cx="4731490" cy="487686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80952" y="3934034"/>
            <a:ext cx="6383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共通点（仮説）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震度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4</a:t>
            </a:r>
            <a:r>
              <a:rPr kumimoji="1" lang="ja-JP" altLang="en-US" sz="2400" dirty="0" smtClean="0"/>
              <a:t>以上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M5.0</a:t>
            </a:r>
            <a:r>
              <a:rPr kumimoji="1" lang="ja-JP" altLang="en-US" sz="2400" dirty="0" smtClean="0"/>
              <a:t>以上</a:t>
            </a:r>
            <a:r>
              <a:rPr kumimoji="1" lang="en-US" altLang="ja-JP" sz="2400" dirty="0" smtClean="0"/>
              <a:t>, </a:t>
            </a:r>
            <a:r>
              <a:rPr kumimoji="1" lang="ja-JP" altLang="en-US" sz="2400" dirty="0" smtClean="0"/>
              <a:t>神岡から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半径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400 km</a:t>
            </a:r>
            <a:r>
              <a:rPr lang="ja-JP" altLang="en-US" sz="2400" dirty="0" smtClean="0"/>
              <a:t>内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0952" y="5311886"/>
            <a:ext cx="6968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仮説の検証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「震度</a:t>
            </a:r>
            <a:r>
              <a:rPr lang="en-US" altLang="ja-JP" sz="2400" dirty="0" smtClean="0"/>
              <a:t>4</a:t>
            </a:r>
            <a:r>
              <a:rPr lang="ja-JP" altLang="en-US" sz="2400" dirty="0" smtClean="0"/>
              <a:t>以上</a:t>
            </a:r>
            <a:r>
              <a:rPr lang="en-US" altLang="ja-JP" sz="2400" dirty="0" smtClean="0"/>
              <a:t>, M5.0</a:t>
            </a:r>
            <a:r>
              <a:rPr lang="ja-JP" altLang="en-US" sz="2400" dirty="0" smtClean="0"/>
              <a:t>以上</a:t>
            </a:r>
            <a:r>
              <a:rPr lang="en-US" altLang="ja-JP" sz="2400" dirty="0" smtClean="0"/>
              <a:t>, </a:t>
            </a:r>
            <a:r>
              <a:rPr lang="ja-JP" altLang="en-US" sz="2400" dirty="0" smtClean="0"/>
              <a:t>全国</a:t>
            </a:r>
            <a:r>
              <a:rPr lang="en-US" altLang="ja-JP" sz="2400" dirty="0" smtClean="0"/>
              <a:t>, 2019</a:t>
            </a:r>
            <a:r>
              <a:rPr lang="ja-JP" altLang="en-US" sz="2400" dirty="0" smtClean="0"/>
              <a:t>年」の条件で検索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41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台形 40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台形 41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台形 42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7359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Lock loss and Earthquake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29148" r="54738" b="13643"/>
          <a:stretch/>
        </p:blipFill>
        <p:spPr>
          <a:xfrm>
            <a:off x="7341002" y="1671577"/>
            <a:ext cx="4731490" cy="4876868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8266035" y="3229016"/>
            <a:ext cx="2275367" cy="22753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0952" y="1806963"/>
            <a:ext cx="5152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検証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「震度</a:t>
            </a:r>
            <a:r>
              <a:rPr lang="en-US" altLang="ja-JP" sz="2400" dirty="0" smtClean="0"/>
              <a:t>4</a:t>
            </a:r>
            <a:r>
              <a:rPr lang="ja-JP" altLang="en-US" sz="2400" dirty="0" smtClean="0"/>
              <a:t>以上</a:t>
            </a:r>
            <a:r>
              <a:rPr lang="en-US" altLang="ja-JP" sz="2400" dirty="0" smtClean="0"/>
              <a:t>, M5.0</a:t>
            </a:r>
            <a:r>
              <a:rPr lang="ja-JP" altLang="en-US" sz="2400" dirty="0" smtClean="0"/>
              <a:t>以上</a:t>
            </a:r>
            <a:r>
              <a:rPr lang="en-US" altLang="ja-JP" sz="2400" dirty="0" smtClean="0"/>
              <a:t>, </a:t>
            </a:r>
            <a:r>
              <a:rPr lang="ja-JP" altLang="en-US" sz="2400" dirty="0" smtClean="0"/>
              <a:t>全国</a:t>
            </a:r>
            <a:r>
              <a:rPr lang="en-US" altLang="ja-JP" sz="2400" dirty="0" smtClean="0"/>
              <a:t>, 2019</a:t>
            </a:r>
            <a:r>
              <a:rPr lang="ja-JP" altLang="en-US" sz="2400" dirty="0" smtClean="0"/>
              <a:t>年」</a:t>
            </a:r>
            <a:endParaRPr lang="en-US" altLang="ja-JP" sz="2400" dirty="0" smtClean="0"/>
          </a:p>
          <a:p>
            <a:r>
              <a:rPr lang="ja-JP" altLang="en-US" sz="2400" dirty="0" smtClean="0"/>
              <a:t>の条件で検索</a:t>
            </a:r>
            <a:endParaRPr kumimoji="1" lang="ja-JP" altLang="en-US" sz="2400" dirty="0"/>
          </a:p>
        </p:txBody>
      </p:sp>
      <p:sp>
        <p:nvSpPr>
          <p:cNvPr id="6" name="円/楕円 5"/>
          <p:cNvSpPr/>
          <p:nvPr/>
        </p:nvSpPr>
        <p:spPr>
          <a:xfrm>
            <a:off x="11315781" y="2402134"/>
            <a:ext cx="196912" cy="19691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1388569" y="2725058"/>
            <a:ext cx="236108" cy="2361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0545951" y="2572954"/>
            <a:ext cx="205722" cy="20572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0357158" y="2522387"/>
            <a:ext cx="205722" cy="20572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0213856" y="3090555"/>
            <a:ext cx="205722" cy="20572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0425393" y="3238406"/>
            <a:ext cx="205722" cy="20572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8836984" y="4993696"/>
            <a:ext cx="185972" cy="1859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894035" y="5193315"/>
            <a:ext cx="185972" cy="1859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8270584" y="5283277"/>
            <a:ext cx="182973" cy="18297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8226838" y="5405073"/>
            <a:ext cx="207780" cy="2077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8176796" y="5491507"/>
            <a:ext cx="234334" cy="23433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8003924" y="5794630"/>
            <a:ext cx="238623" cy="23862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9830449" y="6169944"/>
            <a:ext cx="238623" cy="23862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9346184" y="5136140"/>
            <a:ext cx="238623" cy="23862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9794912" y="3683512"/>
            <a:ext cx="246864" cy="2468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10259647" y="3928317"/>
            <a:ext cx="246864" cy="2468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10051155" y="4279293"/>
            <a:ext cx="195787" cy="1957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9991120" y="4588979"/>
            <a:ext cx="196445" cy="1964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9921711" y="4695064"/>
            <a:ext cx="196445" cy="1964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6820105" y="1810317"/>
            <a:ext cx="185972" cy="18597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80952" y="4000177"/>
            <a:ext cx="537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ヒットした</a:t>
            </a:r>
            <a:r>
              <a:rPr lang="ja-JP" altLang="en-US" sz="2400" dirty="0" smtClean="0"/>
              <a:t>地震の時刻のロックロスを調査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11314" y="1698923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:</a:t>
            </a:r>
            <a:r>
              <a:rPr lang="ja-JP" altLang="en-US" dirty="0"/>
              <a:t>ロックロスしてない</a:t>
            </a:r>
            <a:endParaRPr lang="en-US" altLang="ja-JP" dirty="0"/>
          </a:p>
          <a:p>
            <a:r>
              <a:rPr lang="en-US" altLang="ja-JP" dirty="0"/>
              <a:t>:</a:t>
            </a:r>
            <a:r>
              <a:rPr lang="ja-JP" altLang="en-US" dirty="0"/>
              <a:t>ロックロスしてた</a:t>
            </a:r>
          </a:p>
        </p:txBody>
      </p:sp>
      <p:sp>
        <p:nvSpPr>
          <p:cNvPr id="34" name="円/楕円 33"/>
          <p:cNvSpPr/>
          <p:nvPr/>
        </p:nvSpPr>
        <p:spPr>
          <a:xfrm>
            <a:off x="6824966" y="2080583"/>
            <a:ext cx="185972" cy="1859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下矢印 34"/>
          <p:cNvSpPr/>
          <p:nvPr/>
        </p:nvSpPr>
        <p:spPr>
          <a:xfrm>
            <a:off x="2322095" y="3256658"/>
            <a:ext cx="1046748" cy="527478"/>
          </a:xfrm>
          <a:prstGeom prst="downArrow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35"/>
          <p:cNvSpPr/>
          <p:nvPr/>
        </p:nvSpPr>
        <p:spPr>
          <a:xfrm>
            <a:off x="2322095" y="4741332"/>
            <a:ext cx="1046748" cy="527478"/>
          </a:xfrm>
          <a:prstGeom prst="downArrow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80952" y="5517820"/>
            <a:ext cx="4544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仮説とほぼ一致する結果になった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kumimoji="1" lang="ja-JP" altLang="en-US" sz="2400" dirty="0" smtClean="0"/>
              <a:t>ところが・・</a:t>
            </a:r>
            <a:r>
              <a:rPr kumimoji="1" lang="ja-JP" altLang="en-US" sz="2400" dirty="0"/>
              <a:t>・</a:t>
            </a:r>
          </a:p>
        </p:txBody>
      </p:sp>
      <p:sp>
        <p:nvSpPr>
          <p:cNvPr id="38" name="台形 37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台形 38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台形 39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lock loss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2097D2"/>
                </a:solidFill>
              </a:rPr>
              <a:t>fujimopy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474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8/29 Earthquake</a:t>
            </a: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2" y="3226759"/>
            <a:ext cx="5407720" cy="3145986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69" y="3226759"/>
            <a:ext cx="5407720" cy="314598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8126217" y="6372745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IO </a:t>
            </a:r>
            <a:r>
              <a:rPr kumimoji="1" lang="ja-JP" altLang="en-US" sz="2000" dirty="0" smtClean="0"/>
              <a:t>ガーディアン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12570" y="6374934"/>
            <a:ext cx="1816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MCF </a:t>
            </a:r>
            <a:r>
              <a:rPr kumimoji="1" lang="ja-JP" altLang="en-US" sz="2000" dirty="0" smtClean="0"/>
              <a:t>の地震計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3710" y="1637918"/>
            <a:ext cx="3603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8/29 (</a:t>
            </a:r>
            <a:r>
              <a:rPr lang="ja-JP" altLang="en-US" sz="2400" dirty="0"/>
              <a:t>木</a:t>
            </a:r>
            <a:r>
              <a:rPr kumimoji="1" lang="en-US" altLang="ja-JP" sz="2400" dirty="0" smtClean="0"/>
              <a:t>) </a:t>
            </a:r>
            <a:r>
              <a:rPr kumimoji="1" lang="ja-JP" altLang="en-US" sz="2400" dirty="0" smtClean="0"/>
              <a:t>の朝礼前に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地震によるものと思われる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ロックロスがあった</a:t>
            </a:r>
            <a:endParaRPr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9358" y="1640656"/>
            <a:ext cx="14141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震央：青森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震度：</a:t>
            </a:r>
            <a:r>
              <a:rPr kumimoji="1" lang="en-US" altLang="ja-JP" sz="2000" dirty="0" smtClean="0"/>
              <a:t>3</a:t>
            </a:r>
          </a:p>
          <a:p>
            <a:r>
              <a:rPr lang="ja-JP" altLang="en-US" sz="2000" dirty="0" smtClean="0"/>
              <a:t>規模：</a:t>
            </a:r>
            <a:r>
              <a:rPr kumimoji="1" lang="en-US" altLang="ja-JP" sz="2000" dirty="0" smtClean="0"/>
              <a:t>M6.1</a:t>
            </a:r>
          </a:p>
          <a:p>
            <a:r>
              <a:rPr kumimoji="1" lang="ja-JP" altLang="en-US" sz="2000" dirty="0" smtClean="0"/>
              <a:t>深さ：</a:t>
            </a:r>
            <a:r>
              <a:rPr kumimoji="1" lang="en-US" altLang="ja-JP" sz="2000" dirty="0" smtClean="0"/>
              <a:t>21 km</a:t>
            </a:r>
            <a:endParaRPr kumimoji="1" lang="ja-JP" altLang="en-US" sz="2000" dirty="0"/>
          </a:p>
        </p:txBody>
      </p:sp>
      <p:sp>
        <p:nvSpPr>
          <p:cNvPr id="12" name="台形 11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台形 12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台形 13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台形 14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台形 15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台形 16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lock loss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2097D2"/>
                </a:solidFill>
              </a:rPr>
              <a:t>fujimopy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94227" y="1794543"/>
            <a:ext cx="4187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どのような地震がロックロスを</a:t>
            </a:r>
            <a:endParaRPr lang="en-US" altLang="ja-JP" sz="2000" dirty="0" smtClean="0"/>
          </a:p>
          <a:p>
            <a:r>
              <a:rPr lang="ja-JP" altLang="en-US" sz="2000" dirty="0" smtClean="0"/>
              <a:t>引き起こすのか、さらなる調査が必要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地震計の波形も加味</a:t>
            </a:r>
            <a:endParaRPr kumimoji="1" lang="ja-JP" altLang="en-US" sz="2000" dirty="0"/>
          </a:p>
        </p:txBody>
      </p:sp>
      <p:sp>
        <p:nvSpPr>
          <p:cNvPr id="25" name="右矢印 24"/>
          <p:cNvSpPr/>
          <p:nvPr/>
        </p:nvSpPr>
        <p:spPr>
          <a:xfrm>
            <a:off x="6466261" y="1933225"/>
            <a:ext cx="842481" cy="821933"/>
          </a:xfrm>
          <a:prstGeom prst="rightArrow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9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5782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Spectrogram</a:t>
            </a:r>
            <a:r>
              <a:rPr lang="ja-JP" altLang="en-US" sz="5400" dirty="0">
                <a:solidFill>
                  <a:schemeClr val="bg1"/>
                </a:solidFill>
              </a:rPr>
              <a:t> </a:t>
            </a:r>
            <a:r>
              <a:rPr lang="en-US" altLang="ja-JP" sz="5400" dirty="0" smtClean="0">
                <a:solidFill>
                  <a:schemeClr val="bg1"/>
                </a:solidFill>
              </a:rPr>
              <a:t>(SEIS)</a:t>
            </a:r>
            <a:endParaRPr lang="en-US" altLang="ja-JP" sz="5400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0" y="2298908"/>
            <a:ext cx="4916108" cy="28599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617" y="2270992"/>
            <a:ext cx="4931649" cy="2887902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5702157" y="3267182"/>
            <a:ext cx="842481" cy="821933"/>
          </a:xfrm>
          <a:prstGeom prst="rightArrow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82221" y="5383119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ストライド </a:t>
            </a:r>
            <a:r>
              <a:rPr lang="en-US" altLang="ja-JP" sz="2800" dirty="0" smtClean="0"/>
              <a:t>:2</a:t>
            </a:r>
            <a:r>
              <a:rPr lang="ja-JP" altLang="en-US" sz="2800" dirty="0" smtClean="0"/>
              <a:t>秒</a:t>
            </a:r>
            <a:endParaRPr lang="en-US" altLang="ja-JP" sz="2800" dirty="0" smtClean="0"/>
          </a:p>
          <a:p>
            <a:r>
              <a:rPr lang="en-US" altLang="ja-JP" sz="2800" dirty="0" smtClean="0"/>
              <a:t>FFT</a:t>
            </a:r>
            <a:r>
              <a:rPr kumimoji="1" lang="en-US" altLang="ja-JP" sz="2800" dirty="0" smtClean="0"/>
              <a:t>length:1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78229" y="5383119"/>
            <a:ext cx="28472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ストライド </a:t>
            </a:r>
            <a:r>
              <a:rPr lang="en-US" altLang="ja-JP" sz="2800" dirty="0" smtClean="0"/>
              <a:t>:1000</a:t>
            </a:r>
            <a:r>
              <a:rPr lang="ja-JP" altLang="en-US" sz="2800" dirty="0" smtClean="0"/>
              <a:t>秒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FFTlength:500</a:t>
            </a:r>
            <a:endParaRPr kumimoji="1" lang="ja-JP" altLang="en-US" sz="2800" dirty="0"/>
          </a:p>
        </p:txBody>
      </p:sp>
      <p:sp>
        <p:nvSpPr>
          <p:cNvPr id="13" name="台形 12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台形 13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台形 14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台形 15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台形 16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台形 17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lock loss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2097D2"/>
                </a:solidFill>
              </a:rPr>
              <a:t>fujimopy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34972" y="1740897"/>
            <a:ext cx="2250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低周波まで出た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59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372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Spectrogram</a:t>
            </a:r>
            <a:endParaRPr lang="en-US" altLang="ja-JP" sz="5400" dirty="0" smtClean="0">
              <a:solidFill>
                <a:schemeClr val="bg1"/>
              </a:solidFill>
            </a:endParaRPr>
          </a:p>
        </p:txBody>
      </p:sp>
      <p:sp>
        <p:nvSpPr>
          <p:cNvPr id="12" name="台形 11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台形 12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台形 13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台形 14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台形 15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台形 16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lock loss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2097D2"/>
                </a:solidFill>
              </a:rPr>
              <a:t>fujimopy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" y="4185055"/>
            <a:ext cx="3693545" cy="214875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142577" y="3642374"/>
            <a:ext cx="226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IMC-MCL_SERVO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481003" y="3642374"/>
            <a:ext cx="327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IMC-SERVO_SLOW (FAST)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743951" y="3642374"/>
            <a:ext cx="243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IMC-SERVO_SLOW</a:t>
            </a:r>
            <a:endParaRPr kumimoji="1" lang="ja-JP" altLang="en-US" sz="2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255064" y="6346354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PMC_MIXER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331890" y="6346354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TTFSS_MIXER</a:t>
            </a:r>
            <a:endParaRPr kumimoji="1" lang="ja-JP" altLang="en-US" dirty="0"/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10" y="1557534"/>
            <a:ext cx="3693545" cy="2148750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78" y="1557534"/>
            <a:ext cx="3693545" cy="214875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" y="1557534"/>
            <a:ext cx="3693545" cy="2148750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07" y="4185055"/>
            <a:ext cx="3693545" cy="2148750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8453683" y="5126804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FFTlength</a:t>
            </a:r>
            <a:r>
              <a:rPr kumimoji="1" lang="en-US" altLang="ja-JP" sz="2400" dirty="0" smtClean="0"/>
              <a:t> = 1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15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372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Spectrogram</a:t>
            </a:r>
            <a:endParaRPr lang="en-US" altLang="ja-JP" sz="5400" dirty="0" smtClean="0">
              <a:solidFill>
                <a:schemeClr val="bg1"/>
              </a:solidFill>
            </a:endParaRPr>
          </a:p>
        </p:txBody>
      </p:sp>
      <p:sp>
        <p:nvSpPr>
          <p:cNvPr id="12" name="台形 11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台形 12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台形 13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台形 14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台形 15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台形 16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lock loss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2097D2"/>
                </a:solidFill>
              </a:rPr>
              <a:t>fujimopy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1" y="1582440"/>
            <a:ext cx="3693545" cy="21487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79" y="1582440"/>
            <a:ext cx="3693545" cy="21487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7" y="1582440"/>
            <a:ext cx="3693545" cy="214875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78" y="4208906"/>
            <a:ext cx="3693545" cy="214875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0" y="4208906"/>
            <a:ext cx="3693545" cy="2148750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1142577" y="3642374"/>
            <a:ext cx="226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IMC-MCL_SERVO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81003" y="3642374"/>
            <a:ext cx="327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IMC-SERVO_SLOW (FAST)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743951" y="3642374"/>
            <a:ext cx="243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IMC-SERVO_SLOW</a:t>
            </a:r>
            <a:endParaRPr kumimoji="1" lang="ja-JP" altLang="en-US" sz="2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77876" y="6269598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PMC_MIXER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107926" y="6249062"/>
            <a:ext cx="188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TTFSS_MIXER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453683" y="5126804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FFTlength</a:t>
            </a:r>
            <a:r>
              <a:rPr kumimoji="1" lang="en-US" altLang="ja-JP" sz="2400" dirty="0" smtClean="0"/>
              <a:t> = 300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64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35018"/>
            <a:ext cx="12192000" cy="1081654"/>
          </a:xfrm>
          <a:prstGeom prst="rect">
            <a:avLst/>
          </a:prstGeom>
          <a:solidFill>
            <a:srgbClr val="209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952" y="514180"/>
            <a:ext cx="372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Spectrogram</a:t>
            </a:r>
            <a:endParaRPr lang="en-US" altLang="ja-JP" sz="5400" dirty="0" smtClean="0">
              <a:solidFill>
                <a:schemeClr val="bg1"/>
              </a:solidFill>
            </a:endParaRPr>
          </a:p>
        </p:txBody>
      </p:sp>
      <p:sp>
        <p:nvSpPr>
          <p:cNvPr id="12" name="台形 11"/>
          <p:cNvSpPr/>
          <p:nvPr/>
        </p:nvSpPr>
        <p:spPr>
          <a:xfrm>
            <a:off x="161692" y="26045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台形 12"/>
          <p:cNvSpPr/>
          <p:nvPr/>
        </p:nvSpPr>
        <p:spPr>
          <a:xfrm>
            <a:off x="2126811" y="26045"/>
            <a:ext cx="1965119" cy="405500"/>
          </a:xfrm>
          <a:prstGeom prst="trapezoid">
            <a:avLst>
              <a:gd name="adj" fmla="val 32335"/>
            </a:avLst>
          </a:prstGeom>
          <a:solidFill>
            <a:srgbClr val="2097D2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台形 13"/>
          <p:cNvSpPr/>
          <p:nvPr/>
        </p:nvSpPr>
        <p:spPr>
          <a:xfrm>
            <a:off x="4091930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台形 14"/>
          <p:cNvSpPr/>
          <p:nvPr/>
        </p:nvSpPr>
        <p:spPr>
          <a:xfrm>
            <a:off x="6057049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台形 15"/>
          <p:cNvSpPr/>
          <p:nvPr/>
        </p:nvSpPr>
        <p:spPr>
          <a:xfrm>
            <a:off x="8022168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台形 16"/>
          <p:cNvSpPr/>
          <p:nvPr/>
        </p:nvSpPr>
        <p:spPr>
          <a:xfrm>
            <a:off x="9987287" y="28922"/>
            <a:ext cx="1965119" cy="405500"/>
          </a:xfrm>
          <a:prstGeom prst="trapezoid">
            <a:avLst>
              <a:gd name="adj" fmla="val 32335"/>
            </a:avLst>
          </a:prstGeom>
          <a:solidFill>
            <a:schemeClr val="bg1"/>
          </a:solidFill>
          <a:ln>
            <a:solidFill>
              <a:srgbClr val="209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973" y="22572"/>
            <a:ext cx="1709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097D2"/>
                </a:solidFill>
              </a:rPr>
              <a:t>概要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65217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lock loss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18274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2097D2"/>
                </a:solidFill>
              </a:rPr>
              <a:t>fujimopy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833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2097D2"/>
                </a:solidFill>
              </a:rPr>
              <a:t>noise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48512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2097D2"/>
                </a:solidFill>
              </a:rPr>
              <a:t>基礎レク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125693" y="22572"/>
            <a:ext cx="1700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2097D2"/>
                </a:solidFill>
              </a:rPr>
              <a:t>まと</a:t>
            </a:r>
            <a:r>
              <a:rPr lang="ja-JP" altLang="en-US" sz="2000" dirty="0">
                <a:solidFill>
                  <a:srgbClr val="2097D2"/>
                </a:solidFill>
              </a:rPr>
              <a:t>め</a:t>
            </a:r>
            <a:endParaRPr kumimoji="1" lang="ja-JP" altLang="en-US" sz="2000" dirty="0">
              <a:solidFill>
                <a:srgbClr val="2097D2"/>
              </a:solidFill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71" y="1557534"/>
            <a:ext cx="3693545" cy="214875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71" y="4194821"/>
            <a:ext cx="3693545" cy="214875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" y="1557534"/>
            <a:ext cx="3693545" cy="214875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07" y="1557534"/>
            <a:ext cx="3693545" cy="214875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" y="4194821"/>
            <a:ext cx="3693545" cy="2148750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07" y="4194821"/>
            <a:ext cx="3693545" cy="2148750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1544290" y="5696400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ピーク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回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958135" y="3609205"/>
            <a:ext cx="2629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CARM_SERVO_FAST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721906" y="3609205"/>
            <a:ext cx="274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CARM_SERVO_SLOW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090353" y="3609205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TMSX_IR_PD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853394" y="6236269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LSC-REFL_PDA1_RF17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933258" y="6236269"/>
            <a:ext cx="2053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TMSY_IR_PDA1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696959" y="6236269"/>
            <a:ext cx="2839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LSC-REFL_PDA1_RF45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87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7581</TotalTime>
  <Words>594</Words>
  <Application>Microsoft Office PowerPoint</Application>
  <PresentationFormat>ワイド画面</PresentationFormat>
  <Paragraphs>235</Paragraphs>
  <Slides>16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冨士川雄太</dc:creator>
  <cp:lastModifiedBy>冨士川雄太</cp:lastModifiedBy>
  <cp:revision>249</cp:revision>
  <dcterms:created xsi:type="dcterms:W3CDTF">2019-01-23T08:03:12Z</dcterms:created>
  <dcterms:modified xsi:type="dcterms:W3CDTF">2019-09-04T03:59:22Z</dcterms:modified>
</cp:coreProperties>
</file>