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10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822FD-61AB-5042-818F-EE1FC66DFFD2}" type="datetimeFigureOut">
              <a:rPr lang="en-US" smtClean="0"/>
              <a:t>3/23/11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F5123-8F42-4147-99DB-42C362F389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df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df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df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df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3933" y="829733"/>
            <a:ext cx="4969933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LCGT SIS+PAY </a:t>
            </a:r>
            <a:br>
              <a:rPr lang="en-US" dirty="0" smtClean="0"/>
            </a:br>
            <a:r>
              <a:rPr lang="en-US" dirty="0" smtClean="0"/>
              <a:t>tentative </a:t>
            </a:r>
            <a:r>
              <a:rPr lang="en-US" dirty="0" err="1" smtClean="0"/>
              <a:t>params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23/03/2011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8691" y="42335"/>
            <a:ext cx="4945309" cy="71865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mc0=0; mc3=2 ; mc4=2; </a:t>
            </a:r>
            <a:r>
              <a:rPr lang="en-US" sz="1100" dirty="0" err="1"/>
              <a:t>mcpf</a:t>
            </a:r>
            <a:r>
              <a:rPr lang="en-US" sz="1100" dirty="0"/>
              <a:t>=1; </a:t>
            </a:r>
            <a:r>
              <a:rPr lang="en-US" sz="1100" dirty="0" err="1"/>
              <a:t>mcbla</a:t>
            </a:r>
            <a:r>
              <a:rPr lang="en-US" sz="1100" dirty="0"/>
              <a:t>=0.2 ;</a:t>
            </a:r>
          </a:p>
          <a:p>
            <a:r>
              <a:rPr lang="en-US" sz="1100" b="1" dirty="0"/>
              <a:t>m1=106.24;  </a:t>
            </a:r>
          </a:p>
          <a:p>
            <a:r>
              <a:rPr lang="en-US" sz="1100" b="1" dirty="0"/>
              <a:t>m2=89.37;  </a:t>
            </a:r>
          </a:p>
          <a:p>
            <a:r>
              <a:rPr lang="en-US" sz="1100" b="1" dirty="0"/>
              <a:t>m3=86.51;  </a:t>
            </a:r>
          </a:p>
          <a:p>
            <a:r>
              <a:rPr lang="en-US" sz="1100" b="1" dirty="0" err="1"/>
              <a:t>mpf</a:t>
            </a:r>
            <a:r>
              <a:rPr lang="en-US" sz="1100" b="1" dirty="0"/>
              <a:t>=83.65;   </a:t>
            </a:r>
          </a:p>
          <a:p>
            <a:r>
              <a:rPr lang="en-US" sz="1100" b="1" dirty="0"/>
              <a:t> </a:t>
            </a:r>
          </a:p>
          <a:p>
            <a:r>
              <a:rPr lang="en-US" sz="1100" b="1" dirty="0"/>
              <a:t>I1=11.43;</a:t>
            </a:r>
          </a:p>
          <a:p>
            <a:r>
              <a:rPr lang="en-US" sz="1100" b="1" dirty="0"/>
              <a:t>I2=10.83;</a:t>
            </a:r>
          </a:p>
          <a:p>
            <a:r>
              <a:rPr lang="en-US" sz="1100" b="1" dirty="0"/>
              <a:t>I3=11.43;</a:t>
            </a:r>
          </a:p>
          <a:p>
            <a:r>
              <a:rPr lang="en-US" sz="1100" b="1" dirty="0"/>
              <a:t>I4=10.83;</a:t>
            </a:r>
            <a:endParaRPr lang="en-US" sz="1100" b="1" dirty="0" smtClean="0"/>
          </a:p>
          <a:p>
            <a:r>
              <a:rPr lang="en-US" sz="1100" dirty="0" err="1" smtClean="0"/>
              <a:t>sdy_ma</a:t>
            </a:r>
            <a:r>
              <a:rPr lang="en-US" sz="1100" dirty="0"/>
              <a:t>=0</a:t>
            </a:r>
            <a:r>
              <a:rPr lang="en-US" sz="1100" dirty="0" smtClean="0"/>
              <a:t>;  </a:t>
            </a:r>
          </a:p>
          <a:p>
            <a:r>
              <a:rPr lang="en-US" sz="1100" dirty="0"/>
              <a:t>gap=0.01;</a:t>
            </a:r>
          </a:p>
          <a:p>
            <a:r>
              <a:rPr lang="en-US" sz="1100" dirty="0" err="1"/>
              <a:t>gapPF</a:t>
            </a:r>
            <a:r>
              <a:rPr lang="en-US" sz="1100" dirty="0"/>
              <a:t>=0.001;</a:t>
            </a:r>
          </a:p>
          <a:p>
            <a:r>
              <a:rPr lang="en-US" sz="1100" dirty="0" err="1"/>
              <a:t>gapMB</a:t>
            </a:r>
            <a:r>
              <a:rPr lang="en-US" sz="1100" dirty="0"/>
              <a:t>=0.001;</a:t>
            </a:r>
          </a:p>
          <a:p>
            <a:r>
              <a:rPr lang="en-US" sz="1100" dirty="0" err="1"/>
              <a:t>gapIM</a:t>
            </a:r>
            <a:r>
              <a:rPr lang="en-US" sz="1100" dirty="0"/>
              <a:t>=</a:t>
            </a:r>
            <a:r>
              <a:rPr lang="en-US" sz="1100" dirty="0" smtClean="0"/>
              <a:t>0.003; bending point closer to COM </a:t>
            </a:r>
          </a:p>
          <a:p>
            <a:r>
              <a:rPr lang="en-US" sz="1100" dirty="0" err="1"/>
              <a:t>gapRM</a:t>
            </a:r>
            <a:r>
              <a:rPr lang="en-US" sz="1100" dirty="0"/>
              <a:t>=0.001;</a:t>
            </a:r>
          </a:p>
          <a:p>
            <a:r>
              <a:rPr lang="en-US" sz="1100" dirty="0" err="1"/>
              <a:t>gapTM</a:t>
            </a:r>
            <a:r>
              <a:rPr lang="en-US" sz="1100" dirty="0"/>
              <a:t>=0.001;</a:t>
            </a:r>
          </a:p>
          <a:p>
            <a:r>
              <a:rPr lang="en-US" sz="1100" dirty="0" smtClean="0"/>
              <a:t>  </a:t>
            </a:r>
            <a:endParaRPr lang="en-US" sz="1100" dirty="0"/>
          </a:p>
          <a:p>
            <a:r>
              <a:rPr lang="en-US" sz="1100" dirty="0"/>
              <a:t>%RYU         F1    F2   F3   F4       MB    IM      RM     TM</a:t>
            </a:r>
          </a:p>
          <a:p>
            <a:r>
              <a:rPr lang="en-US" sz="1100" b="1" dirty="0" err="1"/>
              <a:t>m</a:t>
            </a:r>
            <a:r>
              <a:rPr lang="en-US" sz="1100" b="1" dirty="0"/>
              <a:t>=[          m1    m2   m3   </a:t>
            </a:r>
            <a:r>
              <a:rPr lang="en-US" sz="1100" b="1" dirty="0" err="1"/>
              <a:t>mpf</a:t>
            </a:r>
            <a:r>
              <a:rPr lang="en-US" sz="1100" b="1" dirty="0"/>
              <a:t>      36    80      90     10.7];</a:t>
            </a:r>
          </a:p>
          <a:p>
            <a:r>
              <a:rPr lang="en-US" sz="1100" b="1" dirty="0"/>
              <a:t>Ix=[         I1    I2   I3   I4       1.6     1.2     4    0.051]</a:t>
            </a:r>
            <a:r>
              <a:rPr lang="en-US" sz="1100" b="1" dirty="0" smtClean="0"/>
              <a:t>; %LCGT Y </a:t>
            </a:r>
          </a:p>
          <a:p>
            <a:r>
              <a:rPr lang="en-US" sz="1100" b="1" dirty="0" err="1"/>
              <a:t>Iy</a:t>
            </a:r>
            <a:r>
              <a:rPr lang="en-US" sz="1100" b="1" dirty="0"/>
              <a:t>=[         20    20   20   20       3.2     2.4     4    0.051]</a:t>
            </a:r>
            <a:r>
              <a:rPr lang="en-US" sz="1100" b="1" dirty="0" smtClean="0"/>
              <a:t>; % LCGT Z</a:t>
            </a:r>
          </a:p>
          <a:p>
            <a:r>
              <a:rPr lang="en-US" sz="1100" b="1" dirty="0" err="1"/>
              <a:t>Iz</a:t>
            </a:r>
            <a:r>
              <a:rPr lang="en-US" sz="1100" b="1" dirty="0"/>
              <a:t>=[         I1    I2   I3   I4       1.6     1.2     8    0.084]</a:t>
            </a:r>
            <a:r>
              <a:rPr lang="en-US" sz="1100" b="1" dirty="0" smtClean="0"/>
              <a:t>; % LCGT X</a:t>
            </a:r>
          </a:p>
          <a:p>
            <a:r>
              <a:rPr lang="en-US" sz="1100" dirty="0"/>
              <a:t> </a:t>
            </a:r>
          </a:p>
          <a:p>
            <a:r>
              <a:rPr lang="en-US" sz="1100" dirty="0" err="1"/>
              <a:t>mcre</a:t>
            </a:r>
            <a:r>
              <a:rPr lang="en-US" sz="1100" dirty="0"/>
              <a:t>=[       mc0   mc0    mc0   mc0   mc0     mc0      0       0 ];</a:t>
            </a:r>
          </a:p>
          <a:p>
            <a:r>
              <a:rPr lang="en-US" sz="1100" b="1" dirty="0" err="1"/>
              <a:t>frv</a:t>
            </a:r>
            <a:r>
              <a:rPr lang="en-US" sz="1100" b="1" dirty="0"/>
              <a:t>=[       0.33  0.33   0.33   0.33  0.33   0.33      0      0 ];</a:t>
            </a:r>
          </a:p>
          <a:p>
            <a:r>
              <a:rPr lang="en-US" sz="1100" dirty="0"/>
              <a:t> </a:t>
            </a:r>
          </a:p>
          <a:p>
            <a:r>
              <a:rPr lang="en-US" sz="1100" dirty="0"/>
              <a:t> </a:t>
            </a:r>
            <a:endParaRPr lang="en-US" sz="1100" dirty="0" smtClean="0"/>
          </a:p>
          <a:p>
            <a:r>
              <a:rPr lang="en-US" sz="1100" dirty="0" smtClean="0"/>
              <a:t>%</a:t>
            </a:r>
            <a:r>
              <a:rPr lang="en-US" sz="1100" dirty="0"/>
              <a:t>RYU        F1    F2   F3    PF        MB      IM           RM         TM</a:t>
            </a:r>
          </a:p>
          <a:p>
            <a:r>
              <a:rPr lang="en-US" sz="1100" dirty="0"/>
              <a:t>mat={      'MA'  'MA' 'MA'  'MA'      'C70'   'MA'         'C70'      'W'  };</a:t>
            </a:r>
          </a:p>
          <a:p>
            <a:r>
              <a:rPr lang="en-US" sz="1100" b="1" dirty="0" err="1"/>
              <a:t>l</a:t>
            </a:r>
            <a:r>
              <a:rPr lang="en-US" sz="1100" b="1" dirty="0"/>
              <a:t>=[         2.1   2.1 2.35   2.085    2.084   2.084        2.084       2.084 ];</a:t>
            </a:r>
          </a:p>
          <a:p>
            <a:r>
              <a:rPr lang="en-US" sz="1100" b="1" dirty="0" err="1"/>
              <a:t>d</a:t>
            </a:r>
            <a:r>
              <a:rPr lang="en-US" sz="1100" b="1" dirty="0"/>
              <a:t>=[         3.2  3.0   2.8   2.5       0.5    2.1          0.7         0.15  ]*1E-3;</a:t>
            </a:r>
          </a:p>
          <a:p>
            <a:r>
              <a:rPr lang="en-US" sz="1100" b="1" dirty="0" err="1"/>
              <a:t>sux</a:t>
            </a:r>
            <a:r>
              <a:rPr lang="en-US" sz="1100" b="1" dirty="0"/>
              <a:t>=[        0    0     0     0        0.40     0          0.34        0.25/2]</a:t>
            </a:r>
            <a:r>
              <a:rPr lang="en-US" sz="1100" b="1" dirty="0" smtClean="0"/>
              <a:t>; </a:t>
            </a:r>
            <a:r>
              <a:rPr lang="en-US" sz="1100" b="1" dirty="0" smtClean="0"/>
              <a:t>%LCGT Y </a:t>
            </a:r>
            <a:endParaRPr lang="en-US" sz="1100" b="1" dirty="0" smtClean="0"/>
          </a:p>
          <a:p>
            <a:r>
              <a:rPr lang="en-US" sz="1100" b="1" dirty="0" err="1"/>
              <a:t>suz</a:t>
            </a:r>
            <a:r>
              <a:rPr lang="en-US" sz="1100" b="1" dirty="0"/>
              <a:t>=[        0    0     0     0        0.40     0          0.03        </a:t>
            </a:r>
            <a:r>
              <a:rPr lang="en-US" sz="1100" b="1" dirty="0" err="1"/>
              <a:t>param</a:t>
            </a:r>
            <a:r>
              <a:rPr lang="en-US" sz="1100" b="1" dirty="0"/>
              <a:t>]</a:t>
            </a:r>
            <a:r>
              <a:rPr lang="en-US" sz="1100" b="1" dirty="0" smtClean="0"/>
              <a:t>; </a:t>
            </a:r>
            <a:r>
              <a:rPr lang="en-US" sz="1100" b="1" dirty="0" smtClean="0"/>
              <a:t>%LCGT Z</a:t>
            </a:r>
            <a:endParaRPr lang="en-US" sz="1100" b="1" dirty="0" smtClean="0"/>
          </a:p>
          <a:p>
            <a:r>
              <a:rPr lang="en-US" sz="1100" b="1" dirty="0" err="1"/>
              <a:t>suy</a:t>
            </a:r>
            <a:r>
              <a:rPr lang="en-US" sz="1100" b="1" dirty="0"/>
              <a:t>=[        0    0     0     0        0        0          0.000       0     ]</a:t>
            </a:r>
            <a:r>
              <a:rPr lang="en-US" sz="1100" b="1" dirty="0" smtClean="0"/>
              <a:t>; </a:t>
            </a:r>
            <a:r>
              <a:rPr lang="en-US" sz="1100" b="1" dirty="0" smtClean="0"/>
              <a:t>%LCGT X</a:t>
            </a:r>
            <a:endParaRPr lang="en-US" sz="1100" b="1" dirty="0" smtClean="0"/>
          </a:p>
          <a:p>
            <a:r>
              <a:rPr lang="en-US" sz="1100" b="1" dirty="0" err="1"/>
              <a:t>sdy</a:t>
            </a:r>
            <a:r>
              <a:rPr lang="en-US" sz="1100" b="1" dirty="0"/>
              <a:t>=[     -gap  -gap  -gap  -</a:t>
            </a:r>
            <a:r>
              <a:rPr lang="en-US" sz="1100" b="1" dirty="0" err="1"/>
              <a:t>gapPF</a:t>
            </a:r>
            <a:r>
              <a:rPr lang="en-US" sz="1100" b="1" dirty="0"/>
              <a:t>   -</a:t>
            </a:r>
            <a:r>
              <a:rPr lang="en-US" sz="1100" b="1" dirty="0" err="1"/>
              <a:t>gapMB</a:t>
            </a:r>
            <a:r>
              <a:rPr lang="en-US" sz="1100" b="1" dirty="0"/>
              <a:t> 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gapIM</a:t>
            </a:r>
            <a:r>
              <a:rPr lang="en-US" sz="1100" b="1" dirty="0" smtClean="0"/>
              <a:t>       </a:t>
            </a:r>
            <a:r>
              <a:rPr lang="en-US" sz="1100" b="1" dirty="0"/>
              <a:t>-</a:t>
            </a:r>
            <a:r>
              <a:rPr lang="en-US" sz="1100" b="1" dirty="0" err="1"/>
              <a:t>gapRM</a:t>
            </a:r>
            <a:r>
              <a:rPr lang="en-US" sz="1100" b="1" dirty="0"/>
              <a:t>      -</a:t>
            </a:r>
            <a:r>
              <a:rPr lang="en-US" sz="1100" b="1" dirty="0" err="1"/>
              <a:t>gapTM</a:t>
            </a:r>
            <a:r>
              <a:rPr lang="en-US" sz="1100" b="1" dirty="0"/>
              <a:t> ]</a:t>
            </a:r>
            <a:r>
              <a:rPr lang="en-US" sz="1100" b="1" dirty="0" smtClean="0"/>
              <a:t>; </a:t>
            </a:r>
            <a:r>
              <a:rPr lang="en-US" sz="1100" b="1" dirty="0" smtClean="0"/>
              <a:t>%LCGT Z</a:t>
            </a:r>
            <a:r>
              <a:rPr lang="en-US" sz="1100" b="1" dirty="0" smtClean="0"/>
              <a:t> </a:t>
            </a:r>
          </a:p>
          <a:p>
            <a:r>
              <a:rPr lang="en-US" sz="1100" dirty="0" err="1"/>
              <a:t>cabl</a:t>
            </a:r>
            <a:r>
              <a:rPr lang="en-US" sz="1100" dirty="0"/>
              <a:t>=[      1E-1    1E-1  1E-1   1E-1    1E-3    1E-3        1E-4       1E-4 ];</a:t>
            </a:r>
          </a:p>
          <a:p>
            <a:r>
              <a:rPr lang="en-US" dirty="0"/>
              <a:t> 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-tx_Virgo_full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110817"/>
            <a:ext cx="9144000" cy="66363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0934" y="0"/>
            <a:ext cx="383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From here all MKS, and LCGT reference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-tx_LCGT_ground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233039"/>
            <a:ext cx="9144000" cy="63919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-tx_LCGT_Virgo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233039"/>
            <a:ext cx="9144000" cy="63919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-tx_LCGT_full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350" y="76200"/>
            <a:ext cx="9131300" cy="670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35274" y="5417280"/>
            <a:ext cx="36547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Most of those small peaks are due to coupling angular/</a:t>
            </a:r>
            <a:r>
              <a:rPr lang="en-US" sz="1100" dirty="0" err="1" smtClean="0">
                <a:solidFill>
                  <a:srgbClr val="FF0000"/>
                </a:solidFill>
              </a:rPr>
              <a:t>transl</a:t>
            </a:r>
            <a:endParaRPr lang="en-US" sz="1100" dirty="0" smtClean="0">
              <a:solidFill>
                <a:srgbClr val="FF0000"/>
              </a:solidFill>
            </a:endParaRPr>
          </a:p>
          <a:p>
            <a:r>
              <a:rPr lang="en-US" sz="1100" dirty="0" smtClean="0">
                <a:solidFill>
                  <a:srgbClr val="FF0000"/>
                </a:solidFill>
              </a:rPr>
              <a:t>Due to position of COM </a:t>
            </a:r>
            <a:r>
              <a:rPr lang="en-US" sz="1100" dirty="0" err="1" smtClean="0">
                <a:solidFill>
                  <a:srgbClr val="FF0000"/>
                </a:solidFill>
              </a:rPr>
              <a:t>vs</a:t>
            </a:r>
            <a:r>
              <a:rPr lang="en-US" sz="1100" dirty="0" smtClean="0">
                <a:solidFill>
                  <a:srgbClr val="FF0000"/>
                </a:solidFill>
              </a:rPr>
              <a:t> lambda (wrong in this plot)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titled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95250"/>
            <a:ext cx="9144000" cy="6667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405</Words>
  <Application>Microsoft Macintosh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LCGT SIS+PAY  tentative params  23/03/2011</vt:lpstr>
      <vt:lpstr>Slide 2</vt:lpstr>
      <vt:lpstr>Slide 3</vt:lpstr>
      <vt:lpstr>Slide 4</vt:lpstr>
      <vt:lpstr>Slide 5</vt:lpstr>
      <vt:lpstr>Slide 6</vt:lpstr>
    </vt:vector>
  </TitlesOfParts>
  <Company>INFN - Rome Branch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LCGT SIS+PAY  tentative params  23/03/2011</dc:title>
  <dc:creator>Ettore Majorana</dc:creator>
  <cp:lastModifiedBy>Ettore Majorana</cp:lastModifiedBy>
  <cp:revision>5</cp:revision>
  <dcterms:created xsi:type="dcterms:W3CDTF">2011-03-23T08:59:02Z</dcterms:created>
  <dcterms:modified xsi:type="dcterms:W3CDTF">2011-03-23T12:48:18Z</dcterms:modified>
</cp:coreProperties>
</file>