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pdf" ContentType="application/pdf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9" r:id="rId3"/>
    <p:sldId id="257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7" d="100"/>
          <a:sy n="67" d="100"/>
        </p:scale>
        <p:origin x="-56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822FD-61AB-5042-818F-EE1FC66DFFD2}" type="datetimeFigureOut">
              <a:rPr lang="en-US" smtClean="0"/>
              <a:pPr/>
              <a:t>3/25/2011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F5123-8F42-4147-99DB-42C362F389AB}" type="slidenum">
              <a:rPr lang="en-US" smtClean="0"/>
              <a:pPr/>
              <a:t>&lt;#&gt;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822FD-61AB-5042-818F-EE1FC66DFFD2}" type="datetimeFigureOut">
              <a:rPr lang="en-US" smtClean="0"/>
              <a:pPr/>
              <a:t>3/25/2011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F5123-8F42-4147-99DB-42C362F389AB}" type="slidenum">
              <a:rPr lang="en-US" smtClean="0"/>
              <a:pPr/>
              <a:t>&lt;#&gt;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822FD-61AB-5042-818F-EE1FC66DFFD2}" type="datetimeFigureOut">
              <a:rPr lang="en-US" smtClean="0"/>
              <a:pPr/>
              <a:t>3/25/2011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F5123-8F42-4147-99DB-42C362F389AB}" type="slidenum">
              <a:rPr lang="en-US" smtClean="0"/>
              <a:pPr/>
              <a:t>&lt;#&gt;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822FD-61AB-5042-818F-EE1FC66DFFD2}" type="datetimeFigureOut">
              <a:rPr lang="en-US" smtClean="0"/>
              <a:pPr/>
              <a:t>3/25/2011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F5123-8F42-4147-99DB-42C362F389AB}" type="slidenum">
              <a:rPr lang="en-US" smtClean="0"/>
              <a:pPr/>
              <a:t>&lt;#&gt;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822FD-61AB-5042-818F-EE1FC66DFFD2}" type="datetimeFigureOut">
              <a:rPr lang="en-US" smtClean="0"/>
              <a:pPr/>
              <a:t>3/25/2011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F5123-8F42-4147-99DB-42C362F389AB}" type="slidenum">
              <a:rPr lang="en-US" smtClean="0"/>
              <a:pPr/>
              <a:t>&lt;#&gt;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822FD-61AB-5042-818F-EE1FC66DFFD2}" type="datetimeFigureOut">
              <a:rPr lang="en-US" smtClean="0"/>
              <a:pPr/>
              <a:t>3/25/2011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F5123-8F42-4147-99DB-42C362F389AB}" type="slidenum">
              <a:rPr lang="en-US" smtClean="0"/>
              <a:pPr/>
              <a:t>&lt;#&gt;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822FD-61AB-5042-818F-EE1FC66DFFD2}" type="datetimeFigureOut">
              <a:rPr lang="en-US" smtClean="0"/>
              <a:pPr/>
              <a:t>3/25/2011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F5123-8F42-4147-99DB-42C362F389AB}" type="slidenum">
              <a:rPr lang="en-US" smtClean="0"/>
              <a:pPr/>
              <a:t>&lt;#&gt;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822FD-61AB-5042-818F-EE1FC66DFFD2}" type="datetimeFigureOut">
              <a:rPr lang="en-US" smtClean="0"/>
              <a:pPr/>
              <a:t>3/25/2011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F5123-8F42-4147-99DB-42C362F389AB}" type="slidenum">
              <a:rPr lang="en-US" smtClean="0"/>
              <a:pPr/>
              <a:t>&lt;#&gt;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822FD-61AB-5042-818F-EE1FC66DFFD2}" type="datetimeFigureOut">
              <a:rPr lang="en-US" smtClean="0"/>
              <a:pPr/>
              <a:t>3/25/2011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F5123-8F42-4147-99DB-42C362F389AB}" type="slidenum">
              <a:rPr lang="en-US" smtClean="0"/>
              <a:pPr/>
              <a:t>&lt;#&gt;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822FD-61AB-5042-818F-EE1FC66DFFD2}" type="datetimeFigureOut">
              <a:rPr lang="en-US" smtClean="0"/>
              <a:pPr/>
              <a:t>3/25/2011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F5123-8F42-4147-99DB-42C362F389AB}" type="slidenum">
              <a:rPr lang="en-US" smtClean="0"/>
              <a:pPr/>
              <a:t>&lt;#&gt;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822FD-61AB-5042-818F-EE1FC66DFFD2}" type="datetimeFigureOut">
              <a:rPr lang="en-US" smtClean="0"/>
              <a:pPr/>
              <a:t>3/25/2011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F5123-8F42-4147-99DB-42C362F389AB}" type="slidenum">
              <a:rPr lang="en-US" smtClean="0"/>
              <a:pPr/>
              <a:t>&lt;#&gt;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0822FD-61AB-5042-818F-EE1FC66DFFD2}" type="datetimeFigureOut">
              <a:rPr lang="en-US" smtClean="0"/>
              <a:pPr/>
              <a:t>3/25/2011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0F5123-8F42-4147-99DB-42C362F389AB}" type="slidenum">
              <a:rPr lang="en-US" smtClean="0"/>
              <a:pPr/>
              <a:t>&lt;#&gt;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.pd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d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d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.pd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43933" y="829733"/>
            <a:ext cx="4969933" cy="14700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LCGT SIS+PAY </a:t>
            </a:r>
            <a:br>
              <a:rPr lang="en-US" dirty="0" smtClean="0"/>
            </a:br>
            <a:r>
              <a:rPr lang="en-US" dirty="0" smtClean="0"/>
              <a:t>tentative </a:t>
            </a:r>
            <a:r>
              <a:rPr lang="en-US" dirty="0" err="1" smtClean="0"/>
              <a:t>params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23/03/2011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198691" y="42335"/>
            <a:ext cx="4945309" cy="71865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mc0=0; mc3=2 ; mc4=2; </a:t>
            </a:r>
            <a:r>
              <a:rPr lang="en-US" sz="1100" dirty="0" err="1"/>
              <a:t>mcpf</a:t>
            </a:r>
            <a:r>
              <a:rPr lang="en-US" sz="1100" dirty="0"/>
              <a:t>=1; </a:t>
            </a:r>
            <a:r>
              <a:rPr lang="en-US" sz="1100" dirty="0" err="1"/>
              <a:t>mcbla</a:t>
            </a:r>
            <a:r>
              <a:rPr lang="en-US" sz="1100" dirty="0"/>
              <a:t>=0.2 ;</a:t>
            </a:r>
          </a:p>
          <a:p>
            <a:r>
              <a:rPr lang="en-US" sz="1100" b="1" dirty="0"/>
              <a:t>m1=106.24;  </a:t>
            </a:r>
          </a:p>
          <a:p>
            <a:r>
              <a:rPr lang="en-US" sz="1100" b="1" dirty="0"/>
              <a:t>m2=89.37;  </a:t>
            </a:r>
          </a:p>
          <a:p>
            <a:r>
              <a:rPr lang="en-US" sz="1100" b="1" dirty="0"/>
              <a:t>m3=86.51;  </a:t>
            </a:r>
          </a:p>
          <a:p>
            <a:r>
              <a:rPr lang="en-US" sz="1100" b="1" dirty="0" err="1"/>
              <a:t>mpf</a:t>
            </a:r>
            <a:r>
              <a:rPr lang="en-US" sz="1100" b="1" dirty="0"/>
              <a:t>=83.65;   </a:t>
            </a:r>
          </a:p>
          <a:p>
            <a:r>
              <a:rPr lang="en-US" sz="1100" b="1" dirty="0"/>
              <a:t> </a:t>
            </a:r>
          </a:p>
          <a:p>
            <a:r>
              <a:rPr lang="en-US" sz="1100" b="1" dirty="0"/>
              <a:t>I1=11.43;</a:t>
            </a:r>
          </a:p>
          <a:p>
            <a:r>
              <a:rPr lang="en-US" sz="1100" b="1" dirty="0"/>
              <a:t>I2=10.83;</a:t>
            </a:r>
          </a:p>
          <a:p>
            <a:r>
              <a:rPr lang="en-US" sz="1100" b="1" dirty="0"/>
              <a:t>I3=11.43;</a:t>
            </a:r>
          </a:p>
          <a:p>
            <a:r>
              <a:rPr lang="en-US" sz="1100" b="1" dirty="0"/>
              <a:t>I4=10.83;</a:t>
            </a:r>
            <a:endParaRPr lang="en-US" sz="1100" b="1" dirty="0" smtClean="0"/>
          </a:p>
          <a:p>
            <a:r>
              <a:rPr lang="en-US" sz="1100" dirty="0" err="1" smtClean="0"/>
              <a:t>sdy_ma</a:t>
            </a:r>
            <a:r>
              <a:rPr lang="en-US" sz="1100" dirty="0"/>
              <a:t>=0</a:t>
            </a:r>
            <a:r>
              <a:rPr lang="en-US" sz="1100" dirty="0" smtClean="0"/>
              <a:t>;  </a:t>
            </a:r>
          </a:p>
          <a:p>
            <a:r>
              <a:rPr lang="en-US" sz="1100" dirty="0"/>
              <a:t>gap=0.01;</a:t>
            </a:r>
          </a:p>
          <a:p>
            <a:r>
              <a:rPr lang="en-US" sz="1100" dirty="0" err="1"/>
              <a:t>gapPF</a:t>
            </a:r>
            <a:r>
              <a:rPr lang="en-US" sz="1100" dirty="0"/>
              <a:t>=0.001;</a:t>
            </a:r>
          </a:p>
          <a:p>
            <a:r>
              <a:rPr lang="en-US" sz="1100" dirty="0" err="1"/>
              <a:t>gapMB</a:t>
            </a:r>
            <a:r>
              <a:rPr lang="en-US" sz="1100" dirty="0"/>
              <a:t>=0.001;</a:t>
            </a:r>
          </a:p>
          <a:p>
            <a:r>
              <a:rPr lang="en-US" sz="1100" dirty="0" err="1"/>
              <a:t>gapIM</a:t>
            </a:r>
            <a:r>
              <a:rPr lang="en-US" sz="1100" dirty="0"/>
              <a:t>=</a:t>
            </a:r>
            <a:r>
              <a:rPr lang="en-US" sz="1100" dirty="0" smtClean="0"/>
              <a:t>0.003; bending point closer to COM </a:t>
            </a:r>
          </a:p>
          <a:p>
            <a:r>
              <a:rPr lang="en-US" sz="1100" dirty="0" err="1"/>
              <a:t>gapRM</a:t>
            </a:r>
            <a:r>
              <a:rPr lang="en-US" sz="1100" dirty="0"/>
              <a:t>=0.001;</a:t>
            </a:r>
          </a:p>
          <a:p>
            <a:r>
              <a:rPr lang="en-US" sz="1100" dirty="0" err="1"/>
              <a:t>gapTM</a:t>
            </a:r>
            <a:r>
              <a:rPr lang="en-US" sz="1100" dirty="0"/>
              <a:t>=0.001;</a:t>
            </a:r>
          </a:p>
          <a:p>
            <a:r>
              <a:rPr lang="en-US" sz="1100" dirty="0" smtClean="0"/>
              <a:t>  </a:t>
            </a:r>
            <a:endParaRPr lang="en-US" sz="1100" dirty="0"/>
          </a:p>
          <a:p>
            <a:r>
              <a:rPr lang="en-US" sz="1100" dirty="0"/>
              <a:t>%RYU         F1    F2   F3   F4       MB    IM      RM     TM</a:t>
            </a:r>
          </a:p>
          <a:p>
            <a:r>
              <a:rPr lang="en-US" sz="1100" b="1" dirty="0" err="1"/>
              <a:t>m</a:t>
            </a:r>
            <a:r>
              <a:rPr lang="en-US" sz="1100" b="1" dirty="0"/>
              <a:t>=[          m1    m2   m3   </a:t>
            </a:r>
            <a:r>
              <a:rPr lang="en-US" sz="1100" b="1" dirty="0" err="1"/>
              <a:t>mpf</a:t>
            </a:r>
            <a:r>
              <a:rPr lang="en-US" sz="1100" b="1" dirty="0"/>
              <a:t>      36    80      90     10.7];</a:t>
            </a:r>
          </a:p>
          <a:p>
            <a:r>
              <a:rPr lang="en-US" sz="1100" b="1" dirty="0"/>
              <a:t>Ix=[         I1    I2   I3   I4       1.6     1.2     4    0.051]</a:t>
            </a:r>
            <a:r>
              <a:rPr lang="en-US" sz="1100" b="1" dirty="0" smtClean="0"/>
              <a:t>; %LCGT Y </a:t>
            </a:r>
          </a:p>
          <a:p>
            <a:r>
              <a:rPr lang="en-US" sz="1100" b="1" dirty="0" err="1"/>
              <a:t>Iy</a:t>
            </a:r>
            <a:r>
              <a:rPr lang="en-US" sz="1100" b="1" dirty="0"/>
              <a:t>=[         20    20   20   20       3.2     2.4     4    0.051]</a:t>
            </a:r>
            <a:r>
              <a:rPr lang="en-US" sz="1100" b="1" dirty="0" smtClean="0"/>
              <a:t>; % LCGT Z</a:t>
            </a:r>
          </a:p>
          <a:p>
            <a:r>
              <a:rPr lang="en-US" sz="1100" b="1" dirty="0" err="1"/>
              <a:t>Iz</a:t>
            </a:r>
            <a:r>
              <a:rPr lang="en-US" sz="1100" b="1" dirty="0"/>
              <a:t>=[         I1    I2   I3   I4       1.6     1.2     8    0.084]</a:t>
            </a:r>
            <a:r>
              <a:rPr lang="en-US" sz="1100" b="1" dirty="0" smtClean="0"/>
              <a:t>; % LCGT X</a:t>
            </a:r>
          </a:p>
          <a:p>
            <a:r>
              <a:rPr lang="en-US" sz="1100" dirty="0"/>
              <a:t> </a:t>
            </a:r>
          </a:p>
          <a:p>
            <a:r>
              <a:rPr lang="en-US" sz="1100" dirty="0" err="1"/>
              <a:t>mcre</a:t>
            </a:r>
            <a:r>
              <a:rPr lang="en-US" sz="1100" dirty="0"/>
              <a:t>=[       mc0   mc0    mc0   mc0   mc0     mc0      0       0 ];</a:t>
            </a:r>
          </a:p>
          <a:p>
            <a:r>
              <a:rPr lang="en-US" sz="1100" b="1" dirty="0" err="1"/>
              <a:t>frv</a:t>
            </a:r>
            <a:r>
              <a:rPr lang="en-US" sz="1100" b="1" dirty="0"/>
              <a:t>=[       0.33  0.33   0.33   0.33  0.33   0.33      0      0 ];</a:t>
            </a:r>
          </a:p>
          <a:p>
            <a:r>
              <a:rPr lang="en-US" sz="1100" dirty="0"/>
              <a:t> </a:t>
            </a:r>
          </a:p>
          <a:p>
            <a:r>
              <a:rPr lang="en-US" sz="1100" dirty="0"/>
              <a:t> </a:t>
            </a:r>
            <a:endParaRPr lang="en-US" sz="1100" dirty="0" smtClean="0"/>
          </a:p>
          <a:p>
            <a:r>
              <a:rPr lang="en-US" sz="1100" dirty="0" smtClean="0"/>
              <a:t>%</a:t>
            </a:r>
            <a:r>
              <a:rPr lang="en-US" sz="1100" dirty="0"/>
              <a:t>RYU        F1    F2   F3    PF        MB      IM           RM         TM</a:t>
            </a:r>
          </a:p>
          <a:p>
            <a:r>
              <a:rPr lang="en-US" sz="1100" dirty="0"/>
              <a:t>mat={      'MA'  'MA' 'MA'  'MA'      'C70'   'MA'         'C70'      'W'  };</a:t>
            </a:r>
          </a:p>
          <a:p>
            <a:r>
              <a:rPr lang="en-US" sz="1100" b="1" dirty="0" err="1"/>
              <a:t>l</a:t>
            </a:r>
            <a:r>
              <a:rPr lang="en-US" sz="1100" b="1" dirty="0"/>
              <a:t>=[         2.1   2.1 2.35   2.085    2.084   2.084        2.084       2.084 ];</a:t>
            </a:r>
          </a:p>
          <a:p>
            <a:r>
              <a:rPr lang="en-US" sz="1100" b="1" dirty="0" err="1"/>
              <a:t>d</a:t>
            </a:r>
            <a:r>
              <a:rPr lang="en-US" sz="1100" b="1" dirty="0"/>
              <a:t>=[         3.2  3.0   2.8   2.5       0.5    2.1          0.7         0.15  ]*1E-3;</a:t>
            </a:r>
          </a:p>
          <a:p>
            <a:r>
              <a:rPr lang="en-US" sz="1100" b="1" dirty="0" err="1"/>
              <a:t>sux</a:t>
            </a:r>
            <a:r>
              <a:rPr lang="en-US" sz="1100" b="1" dirty="0"/>
              <a:t>=[        0    0     0     0        0.40     0          0.34        0.25/2]</a:t>
            </a:r>
            <a:r>
              <a:rPr lang="en-US" sz="1100" b="1" dirty="0" smtClean="0"/>
              <a:t>; %LCGT Y </a:t>
            </a:r>
          </a:p>
          <a:p>
            <a:r>
              <a:rPr lang="en-US" sz="1100" b="1" dirty="0" err="1"/>
              <a:t>suz</a:t>
            </a:r>
            <a:r>
              <a:rPr lang="en-US" sz="1100" b="1" dirty="0"/>
              <a:t>=[        0    0     0     0        0.40     0          0.03        </a:t>
            </a:r>
            <a:r>
              <a:rPr lang="en-US" sz="1100" b="1" dirty="0" err="1"/>
              <a:t>param</a:t>
            </a:r>
            <a:r>
              <a:rPr lang="en-US" sz="1100" b="1" dirty="0"/>
              <a:t>]</a:t>
            </a:r>
            <a:r>
              <a:rPr lang="en-US" sz="1100" b="1" dirty="0" smtClean="0"/>
              <a:t>; %LCGT Z</a:t>
            </a:r>
          </a:p>
          <a:p>
            <a:r>
              <a:rPr lang="en-US" sz="1100" b="1" dirty="0" err="1"/>
              <a:t>suy</a:t>
            </a:r>
            <a:r>
              <a:rPr lang="en-US" sz="1100" b="1" dirty="0"/>
              <a:t>=[        0    0     0     0        0        0          0.000       0     ]</a:t>
            </a:r>
            <a:r>
              <a:rPr lang="en-US" sz="1100" b="1" dirty="0" smtClean="0"/>
              <a:t>; %LCGT X</a:t>
            </a:r>
          </a:p>
          <a:p>
            <a:r>
              <a:rPr lang="en-US" sz="1100" b="1" dirty="0" err="1"/>
              <a:t>sdy</a:t>
            </a:r>
            <a:r>
              <a:rPr lang="en-US" sz="1100" b="1" dirty="0"/>
              <a:t>=[     -gap  -gap  -gap  -</a:t>
            </a:r>
            <a:r>
              <a:rPr lang="en-US" sz="1100" b="1" dirty="0" err="1"/>
              <a:t>gapPF</a:t>
            </a:r>
            <a:r>
              <a:rPr lang="en-US" sz="1100" b="1" dirty="0"/>
              <a:t>   -</a:t>
            </a:r>
            <a:r>
              <a:rPr lang="en-US" sz="1100" b="1" dirty="0" err="1"/>
              <a:t>gapMB</a:t>
            </a:r>
            <a:r>
              <a:rPr lang="en-US" sz="1100" b="1" dirty="0"/>
              <a:t> </a:t>
            </a:r>
            <a:r>
              <a:rPr lang="en-US" sz="1100" b="1" dirty="0" smtClean="0"/>
              <a:t> </a:t>
            </a:r>
            <a:r>
              <a:rPr lang="en-US" sz="1100" b="1" dirty="0" err="1" smtClean="0"/>
              <a:t>gapIM</a:t>
            </a:r>
            <a:r>
              <a:rPr lang="en-US" sz="1100" b="1" dirty="0" smtClean="0"/>
              <a:t>       </a:t>
            </a:r>
            <a:r>
              <a:rPr lang="en-US" sz="1100" b="1" dirty="0"/>
              <a:t>-</a:t>
            </a:r>
            <a:r>
              <a:rPr lang="en-US" sz="1100" b="1" dirty="0" err="1"/>
              <a:t>gapRM</a:t>
            </a:r>
            <a:r>
              <a:rPr lang="en-US" sz="1100" b="1" dirty="0"/>
              <a:t>      -</a:t>
            </a:r>
            <a:r>
              <a:rPr lang="en-US" sz="1100" b="1" dirty="0" err="1"/>
              <a:t>gapTM</a:t>
            </a:r>
            <a:r>
              <a:rPr lang="en-US" sz="1100" b="1" dirty="0"/>
              <a:t> ]</a:t>
            </a:r>
            <a:r>
              <a:rPr lang="en-US" sz="1100" b="1" dirty="0" smtClean="0"/>
              <a:t>; %LCGT Z </a:t>
            </a:r>
          </a:p>
          <a:p>
            <a:r>
              <a:rPr lang="en-US" sz="1100" dirty="0" err="1"/>
              <a:t>cabl</a:t>
            </a:r>
            <a:r>
              <a:rPr lang="en-US" sz="1100" dirty="0"/>
              <a:t>=[      1E-1    1E-1  1E-1   1E-1    1E-3    1E-3        1E-4       1E-4 ];</a:t>
            </a:r>
          </a:p>
          <a:p>
            <a:r>
              <a:rPr lang="en-US" dirty="0"/>
              <a:t> </a:t>
            </a:r>
          </a:p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 rot="18599293">
            <a:off x="635874" y="3972629"/>
            <a:ext cx="24710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>
                <a:solidFill>
                  <a:srgbClr val="FF0000"/>
                </a:solidFill>
              </a:rPr>
              <a:t>Amended (last slide) !!! </a:t>
            </a:r>
            <a:endParaRPr lang="en-US" b="1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z-tx_Virgo_full.eps"/>
          <p:cNvPicPr>
            <a:picLocks noChangeAspect="1"/>
          </p:cNvPicPr>
          <p:nvPr/>
        </p:nvPicPr>
        <mc:AlternateContent xmlns:mc="http://schemas.openxmlformats.org/markup-compatibility/2006">
          <mc:Choice xmlns:ma="http://schemas.microsoft.com/office/mac/drawingml/2008/main" xmlns:mv="urn:schemas-microsoft-com:mac:vml" xmlns="" Requires="ma">
            <p:blipFill>
              <a:blip r:embed="rId2"/>
              <a:stretch>
                <a:fillRect/>
              </a:stretch>
            </p:blipFill>
          </mc:Choice>
          <mc:Fallback>
            <p:blipFill>
              <a:blip r:embed="rId3"/>
              <a:stretch>
                <a:fillRect/>
              </a:stretch>
            </p:blipFill>
          </mc:Fallback>
        </mc:AlternateContent>
        <p:spPr>
          <a:xfrm>
            <a:off x="0" y="110817"/>
            <a:ext cx="9144000" cy="663636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810934" y="0"/>
            <a:ext cx="38321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From here all MKS, and LCGT reference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z-tx_LCGT_ground.eps"/>
          <p:cNvPicPr>
            <a:picLocks noChangeAspect="1"/>
          </p:cNvPicPr>
          <p:nvPr/>
        </p:nvPicPr>
        <mc:AlternateContent xmlns:mc="http://schemas.openxmlformats.org/markup-compatibility/2006">
          <mc:Choice xmlns:ma="http://schemas.microsoft.com/office/mac/drawingml/2008/main" xmlns:mv="urn:schemas-microsoft-com:mac:vml" xmlns="" Requires="ma">
            <p:blipFill>
              <a:blip r:embed="rId2"/>
              <a:stretch>
                <a:fillRect/>
              </a:stretch>
            </p:blipFill>
          </mc:Choice>
          <mc:Fallback>
            <p:blipFill>
              <a:blip r:embed="rId3"/>
              <a:stretch>
                <a:fillRect/>
              </a:stretch>
            </p:blipFill>
          </mc:Fallback>
        </mc:AlternateContent>
        <p:spPr>
          <a:xfrm>
            <a:off x="0" y="233039"/>
            <a:ext cx="9144000" cy="6391922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z-tx_LCGT_Virgo.eps"/>
          <p:cNvPicPr>
            <a:picLocks noChangeAspect="1"/>
          </p:cNvPicPr>
          <p:nvPr/>
        </p:nvPicPr>
        <mc:AlternateContent xmlns:mc="http://schemas.openxmlformats.org/markup-compatibility/2006">
          <mc:Choice xmlns:ma="http://schemas.microsoft.com/office/mac/drawingml/2008/main" xmlns:mv="urn:schemas-microsoft-com:mac:vml" xmlns="" Requires="ma">
            <p:blipFill>
              <a:blip r:embed="rId2"/>
              <a:stretch>
                <a:fillRect/>
              </a:stretch>
            </p:blipFill>
          </mc:Choice>
          <mc:Fallback>
            <p:blipFill>
              <a:blip r:embed="rId3"/>
              <a:stretch>
                <a:fillRect/>
              </a:stretch>
            </p:blipFill>
          </mc:Fallback>
        </mc:AlternateContent>
        <p:spPr>
          <a:xfrm>
            <a:off x="0" y="233039"/>
            <a:ext cx="9144000" cy="6391922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z-tx_LCGT_full.eps"/>
          <p:cNvPicPr>
            <a:picLocks noChangeAspect="1"/>
          </p:cNvPicPr>
          <p:nvPr/>
        </p:nvPicPr>
        <mc:AlternateContent xmlns:mc="http://schemas.openxmlformats.org/markup-compatibility/2006">
          <mc:Choice xmlns:ma="http://schemas.microsoft.com/office/mac/drawingml/2008/main" xmlns:mv="urn:schemas-microsoft-com:mac:vml" xmlns="" Requires="ma">
            <p:blipFill>
              <a:blip r:embed="rId2"/>
              <a:stretch>
                <a:fillRect/>
              </a:stretch>
            </p:blipFill>
          </mc:Choice>
          <mc:Fallback>
            <p:blipFill>
              <a:blip r:embed="rId3"/>
              <a:stretch>
                <a:fillRect/>
              </a:stretch>
            </p:blipFill>
          </mc:Fallback>
        </mc:AlternateContent>
        <p:spPr>
          <a:xfrm>
            <a:off x="6350" y="76200"/>
            <a:ext cx="9131300" cy="67056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310</TotalTime>
  <Words>279</Words>
  <Application>Microsoft Office PowerPoint</Application>
  <PresentationFormat>画面に合わせる (4:3)</PresentationFormat>
  <Paragraphs>41</Paragraphs>
  <Slides>5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6" baseType="lpstr">
      <vt:lpstr>Office Theme</vt:lpstr>
      <vt:lpstr>LCGT SIS+PAY  tentative params  23/03/2011</vt:lpstr>
      <vt:lpstr>スライド 2</vt:lpstr>
      <vt:lpstr>スライド 3</vt:lpstr>
      <vt:lpstr>スライド 4</vt:lpstr>
      <vt:lpstr>スライド 5</vt:lpstr>
    </vt:vector>
  </TitlesOfParts>
  <Company>INFN - Rome Branch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LCGT SIS+PAY  tentative params  23/03/2011</dc:title>
  <dc:creator>Ettore Majorana</dc:creator>
  <cp:lastModifiedBy>Ryutaro Takahashi</cp:lastModifiedBy>
  <cp:revision>9</cp:revision>
  <dcterms:created xsi:type="dcterms:W3CDTF">2011-03-24T20:31:10Z</dcterms:created>
  <dcterms:modified xsi:type="dcterms:W3CDTF">2011-03-25T07:44:26Z</dcterms:modified>
</cp:coreProperties>
</file>