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07684D-DA61-2211-5C18-CEECAD8C5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91C6FC1-3144-97C6-7D50-2AC730467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C31F79-3077-8966-3627-E8F663ACE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6A22-3FBA-49D8-884D-CE02E85F5EA1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D208EF-62E3-4F42-B2A4-857321D7E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B0DC8B-8E76-DB70-1ABA-7F6ED3A9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9D14-3847-4288-BC0C-871F64D290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723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39F06A-3559-F454-354E-37AB4AD67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B0BD1B2-6AD6-BB17-0CBE-DA4545BD0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9F8FE6-E5DB-8AB9-01F4-8CF354A54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6A22-3FBA-49D8-884D-CE02E85F5EA1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5199A8-5622-3FB1-C0B4-A40E1FBC9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A58D9E-2300-EE89-8BD5-1DBF5A185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9D14-3847-4288-BC0C-871F64D290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22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6242830-2586-3D69-FCD8-CF4BEB5527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DA23C8E-4A20-C064-5D52-B1BACBA1D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2A7FFA-8845-8B51-B643-C0DA562EA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6A22-3FBA-49D8-884D-CE02E85F5EA1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14B165-9EC3-D3B9-BCE1-DE94C18D3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A206C9-578D-8DD9-C813-2FE0D26CA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9D14-3847-4288-BC0C-871F64D290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330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38E940-23C5-FE49-8D5E-5C8E21AFF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22D33B-94E4-E15E-0444-0AB22D754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A9CE56-D986-0F6A-4FB0-92D667D17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6A22-3FBA-49D8-884D-CE02E85F5EA1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145152-3DB6-A575-8B7D-46FE6569A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527881-90C1-9A9E-F4F4-FC961576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9D14-3847-4288-BC0C-871F64D290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06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3A28BA-421B-7CDF-53EC-C9F2B2F34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408F187-4E59-7162-1FFE-27E6070A3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21B96F-7A33-E16B-A44E-DCEC0D907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6A22-3FBA-49D8-884D-CE02E85F5EA1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7442AA-62EF-A7E4-1978-0838D403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8AECB4-01EE-CE9F-4AE1-1A596D217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9D14-3847-4288-BC0C-871F64D290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0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1F8120-D18C-1BC2-3B40-8CBD6738F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DCBC4D-A220-541F-0712-4AA65D2A24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7079336-D0E3-C83D-BDEF-605D36713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2DB333F-2BDA-8054-F735-215F5B65E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6A22-3FBA-49D8-884D-CE02E85F5EA1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8B43FFB-D2BA-F457-B84B-5D1A56559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9C61282-3DEB-A563-308F-21C5F5AF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9D14-3847-4288-BC0C-871F64D290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266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6CB23E-91CF-AD45-4A39-BC6509E54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0EBA7E-CC0E-262A-A511-EC5F4385E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0602B08-B6D0-264A-6440-FCCC4D64D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0D334A2-BA54-14D8-5A24-E4A741C6E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BA94C9C-6488-1F4B-78FA-FA9E17C3DC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4855A00-6C1B-1305-B701-CCBFCA806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6A22-3FBA-49D8-884D-CE02E85F5EA1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472D14D-D5BE-DE1B-845F-622C2D360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597402F-88F3-86B5-6AC8-BF9F701D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9D14-3847-4288-BC0C-871F64D290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59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8B3A65-F6C1-6EC2-CC02-3626C663F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184FB31-F381-97C6-F2F0-E90F09A8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6A22-3FBA-49D8-884D-CE02E85F5EA1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7CE058B-C5DA-CC9A-632B-E10A1C342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177AC38-3B72-8D3F-C5CD-19DA2CED3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9D14-3847-4288-BC0C-871F64D290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08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1715531-9074-99ED-4CBE-883282EC6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6A22-3FBA-49D8-884D-CE02E85F5EA1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61AA0AE-B251-E630-59DD-1DFD902B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AD4BC6-08F9-2DD8-E361-D8E0F5A1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9D14-3847-4288-BC0C-871F64D290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6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1146D0-B9BA-CAB0-4284-FFF0165F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0D31DC-93C7-19B5-F0D7-90A48E814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47C4CB9-9611-9969-DC6F-96AE1A371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4A4880D-C374-22C2-AFC2-D8FE6F823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6A22-3FBA-49D8-884D-CE02E85F5EA1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1AEA24-E933-F234-B9BE-A457502CB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7985B25-EFA4-C138-6ECD-D15BF6823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9D14-3847-4288-BC0C-871F64D290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4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F87FBD-08B3-7967-4FC8-C02EBC52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3889424-F231-7206-F3CE-5400DD9565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0F811F0-6487-E289-C8AD-E9DD3264B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0F17CA-1F2C-742A-947D-C3BEA044D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6A22-3FBA-49D8-884D-CE02E85F5EA1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0BC0484-EA08-0D1B-05EF-D81EFDEBA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01FDDC-2775-CE22-4EEF-46D7435D4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9D14-3847-4288-BC0C-871F64D290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89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355CF0F-96EE-EBFF-3195-5C46F8659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F5F971F-0E1A-FABB-B2B4-263E1D9BA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C0E706-2E9F-A083-97A9-A2272383F4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56A22-3FBA-49D8-884D-CE02E85F5EA1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12A367-E5DC-2A85-303B-ABC3656D8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9A7452-8C09-0AD3-227F-DDF3ED507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E9D14-3847-4288-BC0C-871F64D290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14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徽标&#10;&#10;描述已自动生成">
            <a:extLst>
              <a:ext uri="{FF2B5EF4-FFF2-40B4-BE49-F238E27FC236}">
                <a16:creationId xmlns:a16="http://schemas.microsoft.com/office/drawing/2014/main" id="{F7783C7F-E374-4BF6-912B-64857F935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"/>
            <a:ext cx="1905000" cy="1885950"/>
          </a:xfrm>
          <a:prstGeom prst="rect">
            <a:avLst/>
          </a:prstGeom>
        </p:spPr>
      </p:pic>
      <p:pic>
        <p:nvPicPr>
          <p:cNvPr id="5" name="图片 4" descr="徽标, 公司名称&#10;&#10;描述已自动生成">
            <a:extLst>
              <a:ext uri="{FF2B5EF4-FFF2-40B4-BE49-F238E27FC236}">
                <a16:creationId xmlns:a16="http://schemas.microsoft.com/office/drawing/2014/main" id="{48DA626A-39B6-4475-9BDE-4161A9807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844" y="0"/>
            <a:ext cx="2778156" cy="139650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E843427-1C95-42CD-86CE-5FDF9C9B105D}"/>
              </a:ext>
            </a:extLst>
          </p:cNvPr>
          <p:cNvSpPr txBox="1"/>
          <p:nvPr/>
        </p:nvSpPr>
        <p:spPr>
          <a:xfrm>
            <a:off x="746760" y="1168262"/>
            <a:ext cx="1069848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Interface Optics Part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SQB1 and SQB2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prstClr val="black"/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P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art of injecting FDS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prstClr val="black"/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Third version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C3F5C23-C2F3-4AC7-BA2C-BB16E857D3BC}"/>
              </a:ext>
            </a:extLst>
          </p:cNvPr>
          <p:cNvSpPr txBox="1"/>
          <p:nvPr/>
        </p:nvSpPr>
        <p:spPr>
          <a:xfrm>
            <a:off x="1371600" y="4546392"/>
            <a:ext cx="944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Huali Chen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20230404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982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41">
            <a:extLst>
              <a:ext uri="{FF2B5EF4-FFF2-40B4-BE49-F238E27FC236}">
                <a16:creationId xmlns:a16="http://schemas.microsoft.com/office/drawing/2014/main" id="{6EFDCB6F-05F1-C66D-EE5A-8B2DE5ECF4B9}"/>
              </a:ext>
            </a:extLst>
          </p:cNvPr>
          <p:cNvSpPr txBox="1"/>
          <p:nvPr/>
        </p:nvSpPr>
        <p:spPr>
          <a:xfrm>
            <a:off x="660400" y="304800"/>
            <a:ext cx="477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Location: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C0143188-B7A8-8A8D-5687-CC4A6A82B30A}"/>
              </a:ext>
            </a:extLst>
          </p:cNvPr>
          <p:cNvGrpSpPr/>
          <p:nvPr/>
        </p:nvGrpSpPr>
        <p:grpSpPr>
          <a:xfrm>
            <a:off x="308198" y="1094303"/>
            <a:ext cx="11617386" cy="4386674"/>
            <a:chOff x="574158" y="1094303"/>
            <a:chExt cx="11617386" cy="4386674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2E57706C-A16F-071D-A572-9794B5EF1CF9}"/>
                </a:ext>
              </a:extLst>
            </p:cNvPr>
            <p:cNvGrpSpPr/>
            <p:nvPr/>
          </p:nvGrpSpPr>
          <p:grpSpPr>
            <a:xfrm>
              <a:off x="574158" y="1094303"/>
              <a:ext cx="11375422" cy="4386674"/>
              <a:chOff x="574158" y="1094303"/>
              <a:chExt cx="11375422" cy="4386674"/>
            </a:xfrm>
          </p:grpSpPr>
          <p:pic>
            <p:nvPicPr>
              <p:cNvPr id="31" name="图片 30" descr="图示&#10;&#10;描述已自动生成">
                <a:extLst>
                  <a:ext uri="{FF2B5EF4-FFF2-40B4-BE49-F238E27FC236}">
                    <a16:creationId xmlns:a16="http://schemas.microsoft.com/office/drawing/2014/main" id="{FFA73294-4607-2264-C8D8-1A3D320688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4158" y="1094303"/>
                <a:ext cx="11361387" cy="4386674"/>
              </a:xfrm>
              <a:prstGeom prst="rect">
                <a:avLst/>
              </a:prstGeom>
            </p:spPr>
          </p:pic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C40BC9CB-B022-CDBF-C958-A3D101C12F58}"/>
                  </a:ext>
                </a:extLst>
              </p:cNvPr>
              <p:cNvSpPr txBox="1"/>
              <p:nvPr/>
            </p:nvSpPr>
            <p:spPr>
              <a:xfrm>
                <a:off x="11079125" y="4263657"/>
                <a:ext cx="8704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SQB1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E025DC4C-D86D-C007-53A0-1D3E002E0EBE}"/>
                  </a:ext>
                </a:extLst>
              </p:cNvPr>
              <p:cNvSpPr txBox="1"/>
              <p:nvPr/>
            </p:nvSpPr>
            <p:spPr>
              <a:xfrm>
                <a:off x="9828025" y="4263657"/>
                <a:ext cx="8704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SQB2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7851CDF3-AF2D-DD6A-1516-4AF5535C48A6}"/>
                  </a:ext>
                </a:extLst>
              </p:cNvPr>
              <p:cNvSpPr txBox="1"/>
              <p:nvPr/>
            </p:nvSpPr>
            <p:spPr>
              <a:xfrm>
                <a:off x="9828025" y="2024948"/>
                <a:ext cx="7726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OMC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3F53D434-7405-E82F-AAD7-69402F10F37A}"/>
                  </a:ext>
                </a:extLst>
              </p:cNvPr>
              <p:cNvSpPr txBox="1"/>
              <p:nvPr/>
            </p:nvSpPr>
            <p:spPr>
              <a:xfrm>
                <a:off x="8789578" y="2024948"/>
                <a:ext cx="9427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OMMT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" name="直接箭头连接符 35">
                <a:extLst>
                  <a:ext uri="{FF2B5EF4-FFF2-40B4-BE49-F238E27FC236}">
                    <a16:creationId xmlns:a16="http://schemas.microsoft.com/office/drawing/2014/main" id="{4ED0B429-BF85-08F1-6D03-A653A10EEE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259878" y="5273749"/>
                <a:ext cx="5400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箭头连接符 36">
                <a:extLst>
                  <a:ext uri="{FF2B5EF4-FFF2-40B4-BE49-F238E27FC236}">
                    <a16:creationId xmlns:a16="http://schemas.microsoft.com/office/drawing/2014/main" id="{FB6A3D1F-2370-99E4-C7A0-CEDA6A252ED3}"/>
                  </a:ext>
                </a:extLst>
              </p:cNvPr>
              <p:cNvCxnSpPr/>
              <p:nvPr/>
            </p:nvCxnSpPr>
            <p:spPr>
              <a:xfrm flipV="1">
                <a:off x="11802142" y="4728685"/>
                <a:ext cx="0" cy="5400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FAB6A9D7-4519-E360-A4AE-5816B8C76C59}"/>
                  </a:ext>
                </a:extLst>
              </p:cNvPr>
              <p:cNvSpPr txBox="1"/>
              <p:nvPr/>
            </p:nvSpPr>
            <p:spPr>
              <a:xfrm>
                <a:off x="10927507" y="5084021"/>
                <a:ext cx="393407" cy="369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B0129F09-992B-F3F9-1C52-DB4D7A8B2015}"/>
                  </a:ext>
                </a:extLst>
              </p:cNvPr>
              <p:cNvSpPr txBox="1"/>
              <p:nvPr/>
            </p:nvSpPr>
            <p:spPr>
              <a:xfrm>
                <a:off x="11421138" y="4638053"/>
                <a:ext cx="393407" cy="369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0" name="直接箭头连接符 39">
                <a:extLst>
                  <a:ext uri="{FF2B5EF4-FFF2-40B4-BE49-F238E27FC236}">
                    <a16:creationId xmlns:a16="http://schemas.microsoft.com/office/drawing/2014/main" id="{F3D46F27-A294-2B0D-6749-98D4D965CB49}"/>
                  </a:ext>
                </a:extLst>
              </p:cNvPr>
              <p:cNvCxnSpPr/>
              <p:nvPr/>
            </p:nvCxnSpPr>
            <p:spPr>
              <a:xfrm>
                <a:off x="10214341" y="3572540"/>
                <a:ext cx="1206797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22ED71B8-C293-B816-F9ED-729C18DA5AA5}"/>
                  </a:ext>
                </a:extLst>
              </p:cNvPr>
              <p:cNvSpPr txBox="1"/>
              <p:nvPr/>
            </p:nvSpPr>
            <p:spPr>
              <a:xfrm>
                <a:off x="10108798" y="3198144"/>
                <a:ext cx="16374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△</a:t>
                </a:r>
                <a:r>
                  <a:rPr lang="en-US" altLang="zh-CN" b="1" dirty="0"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Y2=1.987m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555B3721-318E-E56F-169C-F487FF29D568}"/>
                </a:ext>
              </a:extLst>
            </p:cNvPr>
            <p:cNvSpPr txBox="1"/>
            <p:nvPr/>
          </p:nvSpPr>
          <p:spPr>
            <a:xfrm rot="16200000">
              <a:off x="11026800" y="3102973"/>
              <a:ext cx="1960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△</a:t>
              </a:r>
              <a:r>
                <a:rPr lang="en-US" altLang="zh-CN" b="1" dirty="0"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X1=2.8328m</a:t>
              </a:r>
              <a:endParaRPr lang="zh-CN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A4D3B5EE-1DFB-64DA-544B-BF6F91BDD487}"/>
              </a:ext>
            </a:extLst>
          </p:cNvPr>
          <p:cNvCxnSpPr/>
          <p:nvPr/>
        </p:nvCxnSpPr>
        <p:spPr>
          <a:xfrm>
            <a:off x="9948381" y="2749580"/>
            <a:ext cx="1206797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>
            <a:extLst>
              <a:ext uri="{FF2B5EF4-FFF2-40B4-BE49-F238E27FC236}">
                <a16:creationId xmlns:a16="http://schemas.microsoft.com/office/drawing/2014/main" id="{32A14A3F-6803-30D5-A6B1-0BC384C64A7D}"/>
              </a:ext>
            </a:extLst>
          </p:cNvPr>
          <p:cNvSpPr txBox="1"/>
          <p:nvPr/>
        </p:nvSpPr>
        <p:spPr>
          <a:xfrm>
            <a:off x="9842837" y="2345328"/>
            <a:ext cx="1637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△</a:t>
            </a:r>
            <a:r>
              <a:rPr lang="en-US" altLang="zh-CN" b="1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Y1=2.250m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12D66150-2588-BD5A-870E-E59B7FC92FA6}"/>
              </a:ext>
            </a:extLst>
          </p:cNvPr>
          <p:cNvCxnSpPr>
            <a:cxnSpLocks/>
          </p:cNvCxnSpPr>
          <p:nvPr/>
        </p:nvCxnSpPr>
        <p:spPr>
          <a:xfrm>
            <a:off x="11185658" y="2757484"/>
            <a:ext cx="0" cy="117443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323CA8EB-3871-C028-3420-333B84BB51E7}"/>
              </a:ext>
            </a:extLst>
          </p:cNvPr>
          <p:cNvGrpSpPr/>
          <p:nvPr/>
        </p:nvGrpSpPr>
        <p:grpSpPr>
          <a:xfrm>
            <a:off x="5123109" y="5113200"/>
            <a:ext cx="1846235" cy="1440000"/>
            <a:chOff x="3967982" y="5313234"/>
            <a:chExt cx="1846235" cy="1440000"/>
          </a:xfrm>
        </p:grpSpPr>
        <p:sp>
          <p:nvSpPr>
            <p:cNvPr id="52" name="流程图: 接点 51">
              <a:extLst>
                <a:ext uri="{FF2B5EF4-FFF2-40B4-BE49-F238E27FC236}">
                  <a16:creationId xmlns:a16="http://schemas.microsoft.com/office/drawing/2014/main" id="{93F071EE-D7EE-B2C6-3107-1447DB687B9A}"/>
                </a:ext>
              </a:extLst>
            </p:cNvPr>
            <p:cNvSpPr/>
            <p:nvPr/>
          </p:nvSpPr>
          <p:spPr>
            <a:xfrm>
              <a:off x="3967982" y="5313234"/>
              <a:ext cx="1440000" cy="1440000"/>
            </a:xfrm>
            <a:prstGeom prst="flowChartConnector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流程图: 接点 52">
              <a:extLst>
                <a:ext uri="{FF2B5EF4-FFF2-40B4-BE49-F238E27FC236}">
                  <a16:creationId xmlns:a16="http://schemas.microsoft.com/office/drawing/2014/main" id="{FEEA195C-912F-5CAB-0841-D689F39B9211}"/>
                </a:ext>
              </a:extLst>
            </p:cNvPr>
            <p:cNvSpPr/>
            <p:nvPr/>
          </p:nvSpPr>
          <p:spPr>
            <a:xfrm>
              <a:off x="4057982" y="5404870"/>
              <a:ext cx="1260000" cy="1260000"/>
            </a:xfrm>
            <a:prstGeom prst="flowChartConnector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54" name="直接箭头连接符 53">
              <a:extLst>
                <a:ext uri="{FF2B5EF4-FFF2-40B4-BE49-F238E27FC236}">
                  <a16:creationId xmlns:a16="http://schemas.microsoft.com/office/drawing/2014/main" id="{A38AD797-14DF-8280-324C-0575EC232A99}"/>
                </a:ext>
              </a:extLst>
            </p:cNvPr>
            <p:cNvCxnSpPr>
              <a:cxnSpLocks/>
            </p:cNvCxnSpPr>
            <p:nvPr/>
          </p:nvCxnSpPr>
          <p:spPr>
            <a:xfrm>
              <a:off x="4057982" y="6039950"/>
              <a:ext cx="126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>
              <a:extLst>
                <a:ext uri="{FF2B5EF4-FFF2-40B4-BE49-F238E27FC236}">
                  <a16:creationId xmlns:a16="http://schemas.microsoft.com/office/drawing/2014/main" id="{AD3794F2-57FD-CDBB-A886-8060484BBF90}"/>
                </a:ext>
              </a:extLst>
            </p:cNvPr>
            <p:cNvCxnSpPr>
              <a:cxnSpLocks/>
            </p:cNvCxnSpPr>
            <p:nvPr/>
          </p:nvCxnSpPr>
          <p:spPr>
            <a:xfrm>
              <a:off x="5424582" y="5313234"/>
              <a:ext cx="0" cy="135163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76F0DACD-DA62-A7D3-3E7A-BEA61085DA97}"/>
                </a:ext>
              </a:extLst>
            </p:cNvPr>
            <p:cNvSpPr txBox="1"/>
            <p:nvPr/>
          </p:nvSpPr>
          <p:spPr>
            <a:xfrm>
              <a:off x="5352552" y="5540115"/>
              <a:ext cx="461665" cy="95863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b="1" dirty="0"/>
                <a:t>1.587m</a:t>
              </a:r>
              <a:endParaRPr lang="zh-CN" altLang="en-US" b="1" dirty="0"/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2ECCFD17-CEDA-AF6D-2125-4A5B208F6167}"/>
                </a:ext>
              </a:extLst>
            </p:cNvPr>
            <p:cNvSpPr txBox="1"/>
            <p:nvPr/>
          </p:nvSpPr>
          <p:spPr>
            <a:xfrm>
              <a:off x="4080529" y="5693746"/>
              <a:ext cx="1211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1.298m</a:t>
              </a:r>
              <a:endParaRPr lang="zh-CN" altLang="en-US" b="1" dirty="0"/>
            </a:p>
          </p:txBody>
        </p:sp>
      </p:grpSp>
      <p:pic>
        <p:nvPicPr>
          <p:cNvPr id="58" name="图片 57" descr="社交网络的手机截图&#10;&#10;低可信度描述已自动生成">
            <a:extLst>
              <a:ext uri="{FF2B5EF4-FFF2-40B4-BE49-F238E27FC236}">
                <a16:creationId xmlns:a16="http://schemas.microsoft.com/office/drawing/2014/main" id="{28E7B213-4FEB-801B-C5F0-3B2CA42A5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44" y="5289797"/>
            <a:ext cx="1718667" cy="159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9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示&#10;&#10;描述已自动生成">
            <a:extLst>
              <a:ext uri="{FF2B5EF4-FFF2-40B4-BE49-F238E27FC236}">
                <a16:creationId xmlns:a16="http://schemas.microsoft.com/office/drawing/2014/main" id="{2A9CCB08-06CB-F917-146E-38C5FF56D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84" y="257782"/>
            <a:ext cx="6250416" cy="66002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5F667B5-7EC7-6C32-5562-359AB9C130E4}"/>
                  </a:ext>
                </a:extLst>
              </p:cNvPr>
              <p:cNvSpPr txBox="1"/>
              <p:nvPr/>
            </p:nvSpPr>
            <p:spPr>
              <a:xfrm>
                <a:off x="0" y="4207640"/>
                <a:ext cx="6532880" cy="1575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q-parameter:    -1+i*0.53 [m]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Wt</a:t>
                </a: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=</a:t>
                </a:r>
                <a:r>
                  <a:rPr kumimoji="0" lang="en-US" altLang="zh-CN" sz="16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Ws</a:t>
                </a: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=0.9047mm     </a:t>
                </a:r>
                <a:r>
                  <a:rPr kumimoji="0" lang="en-US" altLang="zh-CN" sz="16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Rc</a:t>
                </a: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=1.281*10^3 mm   (OMC PBS1: 0mm)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Waist:    </a:t>
                </a:r>
                <a:r>
                  <a:rPr kumimoji="0" lang="en-US" altLang="zh-CN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Wt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=</a:t>
                </a:r>
                <a:r>
                  <a:rPr kumimoji="0" lang="en-US" altLang="zh-CN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Ws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=0.42mm   (OMC PBS1: 1m)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OMC RM1, OMC RM2, OMC RM3 : Plane mirror, Diameter=1 inch</a:t>
                </a:r>
              </a:p>
              <a:p>
                <a:pPr lvl="0">
                  <a:defRPr/>
                </a:pP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Incident angle: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6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45</m:t>
                        </m:r>
                      </m:e>
                      <m:sup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kumimoji="0" lang="zh-CN" altLang="en-US" sz="160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solidFill>
                      <a:prstClr val="black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𝟐𝟒</m:t>
                        </m:r>
                      </m:e>
                      <m:sup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°</m:t>
                        </m:r>
                      </m:sup>
                    </m:sSup>
                  </m:oMath>
                </a14:m>
                <a:endParaRPr kumimoji="0" lang="zh-CN" altLang="en-US" sz="16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5F667B5-7EC7-6C32-5562-359AB9C13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07640"/>
                <a:ext cx="6532880" cy="1575239"/>
              </a:xfrm>
              <a:prstGeom prst="rect">
                <a:avLst/>
              </a:prstGeom>
              <a:blipFill>
                <a:blip r:embed="rId3"/>
                <a:stretch>
                  <a:fillRect l="-466" t="-1158" b="-38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 descr="图示&#10;&#10;中度可信度描述已自动生成">
            <a:extLst>
              <a:ext uri="{FF2B5EF4-FFF2-40B4-BE49-F238E27FC236}">
                <a16:creationId xmlns:a16="http://schemas.microsoft.com/office/drawing/2014/main" id="{5687B538-D176-1175-CFB1-A0CD42C87F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86" y="257782"/>
            <a:ext cx="5249707" cy="375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62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示&#10;&#10;描述已自动生成">
            <a:extLst>
              <a:ext uri="{FF2B5EF4-FFF2-40B4-BE49-F238E27FC236}">
                <a16:creationId xmlns:a16="http://schemas.microsoft.com/office/drawing/2014/main" id="{9D5D168D-09C4-8C79-A1E7-9D41D0026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081" y="1393191"/>
            <a:ext cx="6725920" cy="54648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64142F3-8C13-1F40-87F8-B68ACC13EE8D}"/>
                  </a:ext>
                </a:extLst>
              </p:cNvPr>
              <p:cNvSpPr txBox="1"/>
              <p:nvPr/>
            </p:nvSpPr>
            <p:spPr>
              <a:xfrm>
                <a:off x="42503" y="-9231"/>
                <a:ext cx="7219501" cy="5536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SQB1 RTM1:        </a:t>
                </a:r>
                <a:r>
                  <a:rPr kumimoji="0" lang="en-US" altLang="zh-CN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Rc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=-</a:t>
                </a:r>
                <a:r>
                  <a:rPr lang="en-US" altLang="zh-CN" sz="1400" b="1" dirty="0">
                    <a:solidFill>
                      <a:prstClr val="black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3.5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m</a:t>
                </a:r>
                <a:r>
                  <a:rPr kumimoji="0" lang="en-US" altLang="zh-CN" sz="1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                 Diameter=2inch            Incident angle: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e>
                      <m:sup>
                        <m: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kumimoji="0" lang="en-US" altLang="zh-CN" sz="1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SQB1 RTM2:        </a:t>
                </a:r>
                <a:r>
                  <a:rPr kumimoji="0" lang="en-US" altLang="zh-CN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Rc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=-</a:t>
                </a:r>
                <a:r>
                  <a:rPr lang="en-US" altLang="zh-CN" sz="1400" b="1" dirty="0">
                    <a:solidFill>
                      <a:prstClr val="black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24.95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m              </a:t>
                </a:r>
                <a:r>
                  <a:rPr kumimoji="0" lang="en-US" altLang="zh-CN" sz="1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Diameter=2inch           </a:t>
                </a:r>
                <a:r>
                  <a:rPr kumimoji="0" lang="en-US" altLang="zh-CN" sz="14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kumimoji="0" lang="en-US" altLang="zh-CN" sz="1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Incident angle: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e>
                      <m:sup>
                        <m: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°</m:t>
                        </m:r>
                      </m:sup>
                    </m:sSup>
                  </m:oMath>
                </a14:m>
                <a:endParaRPr kumimoji="0" lang="en-US" altLang="zh-CN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kumimoji="0" lang="en-US" altLang="zh-CN" sz="1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SQB1 RM1:           Plane mirror              Diameter=2inch            Incident angle: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altLang="zh-CN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  <m:r>
                          <a:rPr kumimoji="0" lang="en-US" altLang="zh-CN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e>
                      <m:sup>
                        <m:r>
                          <a:rPr kumimoji="0" lang="en-US" altLang="zh-CN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°</m:t>
                        </m:r>
                      </m:sup>
                    </m:sSup>
                  </m:oMath>
                </a14:m>
                <a:endPara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kumimoji="0" lang="en-US" altLang="zh-CN" sz="1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SQB1 RM2:           Plane mirror              Diameter=2inch            Incident angle: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45</m:t>
                        </m:r>
                      </m:e>
                      <m:sup>
                        <m: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°</m:t>
                        </m:r>
                      </m:sup>
                    </m:sSup>
                  </m:oMath>
                </a14:m>
                <a:endParaRPr kumimoji="0" lang="en-US" altLang="zh-CN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kumimoji="0" lang="en-US" altLang="zh-CN" sz="1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SQB1 RM3:           Plane mirror              Diameter=1inch            Incident angle: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45</m:t>
                        </m:r>
                      </m:e>
                      <m:sup>
                        <m: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°</m:t>
                        </m:r>
                      </m:sup>
                    </m:sSup>
                  </m:oMath>
                </a14:m>
                <a:endParaRPr kumimoji="0" lang="en-US" altLang="zh-CN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kumimoji="0" lang="en-US" altLang="zh-CN" sz="1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SQB1 RM4:           Plane mirror              Diameter=1inch            Incident angle: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45</m:t>
                        </m:r>
                      </m:e>
                      <m:sup>
                        <m: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°</m:t>
                        </m:r>
                      </m:sup>
                    </m:sSup>
                  </m:oMath>
                </a14:m>
                <a:endParaRPr kumimoji="0" lang="en-US" altLang="zh-CN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kumimoji="0" lang="en-US" altLang="zh-CN" sz="1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SQB1 RM5:           Plane mirror              Diameter=1inch            Incident angle: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45</m:t>
                        </m:r>
                      </m:e>
                      <m:sup>
                        <m: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°</m:t>
                        </m:r>
                      </m:sup>
                    </m:sSup>
                  </m:oMath>
                </a14:m>
                <a:endParaRPr kumimoji="0" lang="en-US" altLang="zh-CN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kumimoji="0" lang="en-US" altLang="zh-CN" sz="1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SQB1 RM6:           Plane mirror              Diameter=1inch            Incident angle: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45</m:t>
                        </m:r>
                      </m:e>
                      <m:sup>
                        <m: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°</m:t>
                        </m:r>
                      </m:sup>
                    </m:sSup>
                  </m:oMath>
                </a14:m>
                <a:endParaRPr kumimoji="0" lang="en-US" altLang="zh-CN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kumimoji="0" lang="en-US" altLang="zh-CN" sz="1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SQB1 RM7:           Plane mirror              Diameter=2inch            Incident angle: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45</m:t>
                        </m:r>
                      </m:e>
                      <m:sup>
                        <m: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°</m:t>
                        </m:r>
                      </m:sup>
                    </m:sSup>
                  </m:oMath>
                </a14:m>
                <a:endParaRPr kumimoji="0" lang="en-US" altLang="zh-CN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kumimoji="0" lang="en-US" altLang="zh-CN" sz="1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SQB1 RM8:           Plane mirror              Diameter=1inch            Incident angle: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45</m:t>
                        </m:r>
                      </m:e>
                      <m:sup>
                        <m: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°</m:t>
                        </m:r>
                      </m:sup>
                    </m:sSup>
                  </m:oMath>
                </a14:m>
                <a:endParaRPr kumimoji="0" lang="en-US" altLang="zh-CN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kumimoji="0" lang="en-US" altLang="zh-CN" sz="1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SQB1 RM9:           Plane mirror              Diameter=1inch            Incident angle: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45</m:t>
                        </m:r>
                      </m:e>
                      <m:sup>
                        <m: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°</m:t>
                        </m:r>
                      </m:sup>
                    </m:sSup>
                  </m:oMath>
                </a14:m>
                <a:endParaRPr kumimoji="0" lang="en-US" altLang="zh-CN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kumimoji="0" lang="en-US" altLang="zh-CN" sz="1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SQB1 DM:             Dichroic mirror          Diameter=2inch            Incident angle: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45</m:t>
                        </m:r>
                      </m:e>
                      <m:sup>
                        <m: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°</m:t>
                        </m:r>
                      </m:sup>
                    </m:sSup>
                  </m:oMath>
                </a14:m>
                <a:endParaRPr kumimoji="0" lang="en-US" altLang="zh-CN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defRPr/>
                </a:pPr>
                <a:endParaRPr kumimoji="0" lang="en-US" altLang="zh-CN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defRPr/>
                </a:pPr>
                <a:endParaRPr kumimoji="0" lang="en-US" altLang="zh-CN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SQB1 FI 1(</a:t>
                </a:r>
                <a:r>
                  <a:rPr lang="en-US" altLang="zh-CN" sz="1400" b="1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①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):     </a:t>
                </a:r>
                <a:r>
                  <a:rPr kumimoji="0" lang="en-US" altLang="zh-CN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Wt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= 1.13241 mm      </a:t>
                </a:r>
                <a:r>
                  <a:rPr kumimoji="0" lang="en-US" altLang="zh-CN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Ws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=  </a:t>
                </a:r>
                <a:r>
                  <a:rPr lang="en-US" altLang="zh-CN" sz="1400" b="1" dirty="0">
                    <a:solidFill>
                      <a:prstClr val="black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1.12016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mm</a:t>
                </a:r>
              </a:p>
              <a:p>
                <a:pPr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(SQB1 FI 2(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②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): 1.487 m )</a:t>
                </a:r>
              </a:p>
              <a:p>
                <a:pPr>
                  <a:defRPr/>
                </a:pPr>
                <a:endParaRPr lang="en-US" altLang="zh-CN" sz="1400" b="1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SQB1 Test1(FIS):  </a:t>
                </a:r>
                <a:r>
                  <a:rPr kumimoji="0" lang="en-US" altLang="zh-CN" sz="14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Wt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= 1.15402mm     </a:t>
                </a:r>
                <a:r>
                  <a:rPr kumimoji="0" lang="en-US" altLang="zh-CN" sz="14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Ws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=1.16188mm</a:t>
                </a:r>
                <a:endPara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defRPr/>
                </a:pPr>
                <a:endPara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SQB1 Test2(FDS):  </a:t>
                </a:r>
                <a:r>
                  <a:rPr kumimoji="0" lang="en-US" altLang="zh-CN" sz="14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Wt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= 1.16639mm     </a:t>
                </a:r>
                <a:r>
                  <a:rPr kumimoji="0" lang="en-US" altLang="zh-CN" sz="14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Ws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=1.17682mm</a:t>
                </a:r>
              </a:p>
              <a:p>
                <a:pPr>
                  <a:defRPr/>
                </a:pPr>
                <a:endParaRPr lang="en-US" altLang="zh-CN" sz="1400" b="1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SQB1 Test3(Green):  </a:t>
                </a:r>
                <a:r>
                  <a:rPr kumimoji="0" lang="en-US" altLang="zh-CN" sz="14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Wt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=0.305585 mm     </a:t>
                </a:r>
                <a:r>
                  <a:rPr kumimoji="0" lang="en-US" altLang="zh-CN" sz="14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Ws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= 0.305585 mm</a:t>
                </a:r>
              </a:p>
              <a:p>
                <a:pPr>
                  <a:defRPr/>
                </a:pPr>
                <a:r>
                  <a:rPr lang="en-US" altLang="zh-CN" sz="1400" b="1" dirty="0">
                    <a:solidFill>
                      <a:prstClr val="black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                                   </a:t>
                </a:r>
                <a:r>
                  <a:rPr lang="en-US" altLang="zh-CN" sz="1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400" b="1" dirty="0"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q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t=0. 2411 </a:t>
                </a:r>
                <a:r>
                  <a:rPr kumimoji="0" lang="en-US" altLang="zh-CN" sz="14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m+i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* 0.1419 3m =</a:t>
                </a:r>
                <a:r>
                  <a:rPr kumimoji="0" lang="en-US" altLang="zh-CN" sz="14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qs</a:t>
                </a:r>
                <a:endPara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defRPr/>
                </a:pPr>
                <a:endPara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defRPr/>
                </a:pPr>
                <a:endPara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64142F3-8C13-1F40-87F8-B68ACC13E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3" y="-9231"/>
                <a:ext cx="7219501" cy="5536131"/>
              </a:xfrm>
              <a:prstGeom prst="rect">
                <a:avLst/>
              </a:prstGeom>
              <a:blipFill>
                <a:blip r:embed="rId3"/>
                <a:stretch>
                  <a:fillRect l="-2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3993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, 文本, 应用程序, 电子邮件&#10;&#10;描述已自动生成">
            <a:extLst>
              <a:ext uri="{FF2B5EF4-FFF2-40B4-BE49-F238E27FC236}">
                <a16:creationId xmlns:a16="http://schemas.microsoft.com/office/drawing/2014/main" id="{7579C6E4-929F-1FF6-BD51-F405CC2EC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450612"/>
            <a:ext cx="8556908" cy="285559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DD3E93A-F747-9CE0-F7E5-37030221D3A4}"/>
              </a:ext>
            </a:extLst>
          </p:cNvPr>
          <p:cNvSpPr txBox="1"/>
          <p:nvPr/>
        </p:nvSpPr>
        <p:spPr>
          <a:xfrm>
            <a:off x="640080" y="81280"/>
            <a:ext cx="160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1064nm:</a:t>
            </a:r>
            <a:endParaRPr lang="zh-CN" altLang="en-US" dirty="0"/>
          </a:p>
        </p:txBody>
      </p:sp>
      <p:pic>
        <p:nvPicPr>
          <p:cNvPr id="6" name="图片 5" descr="图形用户界面, 应用程序, Word&#10;&#10;描述已自动生成">
            <a:extLst>
              <a:ext uri="{FF2B5EF4-FFF2-40B4-BE49-F238E27FC236}">
                <a16:creationId xmlns:a16="http://schemas.microsoft.com/office/drawing/2014/main" id="{DF057C6F-98E4-D18C-D32A-29622484F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3952349"/>
            <a:ext cx="8556908" cy="286048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68FCADC-B891-A802-95E0-90294295CDAC}"/>
              </a:ext>
            </a:extLst>
          </p:cNvPr>
          <p:cNvSpPr txBox="1"/>
          <p:nvPr/>
        </p:nvSpPr>
        <p:spPr>
          <a:xfrm>
            <a:off x="640080" y="3444610"/>
            <a:ext cx="160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532nm:</a:t>
            </a:r>
            <a:endParaRPr lang="zh-CN" altLang="en-US" dirty="0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4564446-9873-8F70-D3B2-006C5A7E5A9F}"/>
              </a:ext>
            </a:extLst>
          </p:cNvPr>
          <p:cNvCxnSpPr/>
          <p:nvPr/>
        </p:nvCxnSpPr>
        <p:spPr>
          <a:xfrm>
            <a:off x="4511040" y="1432560"/>
            <a:ext cx="10261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C241753-F9EA-367E-D995-E8BFD8D2FAE3}"/>
              </a:ext>
            </a:extLst>
          </p:cNvPr>
          <p:cNvCxnSpPr/>
          <p:nvPr/>
        </p:nvCxnSpPr>
        <p:spPr>
          <a:xfrm>
            <a:off x="4511040" y="1666240"/>
            <a:ext cx="10261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0E891D2E-43A6-D499-0EDF-0BDDEB378164}"/>
              </a:ext>
            </a:extLst>
          </p:cNvPr>
          <p:cNvCxnSpPr/>
          <p:nvPr/>
        </p:nvCxnSpPr>
        <p:spPr>
          <a:xfrm>
            <a:off x="4602480" y="4897120"/>
            <a:ext cx="102616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21A0FFF4-8FAB-2A7C-107B-91C280DBF826}"/>
              </a:ext>
            </a:extLst>
          </p:cNvPr>
          <p:cNvCxnSpPr/>
          <p:nvPr/>
        </p:nvCxnSpPr>
        <p:spPr>
          <a:xfrm>
            <a:off x="4602480" y="5140960"/>
            <a:ext cx="102616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26361E60-37CB-4A20-8D13-A5E5ACBB248A}"/>
              </a:ext>
            </a:extLst>
          </p:cNvPr>
          <p:cNvSpPr txBox="1"/>
          <p:nvPr/>
        </p:nvSpPr>
        <p:spPr>
          <a:xfrm>
            <a:off x="9306560" y="2113280"/>
            <a:ext cx="240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FC:85m    ROC=175m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962105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示&#10;&#10;描述已自动生成">
            <a:extLst>
              <a:ext uri="{FF2B5EF4-FFF2-40B4-BE49-F238E27FC236}">
                <a16:creationId xmlns:a16="http://schemas.microsoft.com/office/drawing/2014/main" id="{0DC215D5-3640-78B6-585A-A112EA6FD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60" y="1381292"/>
            <a:ext cx="6084720" cy="53688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7A1D1F5-DC0A-4777-56C9-127FA302281B}"/>
                  </a:ext>
                </a:extLst>
              </p:cNvPr>
              <p:cNvSpPr txBox="1"/>
              <p:nvPr/>
            </p:nvSpPr>
            <p:spPr>
              <a:xfrm>
                <a:off x="28773" y="2133485"/>
                <a:ext cx="7448987" cy="3343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zh-CN" sz="14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SQB2 RGTM1:      </a:t>
                </a:r>
                <a:r>
                  <a:rPr lang="en-US" altLang="zh-CN" sz="1400" b="1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Rc</a:t>
                </a:r>
                <a:r>
                  <a:rPr lang="en-US" altLang="zh-CN" sz="14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=-8.0m                   </a:t>
                </a:r>
                <a:r>
                  <a:rPr lang="en-US" altLang="zh-CN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Diameter=3inch             Incident angle: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altLang="zh-CN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en-US" altLang="zh-CN" sz="14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SQB1 RGTM2:      </a:t>
                </a:r>
                <a:r>
                  <a:rPr lang="en-US" altLang="zh-CN" sz="1400" b="1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Rc</a:t>
                </a:r>
                <a:r>
                  <a:rPr lang="en-US" altLang="zh-CN" sz="14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=-41.75m               </a:t>
                </a:r>
                <a:r>
                  <a:rPr lang="en-US" altLang="zh-CN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Diameter=3inch             Incident angle: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°</m:t>
                        </m:r>
                      </m:sup>
                    </m:sSup>
                  </m:oMath>
                </a14:m>
                <a:endParaRPr kumimoji="0" lang="en-US" altLang="zh-CN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defRPr/>
                </a:pPr>
                <a:endParaRPr kumimoji="0" lang="en-US" altLang="zh-CN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kumimoji="0" lang="en-US" altLang="zh-CN" sz="1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SQB2 RGM1(1%):  </a:t>
                </a:r>
                <a:r>
                  <a:rPr kumimoji="0" lang="en-US" altLang="zh-CN" sz="14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                    </a:t>
                </a:r>
                <a:r>
                  <a:rPr kumimoji="0" lang="en-US" altLang="zh-CN" sz="1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            Diameter=3inch            Incident angle: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45</m:t>
                        </m:r>
                      </m:e>
                      <m:sup>
                        <m: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°</m:t>
                        </m:r>
                      </m:sup>
                    </m:sSup>
                  </m:oMath>
                </a14:m>
                <a:endParaRPr kumimoji="0" lang="en-US" altLang="zh-CN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kumimoji="0" lang="en-US" altLang="zh-CN" sz="1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SQB2 RGM2:        Plane mirror                Diameter=3inch            Incident angle: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45</m:t>
                        </m:r>
                      </m:e>
                      <m:sup>
                        <m: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°</m:t>
                        </m:r>
                      </m:sup>
                    </m:sSup>
                  </m:oMath>
                </a14:m>
                <a:endParaRPr kumimoji="0" lang="en-US" altLang="zh-CN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defRPr/>
                </a:pPr>
                <a:endParaRPr lang="en-US" altLang="zh-CN" sz="1400" b="1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SQB2 Test1(IR,FC input mirror):  </a:t>
                </a:r>
                <a:r>
                  <a:rPr kumimoji="0" lang="en-US" altLang="zh-CN" sz="14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Wt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= 5.80257mm   </a:t>
                </a:r>
                <a:r>
                  <a:rPr kumimoji="0" lang="en-US" altLang="zh-CN" sz="14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Ws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=5.79531mm </a:t>
                </a:r>
              </a:p>
              <a:p>
                <a:pPr>
                  <a:defRPr/>
                </a:pPr>
                <a:r>
                  <a:rPr lang="en-US" altLang="zh-CN" sz="1400" b="1" dirty="0"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                                                           </a:t>
                </a:r>
                <a:r>
                  <a:rPr lang="en-US" altLang="zh-CN" sz="1400" b="1" dirty="0" err="1"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Roct</a:t>
                </a:r>
                <a:r>
                  <a:rPr lang="en-US" altLang="zh-CN" sz="1400" b="1" dirty="0"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=-179.1m       Rocs=-162.5m</a:t>
                </a:r>
                <a:endPara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en-US" altLang="zh-CN" sz="1400" b="1" dirty="0"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                                                           W0t=5.073mm      W0s= 4.947mm</a:t>
                </a:r>
                <a:endPara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        </a:t>
                </a:r>
                <a:r>
                  <a:rPr lang="en-US" altLang="zh-CN" sz="1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                                   q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t= 42.19m+i* 75.99m          </a:t>
                </a:r>
                <a:r>
                  <a:rPr kumimoji="0" lang="en-US" altLang="zh-CN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qs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= 44.09m+i*72.27</a:t>
                </a:r>
              </a:p>
              <a:p>
                <a:pPr>
                  <a:defRPr/>
                </a:pPr>
                <a:endParaRPr lang="en-US" altLang="zh-CN" sz="1400" b="1" dirty="0">
                  <a:solidFill>
                    <a:srgbClr val="FF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SQB2 Test1(</a:t>
                </a:r>
                <a:r>
                  <a:rPr kumimoji="0" lang="en-US" altLang="zh-CN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Green,FC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input mirror):  </a:t>
                </a:r>
                <a:r>
                  <a:rPr kumimoji="0" lang="en-US" altLang="zh-CN" sz="14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Wt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= 4.09698 mm   </a:t>
                </a:r>
                <a:r>
                  <a:rPr kumimoji="0" lang="en-US" altLang="zh-CN" sz="14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Ws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= 4.10268 mm </a:t>
                </a:r>
              </a:p>
              <a:p>
                <a:pPr>
                  <a:defRPr/>
                </a:pPr>
                <a:r>
                  <a:rPr lang="en-US" altLang="zh-CN" sz="1400" b="1" dirty="0"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                                                           </a:t>
                </a:r>
                <a:r>
                  <a:rPr lang="en-US" altLang="zh-CN" sz="1400" b="1" dirty="0" err="1"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Roct</a:t>
                </a:r>
                <a:r>
                  <a:rPr lang="en-US" altLang="zh-CN" sz="1400" b="1" dirty="0"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= -176.5 m       Rocs= -171.0 m</a:t>
                </a:r>
                <a:endPara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en-US" altLang="zh-CN" sz="1400" b="1" dirty="0"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                                                           W0t= 3.572 mm      W0s= 3.547 mm</a:t>
                </a:r>
                <a:endPara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        </a:t>
                </a:r>
                <a:r>
                  <a:rPr lang="en-US" altLang="zh-CN" sz="1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                                   q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t= 42.32 +i* 75.35m          </a:t>
                </a:r>
                <a:r>
                  <a:rPr kumimoji="0" lang="en-US" altLang="zh-CN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qs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= 43.18 </a:t>
                </a:r>
                <a:r>
                  <a:rPr kumimoji="0" lang="en-US" altLang="zh-CN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m+i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*74.3</a:t>
                </a: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7A1D1F5-DC0A-4777-56C9-127FA3022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3" y="2133485"/>
                <a:ext cx="7448987" cy="3343223"/>
              </a:xfrm>
              <a:prstGeom prst="rect">
                <a:avLst/>
              </a:prstGeom>
              <a:blipFill>
                <a:blip r:embed="rId3"/>
                <a:stretch>
                  <a:fillRect l="-245" t="-182" b="-9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1841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466</Words>
  <Application>Microsoft Office PowerPoint</Application>
  <PresentationFormat>宽屏</PresentationFormat>
  <Paragraphs>65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等线</vt:lpstr>
      <vt:lpstr>等线 Light</vt:lpstr>
      <vt:lpstr>Arial</vt:lpstr>
      <vt:lpstr>Calibri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主機 量光</dc:creator>
  <cp:lastModifiedBy>主機 量光</cp:lastModifiedBy>
  <cp:revision>21</cp:revision>
  <dcterms:created xsi:type="dcterms:W3CDTF">2023-04-03T21:35:29Z</dcterms:created>
  <dcterms:modified xsi:type="dcterms:W3CDTF">2023-04-04T06:50:35Z</dcterms:modified>
</cp:coreProperties>
</file>