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037A97-0A9F-1861-7B0B-9EBDA5C03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4E19859-25B0-DA74-3A0D-24620A4F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7F3097-7A50-049F-1400-10AEFFCE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7CE610-999B-3FBB-68C5-08F0E024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82D048-012E-DFC9-791E-2B6899F1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86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87DE23-C664-DB32-B8B7-C83DFFD6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B8C9A9C-A6D2-5252-4345-8D5DD5956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7722F7-59F2-4996-F086-7E96109E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0446E5-6C78-3B86-2C29-ABDF4400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816E43-C38D-6EF4-C3A5-5B89EF8A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22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AEF77F-16EC-40CF-CD49-6C2ED499A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933C7E8-41D5-B55B-BF61-BF130B5C2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FF2B80-1732-4720-D560-E53ED1D6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F0A01D-0AF6-744B-45DD-C8C7DEB67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019528-509C-F738-A8E8-313F3EF4A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74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717039-FC80-A37F-23A0-CED919EA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8650BE-8602-8AAC-7B7F-71440AA9C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DB189D-4733-0892-7D9B-B841633F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76BBC2-43B8-4DDD-11B5-4685AA45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9FFF01-D20E-AD5A-FDF0-D4CE4FB7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94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7064FE-CB20-807D-E9AE-C95DF9DDD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3A4037-777A-ABC8-5D50-D57055A9A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DC1AAF-0AA6-712F-BF46-02BA86CE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FA2892-6F17-40B7-7365-99A32368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3E0475-1025-1A31-98DF-5F329D1E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7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ACCB60-96AB-88DD-E6C0-02925912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7E716E-84E9-3963-F45D-02E30FFA2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B3409A1-96E8-AD57-6390-98ACFD73A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4AB2FD4-E138-F5E2-093F-D458E3CA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90F164A-2681-004D-6F55-EE4C0542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8570AF-CBB0-C3EA-B8EF-A7897711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27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1B307D-E8C9-678A-4DDA-9D05002F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2E8165-9BDD-CAAA-88B7-DFF5EDD1F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4DF18BF-3EEB-C4AB-77AF-3B4C538DE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7E6D796-1A77-11DC-A151-BF09F486CC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57E6D8B-2F8B-D514-BD0D-150EEED55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8207A73-C290-287F-531F-CBC252B82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D9712C2-8F9E-ACE8-8B6F-B1D24D33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F14E386-AD5C-8B95-127F-1EACBE9B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15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23F2A0-DCC3-5921-0C74-B2558009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2B7BCDC-A31F-D23E-4511-E4D50031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432EB1F-6EA5-0D9B-0D53-30BADA41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9716ADE-8EED-142A-FC21-B3CDB761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6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0B8A56C-AC20-CE59-0168-F6FE53E3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5755F85-8A23-0AD4-5B84-6B5AC831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7BE75A2-46A7-13A9-2D3E-7DFFC750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46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C8F7DC-8C03-62CC-8018-0C6F0834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83B57E-596F-BCD4-9246-23E7D3CAA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DF563A4-0925-F5FE-4E01-E505AD41A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FE7AEB4-B861-8F40-5214-E06241D14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EDDAB7-B1D4-FD35-F127-7BBEA473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2C5F92-E952-DF98-956F-38F020BB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6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CF98CA-E967-E04A-EB2E-ACEED179E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0BB6A85-5B33-CFBC-05FE-787057AA7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9C1ADA6-3205-5417-6C1E-5B3893643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8DD4B1C-A365-58EA-BD18-CA1EE913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587F67-122D-B276-0A5A-1B3982E8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8DD090-66E5-4C87-2FAB-5F7F22E1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5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30A4-7D39-6BF5-4427-05B6861C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36DC141-6080-DE67-EC37-259B38F4F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B92DBC-3763-FEE2-CFF1-DF746BE03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6E84-DD46-4D27-BC35-D33CBF617BB3}" type="datetimeFigureOut">
              <a:rPr lang="zh-TW" altLang="en-US" smtClean="0"/>
              <a:t>2023/10/30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45B514-1047-B706-3452-BD1636675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A787F0-5D7A-3C4C-AC1D-5978D368A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AB894-B366-4C86-B6D4-EFC5A47D2D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37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8B6C8C5-9056-2991-E52F-52ABDCC970E4}"/>
              </a:ext>
            </a:extLst>
          </p:cNvPr>
          <p:cNvSpPr txBox="1"/>
          <p:nvPr/>
        </p:nvSpPr>
        <p:spPr>
          <a:xfrm>
            <a:off x="-294641" y="1168136"/>
            <a:ext cx="623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CMR10"/>
              </a:rPr>
              <a:t>T</a:t>
            </a:r>
            <a:r>
              <a:rPr lang="en-US" altLang="zh-TW" sz="2000" i="0" u="none" strike="noStrike" baseline="0" dirty="0">
                <a:latin typeface="CMR10"/>
              </a:rPr>
              <a:t>hreshold:</a:t>
            </a:r>
            <a:endParaRPr lang="zh-TW" altLang="en-US" sz="2000" dirty="0"/>
          </a:p>
        </p:txBody>
      </p:sp>
      <p:pic>
        <p:nvPicPr>
          <p:cNvPr id="4" name="圖片 3" descr="一張含有 字型, 文字, 圖表, 行 的圖片&#10;&#10;自動產生的描述">
            <a:extLst>
              <a:ext uri="{FF2B5EF4-FFF2-40B4-BE49-F238E27FC236}">
                <a16:creationId xmlns:a16="http://schemas.microsoft.com/office/drawing/2014/main" id="{4B2AAF32-8CFA-FDB5-95C4-1637C5B07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718" y="655895"/>
            <a:ext cx="3096563" cy="1268116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FE44D352-0A4A-A56A-DE63-76AA39FEE94A}"/>
              </a:ext>
            </a:extLst>
          </p:cNvPr>
          <p:cNvSpPr txBox="1"/>
          <p:nvPr/>
        </p:nvSpPr>
        <p:spPr>
          <a:xfrm>
            <a:off x="40506" y="1899136"/>
            <a:ext cx="12192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1800" b="0" i="0" u="none" strike="noStrike" baseline="0" dirty="0">
                <a:latin typeface="CMR10"/>
              </a:rPr>
              <a:t>Properties relating to the non-degenerate signal and idler fields are written with subscripts 1 and 2 respectively, and the pump field properties with subscript 3.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225AEE1-AEE9-7EF9-EB3C-5AA71B2BC61F}"/>
                  </a:ext>
                </a:extLst>
              </p:cNvPr>
              <p:cNvSpPr txBox="1"/>
              <p:nvPr/>
            </p:nvSpPr>
            <p:spPr>
              <a:xfrm>
                <a:off x="20251" y="3766167"/>
                <a:ext cx="119481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 dirty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altLang="zh-TW" sz="1100" b="0" i="1" u="none" strike="noStrike" baseline="0" dirty="0">
                    <a:latin typeface="CMMI8"/>
                  </a:rPr>
                  <a:t> </a:t>
                </a:r>
                <a:r>
                  <a:rPr lang="en-US" altLang="zh-TW" sz="1800" b="0" i="0" u="none" strike="noStrike" baseline="0" dirty="0">
                    <a:latin typeface="CMR10"/>
                  </a:rPr>
                  <a:t>is the decay rate of the input coupler,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 dirty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altLang="zh-TW" sz="1100" b="0" i="1" u="none" strike="noStrike" baseline="0" dirty="0">
                    <a:latin typeface="CMMI8"/>
                  </a:rPr>
                  <a:t> </a:t>
                </a:r>
                <a:r>
                  <a:rPr lang="en-US" altLang="zh-TW" sz="1800" b="0" i="0" u="none" strike="noStrike" baseline="0" dirty="0">
                    <a:latin typeface="CMR10"/>
                  </a:rPr>
                  <a:t>is the decay rate of the output coupler,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altLang="zh-TW" i="1" baseline="-2500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zh-TW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b="0" i="0" u="none" strike="noStrike" baseline="0" dirty="0">
                    <a:latin typeface="CMR10"/>
                  </a:rPr>
                  <a:t>is the decay rate of the intra-cavity loss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225AEE1-AEE9-7EF9-EB3C-5AA71B2BC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1" y="3766167"/>
                <a:ext cx="11948161" cy="369332"/>
              </a:xfrm>
              <a:prstGeom prst="rect">
                <a:avLst/>
              </a:prstGeom>
              <a:blipFill>
                <a:blip r:embed="rId3"/>
                <a:stretch>
                  <a:fillRect t="-10000" r="-255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>
            <a:extLst>
              <a:ext uri="{FF2B5EF4-FFF2-40B4-BE49-F238E27FC236}">
                <a16:creationId xmlns:a16="http://schemas.microsoft.com/office/drawing/2014/main" id="{E94F52F8-4771-5CAA-1763-60B68B629B92}"/>
              </a:ext>
            </a:extLst>
          </p:cNvPr>
          <p:cNvSpPr txBox="1"/>
          <p:nvPr/>
        </p:nvSpPr>
        <p:spPr>
          <a:xfrm>
            <a:off x="40506" y="4099800"/>
            <a:ext cx="1219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/>
              <a:t>h </a:t>
            </a:r>
            <a:r>
              <a:rPr lang="en-US" altLang="zh-TW" dirty="0"/>
              <a:t>is </a:t>
            </a:r>
            <a:r>
              <a:rPr lang="en-US" altLang="zh-TW" sz="16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Planck constant, c is light speed. </a:t>
            </a:r>
            <a:r>
              <a:rPr lang="en-US" altLang="zh-TW" sz="1800" b="0" i="0" u="none" strike="noStrike" baseline="0" dirty="0">
                <a:latin typeface="CMR10"/>
              </a:rPr>
              <a:t>The strength of the non-linear interaction is given by </a:t>
            </a:r>
            <a:r>
              <a:rPr lang="en-US" altLang="zh-TW" sz="1800" b="0" i="1" u="none" strike="noStrike" baseline="0" dirty="0">
                <a:latin typeface="CMMI10"/>
              </a:rPr>
              <a:t>g which </a:t>
            </a:r>
            <a:r>
              <a:rPr lang="en-US" altLang="zh-TW" sz="1800" b="0" i="0" u="none" strike="noStrike" baseline="0" dirty="0">
                <a:latin typeface="CMR10"/>
              </a:rPr>
              <a:t>describes the rate at which photons transfer between fields</a:t>
            </a:r>
            <a:r>
              <a:rPr lang="en-US" altLang="zh-TW" dirty="0">
                <a:latin typeface="CMR10"/>
              </a:rPr>
              <a:t> and it is related to the waist in crystal[3].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D332927-8D13-2F02-AF21-14502AC6FB23}"/>
              </a:ext>
            </a:extLst>
          </p:cNvPr>
          <p:cNvSpPr txBox="1"/>
          <p:nvPr/>
        </p:nvSpPr>
        <p:spPr>
          <a:xfrm>
            <a:off x="40506" y="5579794"/>
            <a:ext cx="117146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[1]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2012stefszky 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Thesis: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 Generation and Detection of Low-Frequency Squeezing for Gravitational-Wave Detection</a:t>
            </a:r>
            <a:endParaRPr lang="en-US" altLang="zh-TW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[2]2018 Mansell G L Thesis :Squeezed light sources for current and future interferometric gravitational-wave detectors</a:t>
            </a:r>
          </a:p>
          <a:p>
            <a:pPr algn="l"/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[3]2016 </a:t>
            </a:r>
            <a:r>
              <a:rPr lang="en-US" altLang="zh-TW" sz="18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CMBX12"/>
              </a:rPr>
              <a:t>Andrew Wade 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Thesis </a:t>
            </a:r>
            <a:r>
              <a:rPr lang="en-US" altLang="zh-TW" sz="18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CMBX12"/>
              </a:rPr>
              <a:t>: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TW" sz="1800" b="0" i="0" u="none" strike="noStrike" baseline="0" dirty="0">
                <a:solidFill>
                  <a:schemeClr val="bg2">
                    <a:lumMod val="75000"/>
                  </a:schemeClr>
                </a:solidFill>
                <a:latin typeface="CMBX12"/>
              </a:rPr>
              <a:t>Quantum limited measurements in gravitational wave</a:t>
            </a:r>
          </a:p>
          <a:p>
            <a:pPr algn="l"/>
            <a:r>
              <a:rPr lang="en-US" altLang="zh-TW" dirty="0">
                <a:solidFill>
                  <a:schemeClr val="bg2">
                    <a:lumMod val="75000"/>
                  </a:schemeClr>
                </a:solidFill>
                <a:latin typeface="CMBX12"/>
              </a:rPr>
              <a:t>[4]2017 TT1700104-v2 </a:t>
            </a:r>
            <a:r>
              <a:rPr lang="en-US" altLang="zh-TW" dirty="0" err="1">
                <a:solidFill>
                  <a:schemeClr val="bg2">
                    <a:lumMod val="75000"/>
                  </a:schemeClr>
                </a:solidFill>
                <a:latin typeface="CMBX12"/>
              </a:rPr>
              <a:t>aLIGO</a:t>
            </a:r>
            <a:r>
              <a:rPr lang="en-US" altLang="zh-TW" dirty="0">
                <a:solidFill>
                  <a:schemeClr val="bg2">
                    <a:lumMod val="75000"/>
                  </a:schemeClr>
                </a:solidFill>
                <a:latin typeface="CMBX12"/>
              </a:rPr>
              <a:t>, SQZ, VOPO Cavity, Final Optical Design vopoFDD_v2</a:t>
            </a:r>
            <a:endParaRPr lang="zh-TW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8" name="圖片 17" descr="一張含有 字型, 白色, 行, 文字 的圖片&#10;&#10;自動產生的描述">
            <a:extLst>
              <a:ext uri="{FF2B5EF4-FFF2-40B4-BE49-F238E27FC236}">
                <a16:creationId xmlns:a16="http://schemas.microsoft.com/office/drawing/2014/main" id="{1DC7F99D-7266-E0E7-CD01-1F9D39C855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281" y="2504534"/>
            <a:ext cx="1565745" cy="5743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F73E31B9-E936-3F52-803F-B1A7586B267D}"/>
                  </a:ext>
                </a:extLst>
              </p:cNvPr>
              <p:cNvSpPr txBox="1"/>
              <p:nvPr/>
            </p:nvSpPr>
            <p:spPr>
              <a:xfrm>
                <a:off x="20251" y="3161051"/>
                <a:ext cx="119076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sz="1800" b="0" i="0" u="none" strike="noStrike" baseline="0" dirty="0">
                    <a:latin typeface="NimbusRomNo9L-Regu"/>
                  </a:rPr>
                  <a:t>where </a:t>
                </a:r>
                <a:r>
                  <a:rPr lang="en-US" altLang="zh-TW" sz="1800" b="0" i="0" u="none" strike="noStrike" baseline="0" dirty="0">
                    <a:latin typeface="NimbusRomNo9L-ReguItal"/>
                  </a:rPr>
                  <a:t>R</a:t>
                </a:r>
                <a:r>
                  <a:rPr lang="en-US" altLang="zh-TW" sz="1100" b="0" i="0" u="none" strike="noStrike" baseline="0" dirty="0">
                    <a:latin typeface="NimbusRomNo9L-ReguItal"/>
                  </a:rPr>
                  <a:t>i </a:t>
                </a:r>
                <a:r>
                  <a:rPr lang="en-US" altLang="zh-TW" sz="1800" b="0" i="0" u="none" strike="noStrike" baseline="0" dirty="0">
                    <a:latin typeface="NimbusRomNo9L-Regu"/>
                  </a:rPr>
                  <a:t>is the power reflectivity of the </a:t>
                </a:r>
                <a:r>
                  <a:rPr lang="en-US" altLang="zh-TW" sz="1800" b="0" i="0" u="none" strike="noStrike" baseline="0" dirty="0" err="1">
                    <a:latin typeface="NimbusRomNo9L-ReguItal"/>
                  </a:rPr>
                  <a:t>i</a:t>
                </a:r>
                <a:r>
                  <a:rPr lang="en-US" altLang="zh-TW" sz="1100" b="0" i="0" u="none" strike="noStrike" baseline="0" dirty="0" err="1">
                    <a:latin typeface="NimbusRomNo9L-ReguItal"/>
                  </a:rPr>
                  <a:t>th</a:t>
                </a:r>
                <a:r>
                  <a:rPr lang="en-US" altLang="zh-TW" sz="1100" b="0" i="0" u="none" strike="noStrike" baseline="0" dirty="0">
                    <a:latin typeface="NimbusRomNo9L-ReguItal"/>
                  </a:rPr>
                  <a:t> </a:t>
                </a:r>
                <a:r>
                  <a:rPr lang="en-US" altLang="zh-TW" sz="1800" b="0" i="0" u="none" strike="noStrike" baseline="0" dirty="0">
                    <a:latin typeface="NimbusRomNo9L-Regu"/>
                  </a:rPr>
                  <a:t>mirror.</a:t>
                </a:r>
                <a:r>
                  <a:rPr lang="en-US" altLang="zh-TW" sz="1800" b="0" i="0" u="none" strike="noStrike" baseline="0" dirty="0">
                    <a:latin typeface="StandardSymL-Slant_167"/>
                  </a:rPr>
                  <a:t> </a:t>
                </a:r>
                <a:r>
                  <a:rPr lang="en-US" altLang="zh-TW" dirty="0">
                    <a:latin typeface="StandardSymL-Slant_167"/>
                  </a:rPr>
                  <a:t>τ</a:t>
                </a:r>
                <a:r>
                  <a:rPr lang="en-US" altLang="zh-TW" sz="1800" b="0" i="0" u="none" strike="noStrike" baseline="0" dirty="0">
                    <a:latin typeface="CMR10"/>
                  </a:rPr>
                  <a:t>= </a:t>
                </a:r>
                <a:r>
                  <a:rPr lang="en-US" altLang="zh-TW" sz="1800" b="0" i="0" u="none" strike="noStrike" baseline="0" dirty="0" err="1">
                    <a:latin typeface="NimbusRomNo9L-ReguItal"/>
                  </a:rPr>
                  <a:t>L/c</a:t>
                </a:r>
                <a:r>
                  <a:rPr lang="en-US" altLang="zh-TW" sz="1800" b="0" i="0" u="none" strike="noStrike" baseline="0" dirty="0">
                    <a:latin typeface="NimbusRomNo9L-ReguItal"/>
                  </a:rPr>
                  <a:t> i</a:t>
                </a:r>
                <a:r>
                  <a:rPr lang="en-US" altLang="zh-TW" sz="1800" b="0" i="0" u="none" strike="noStrike" baseline="0" dirty="0">
                    <a:latin typeface="NimbusRomNo9L-Regu"/>
                  </a:rPr>
                  <a:t>s the round trip time of the cavity. </a:t>
                </a:r>
                <a:r>
                  <a:rPr lang="en-US" altLang="zh-TW" dirty="0">
                    <a:latin typeface="NimbusRomNo9L-Regu"/>
                  </a:rPr>
                  <a:t>If the input coupler and output coupler are on the same mirror, </a:t>
                </a:r>
                <a:r>
                  <a:rPr lang="en-US" altLang="zh-TW" sz="1800" b="0" i="0" u="none" strike="noStrike" baseline="0" dirty="0">
                    <a:latin typeface="NimbusRomNo9L-Regu"/>
                  </a:rPr>
                  <a:t>then the R</a:t>
                </a:r>
                <a:r>
                  <a:rPr lang="en-US" altLang="zh-CN" sz="1800" b="0" i="0" u="none" strike="noStrike" baseline="-25000" dirty="0">
                    <a:latin typeface="NimbusRomNo9L-Regu"/>
                  </a:rPr>
                  <a:t>out</a:t>
                </a:r>
                <a:r>
                  <a:rPr lang="en-US" altLang="zh-CN" sz="1800" b="0" i="0" u="none" strike="noStrike" baseline="0" dirty="0">
                    <a:latin typeface="NimbusRomNo9L-Regu"/>
                  </a:rPr>
                  <a:t>=1,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 dirty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altLang="zh-CN" sz="1800" b="0" i="0" u="none" strike="noStrike" baseline="0" dirty="0">
                    <a:latin typeface="NimbusRomNo9L-Regu"/>
                  </a:rPr>
                  <a:t>=0.   L is the length of cavity.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F73E31B9-E936-3F52-803F-B1A7586B2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1" y="3161051"/>
                <a:ext cx="11907654" cy="646331"/>
              </a:xfrm>
              <a:prstGeom prst="rect">
                <a:avLst/>
              </a:prstGeom>
              <a:blipFill>
                <a:blip r:embed="rId5"/>
                <a:stretch>
                  <a:fillRect l="-409" t="-5660" b="-141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>
            <a:extLst>
              <a:ext uri="{FF2B5EF4-FFF2-40B4-BE49-F238E27FC236}">
                <a16:creationId xmlns:a16="http://schemas.microsoft.com/office/drawing/2014/main" id="{0781C451-D13D-9106-E917-0BA4FF2D25DB}"/>
              </a:ext>
            </a:extLst>
          </p:cNvPr>
          <p:cNvSpPr txBox="1"/>
          <p:nvPr/>
        </p:nvSpPr>
        <p:spPr>
          <a:xfrm>
            <a:off x="3129280" y="223520"/>
            <a:ext cx="6238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latin typeface="CMR10"/>
              </a:rPr>
              <a:t>T</a:t>
            </a:r>
            <a:r>
              <a:rPr lang="en-US" altLang="zh-TW" sz="3200" b="1" i="0" u="none" strike="noStrike" baseline="0" dirty="0">
                <a:latin typeface="CMR10"/>
              </a:rPr>
              <a:t>hreshold</a:t>
            </a:r>
            <a:endParaRPr lang="zh-TW" altLang="en-US" sz="3200" b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6F8524D-6A33-543B-A086-0B69B477A183}"/>
              </a:ext>
            </a:extLst>
          </p:cNvPr>
          <p:cNvSpPr txBox="1"/>
          <p:nvPr/>
        </p:nvSpPr>
        <p:spPr>
          <a:xfrm>
            <a:off x="7731760" y="98552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[1]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5CD511D-7E95-5CDA-0C04-7959E1357174}"/>
              </a:ext>
            </a:extLst>
          </p:cNvPr>
          <p:cNvSpPr txBox="1"/>
          <p:nvPr/>
        </p:nvSpPr>
        <p:spPr>
          <a:xfrm>
            <a:off x="40506" y="5252720"/>
            <a:ext cx="161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Reference:</a:t>
            </a:r>
            <a:endParaRPr lang="zh-TW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BC89A3D-E897-ABDE-1FCD-F737D0B4A246}"/>
              </a:ext>
            </a:extLst>
          </p:cNvPr>
          <p:cNvSpPr txBox="1"/>
          <p:nvPr/>
        </p:nvSpPr>
        <p:spPr>
          <a:xfrm>
            <a:off x="10165013" y="2640912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[2]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FCA02CA-5B85-9843-B295-1330B09BF16C}"/>
              </a:ext>
            </a:extLst>
          </p:cNvPr>
          <p:cNvSpPr txBox="1"/>
          <p:nvPr/>
        </p:nvSpPr>
        <p:spPr>
          <a:xfrm>
            <a:off x="203200" y="4746131"/>
            <a:ext cx="916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If we want to calculate the threshold of VOPO, we need to know </a:t>
            </a:r>
            <a:r>
              <a:rPr lang="en-US" altLang="zh-CN" dirty="0">
                <a:solidFill>
                  <a:schemeClr val="accent1"/>
                </a:solidFill>
              </a:rPr>
              <a:t>g and intra-cavity loss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60349A0A-5286-45EB-817B-9F2F265CA7AD}"/>
                  </a:ext>
                </a:extLst>
              </p:cNvPr>
              <p:cNvSpPr txBox="1"/>
              <p:nvPr/>
            </p:nvSpPr>
            <p:spPr>
              <a:xfrm>
                <a:off x="1578143" y="2696971"/>
                <a:ext cx="2193806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altLang="zh-TW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altLang="zh-TW" i="1" baseline="-250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b="0" i="1" baseline="-25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b="0" i="1" baseline="30000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altLang="zh-TW" i="1" baseline="-250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b="0" i="1" baseline="30000" smtClean="0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altLang="zh-TW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b="0" i="1" baseline="30000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zh-TW" altLang="en-US" baseline="30000" dirty="0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60349A0A-5286-45EB-817B-9F2F265CA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143" y="2696971"/>
                <a:ext cx="2193806" cy="270652"/>
              </a:xfrm>
              <a:prstGeom prst="rect">
                <a:avLst/>
              </a:prstGeom>
              <a:blipFill>
                <a:blip r:embed="rId6"/>
                <a:stretch>
                  <a:fillRect l="-1667" r="-1111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20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F86841F9-E534-21FD-C3C8-C7DADE0D91D7}"/>
              </a:ext>
            </a:extLst>
          </p:cNvPr>
          <p:cNvSpPr txBox="1"/>
          <p:nvPr/>
        </p:nvSpPr>
        <p:spPr>
          <a:xfrm>
            <a:off x="193040" y="236974"/>
            <a:ext cx="1162304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/>
              <a:t>Intra-cavity loss:</a:t>
            </a:r>
          </a:p>
          <a:p>
            <a:endParaRPr lang="en-US" altLang="zh-TW" sz="2000" b="1" dirty="0"/>
          </a:p>
          <a:p>
            <a:pPr marL="457200" indent="-457200">
              <a:buAutoNum type="circleNumDbPlain"/>
            </a:pPr>
            <a:r>
              <a:rPr lang="en-US" altLang="zh-TW" sz="2000" dirty="0"/>
              <a:t>According the reference[1], we can evaluate the </a:t>
            </a:r>
            <a:r>
              <a:rPr lang="en-US" altLang="zh-CN" sz="2000" dirty="0"/>
              <a:t>Intra-cavity loss by the loss of each component in cavity:</a:t>
            </a:r>
          </a:p>
          <a:p>
            <a:r>
              <a:rPr lang="en-US" altLang="zh-TW" sz="2000" dirty="0"/>
              <a:t>         </a:t>
            </a:r>
          </a:p>
          <a:p>
            <a:r>
              <a:rPr lang="en-US" altLang="zh-TW" sz="2000" dirty="0"/>
              <a:t>       For VOPO,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3DA499D-2ADB-EB1C-131D-9B9131777EA1}"/>
              </a:ext>
            </a:extLst>
          </p:cNvPr>
          <p:cNvSpPr txBox="1"/>
          <p:nvPr/>
        </p:nvSpPr>
        <p:spPr>
          <a:xfrm>
            <a:off x="599440" y="1868190"/>
            <a:ext cx="939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R</a:t>
            </a:r>
            <a:r>
              <a:rPr lang="en-US" altLang="zh-TW" baseline="-25000" dirty="0"/>
              <a:t>in1064</a:t>
            </a:r>
            <a:r>
              <a:rPr lang="en-US" altLang="zh-TW" dirty="0"/>
              <a:t>=0.875</a:t>
            </a:r>
          </a:p>
          <a:p>
            <a:r>
              <a:rPr lang="en-US" altLang="zh-TW" dirty="0" err="1"/>
              <a:t>R</a:t>
            </a:r>
            <a:r>
              <a:rPr lang="en-US" altLang="zh-CN" baseline="-25000" dirty="0" err="1"/>
              <a:t>loss1064</a:t>
            </a:r>
            <a:r>
              <a:rPr lang="en-US" altLang="zh-CN" dirty="0"/>
              <a:t>:  0.9985(M2 coating )*0.9999</a:t>
            </a:r>
            <a:r>
              <a:rPr lang="en-US" altLang="zh-CN" baseline="30000" dirty="0"/>
              <a:t>2</a:t>
            </a:r>
            <a:r>
              <a:rPr lang="en-US" altLang="zh-CN" dirty="0"/>
              <a:t>(M3,M4 HR coating)*0.9998(PPKTP absorption )* 0.999</a:t>
            </a:r>
            <a:r>
              <a:rPr lang="en-US" altLang="zh-CN" baseline="30000" dirty="0"/>
              <a:t>2</a:t>
            </a:r>
            <a:r>
              <a:rPr lang="en-US" altLang="zh-CN" dirty="0"/>
              <a:t>(PPKTP AR coating) =0.996105      (loss</a:t>
            </a:r>
            <a:r>
              <a:rPr lang="en-US" altLang="zh-CN" baseline="-25000" dirty="0"/>
              <a:t>1064</a:t>
            </a:r>
            <a:r>
              <a:rPr lang="en-US" altLang="zh-CN" dirty="0"/>
              <a:t>=1-R</a:t>
            </a:r>
            <a:r>
              <a:rPr lang="en-US" altLang="zh-CN" baseline="-25000" dirty="0"/>
              <a:t>loss1064</a:t>
            </a:r>
            <a:r>
              <a:rPr lang="en-US" altLang="zh-CN" dirty="0"/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0.00389455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r>
              <a:rPr lang="en-US" altLang="zh-CN" dirty="0"/>
              <a:t>R</a:t>
            </a:r>
            <a:r>
              <a:rPr lang="en-US" altLang="zh-CN" baseline="-25000" dirty="0"/>
              <a:t>in532</a:t>
            </a:r>
            <a:r>
              <a:rPr lang="en-US" altLang="zh-CN" dirty="0"/>
              <a:t>=0.875</a:t>
            </a:r>
          </a:p>
          <a:p>
            <a:r>
              <a:rPr lang="en-US" altLang="zh-TW" dirty="0" err="1"/>
              <a:t>R</a:t>
            </a:r>
            <a:r>
              <a:rPr lang="en-US" altLang="zh-TW" baseline="-25000" dirty="0" err="1"/>
              <a:t>loss532</a:t>
            </a:r>
            <a:r>
              <a:rPr lang="en-US" altLang="zh-TW" dirty="0"/>
              <a:t>: </a:t>
            </a:r>
            <a:r>
              <a:rPr lang="en-US" altLang="zh-CN" dirty="0"/>
              <a:t>0.9999(M2 coating )*0.9999</a:t>
            </a:r>
            <a:r>
              <a:rPr lang="en-US" altLang="zh-CN" baseline="30000" dirty="0"/>
              <a:t>2</a:t>
            </a:r>
            <a:r>
              <a:rPr lang="en-US" altLang="zh-CN" dirty="0"/>
              <a:t>(M3,M4 HR coating)*0.9998(PPKTP absorption )* 0.995</a:t>
            </a:r>
            <a:r>
              <a:rPr lang="en-US" altLang="zh-CN" baseline="30000" dirty="0"/>
              <a:t>2</a:t>
            </a:r>
            <a:r>
              <a:rPr lang="en-US" altLang="zh-CN" dirty="0"/>
              <a:t>(PPKTP AR coating) 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0.98953        </a:t>
            </a:r>
            <a:r>
              <a:rPr lang="en-US" altLang="zh-CN" dirty="0"/>
              <a:t>(loss</a:t>
            </a:r>
            <a:r>
              <a:rPr lang="en-US" altLang="zh-CN" baseline="-25000" dirty="0"/>
              <a:t>532</a:t>
            </a:r>
            <a:r>
              <a:rPr lang="en-US" altLang="zh-CN" dirty="0"/>
              <a:t>=1-R</a:t>
            </a:r>
            <a:r>
              <a:rPr lang="en-US" altLang="zh-CN" baseline="-25000" dirty="0"/>
              <a:t>loss532</a:t>
            </a:r>
            <a:r>
              <a:rPr lang="en-US" altLang="zh-CN" dirty="0"/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0.0104699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rgbClr val="0070C0"/>
                </a:solidFill>
              </a:rPr>
              <a:t>These parameter are show in next page.</a:t>
            </a:r>
          </a:p>
          <a:p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However, according to reference[1], this method for estimating the intra-cavity loss is very roughly.</a:t>
            </a:r>
          </a:p>
        </p:txBody>
      </p:sp>
      <p:pic>
        <p:nvPicPr>
          <p:cNvPr id="7" name="圖片 6" descr="一張含有 圖表, 行, 字型, 繪圖 的圖片&#10;&#10;自動產生的描述">
            <a:extLst>
              <a:ext uri="{FF2B5EF4-FFF2-40B4-BE49-F238E27FC236}">
                <a16:creationId xmlns:a16="http://schemas.microsoft.com/office/drawing/2014/main" id="{8DBF75E6-CFA6-341D-B27A-812449F2B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658" y="1355109"/>
            <a:ext cx="2102204" cy="102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3CE06EF1-A072-624E-D873-F0D286FC4CF3}"/>
              </a:ext>
            </a:extLst>
          </p:cNvPr>
          <p:cNvGrpSpPr/>
          <p:nvPr/>
        </p:nvGrpSpPr>
        <p:grpSpPr>
          <a:xfrm>
            <a:off x="125669" y="137284"/>
            <a:ext cx="8738017" cy="2688473"/>
            <a:chOff x="125669" y="137284"/>
            <a:chExt cx="8738017" cy="2688473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17897084-64F1-9619-0E66-707D2E2EE3BC}"/>
                </a:ext>
              </a:extLst>
            </p:cNvPr>
            <p:cNvGrpSpPr/>
            <p:nvPr/>
          </p:nvGrpSpPr>
          <p:grpSpPr>
            <a:xfrm>
              <a:off x="125669" y="142240"/>
              <a:ext cx="5529701" cy="2620044"/>
              <a:chOff x="125669" y="142240"/>
              <a:chExt cx="5529701" cy="2620044"/>
            </a:xfrm>
          </p:grpSpPr>
          <p:pic>
            <p:nvPicPr>
              <p:cNvPr id="3" name="圖片 2" descr="一張含有 文字, 螢幕擷取畫面, 字型, 數字 的圖片&#10;&#10;自動產生的描述">
                <a:extLst>
                  <a:ext uri="{FF2B5EF4-FFF2-40B4-BE49-F238E27FC236}">
                    <a16:creationId xmlns:a16="http://schemas.microsoft.com/office/drawing/2014/main" id="{E3A9E80F-F20C-C9F3-9CBD-BC9B55396D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7109" y="417775"/>
                <a:ext cx="2597211" cy="2344509"/>
              </a:xfrm>
              <a:prstGeom prst="rect">
                <a:avLst/>
              </a:prstGeom>
            </p:spPr>
          </p:pic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24E9524E-C893-7D9B-1370-6D68F5881185}"/>
                  </a:ext>
                </a:extLst>
              </p:cNvPr>
              <p:cNvSpPr txBox="1"/>
              <p:nvPr/>
            </p:nvSpPr>
            <p:spPr>
              <a:xfrm>
                <a:off x="125669" y="142240"/>
                <a:ext cx="9004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M1:</a:t>
                </a:r>
                <a:endParaRPr lang="zh-TW" altLang="en-US" dirty="0"/>
              </a:p>
            </p:txBody>
          </p:sp>
          <p:pic>
            <p:nvPicPr>
              <p:cNvPr id="6" name="圖片 5" descr="一張含有 文字, 螢幕擷取畫面, 字型 的圖片&#10;&#10;自動產生的描述">
                <a:extLst>
                  <a:ext uri="{FF2B5EF4-FFF2-40B4-BE49-F238E27FC236}">
                    <a16:creationId xmlns:a16="http://schemas.microsoft.com/office/drawing/2014/main" id="{B70E17EA-DC49-DACD-2FAE-AEBE934BF4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5749" y="412663"/>
                <a:ext cx="2349621" cy="2349621"/>
              </a:xfrm>
              <a:prstGeom prst="rect">
                <a:avLst/>
              </a:prstGeom>
            </p:spPr>
          </p:pic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14DAB421-2250-13BD-1C6A-93B64A220A44}"/>
                  </a:ext>
                </a:extLst>
              </p:cNvPr>
              <p:cNvSpPr txBox="1"/>
              <p:nvPr/>
            </p:nvSpPr>
            <p:spPr>
              <a:xfrm>
                <a:off x="3214309" y="142240"/>
                <a:ext cx="9004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M2:</a:t>
                </a:r>
                <a:endParaRPr lang="zh-TW" altLang="en-US" dirty="0"/>
              </a:p>
            </p:txBody>
          </p:sp>
        </p:grpSp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DE0AD5FC-6E41-AEB5-1016-4A9D58F79870}"/>
                </a:ext>
              </a:extLst>
            </p:cNvPr>
            <p:cNvGrpSpPr/>
            <p:nvPr/>
          </p:nvGrpSpPr>
          <p:grpSpPr>
            <a:xfrm>
              <a:off x="6146799" y="137284"/>
              <a:ext cx="2716887" cy="2688473"/>
              <a:chOff x="6146799" y="137284"/>
              <a:chExt cx="2716887" cy="2688473"/>
            </a:xfrm>
          </p:grpSpPr>
          <p:pic>
            <p:nvPicPr>
              <p:cNvPr id="10" name="圖片 9" descr="一張含有 文字, 螢幕擷取畫面, 字型 的圖片&#10;&#10;自動產生的描述">
                <a:extLst>
                  <a:ext uri="{FF2B5EF4-FFF2-40B4-BE49-F238E27FC236}">
                    <a16:creationId xmlns:a16="http://schemas.microsoft.com/office/drawing/2014/main" id="{1CA02705-E696-B6BB-50FA-1B96FD7355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46799" y="390379"/>
                <a:ext cx="2716887" cy="2435378"/>
              </a:xfrm>
              <a:prstGeom prst="rect">
                <a:avLst/>
              </a:prstGeom>
            </p:spPr>
          </p:pic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8AA94FF4-F734-B0C2-071F-68A5FAA0CBB6}"/>
                  </a:ext>
                </a:extLst>
              </p:cNvPr>
              <p:cNvSpPr txBox="1"/>
              <p:nvPr/>
            </p:nvSpPr>
            <p:spPr>
              <a:xfrm>
                <a:off x="6146799" y="137284"/>
                <a:ext cx="9004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/>
                  <a:t>M3,M4:</a:t>
                </a:r>
                <a:endParaRPr lang="zh-TW" altLang="en-US" dirty="0"/>
              </a:p>
            </p:txBody>
          </p:sp>
        </p:grpSp>
      </p:grpSp>
      <p:pic>
        <p:nvPicPr>
          <p:cNvPr id="14" name="圖片 13" descr="一張含有 圖表, 行, 字型, 繪圖 的圖片&#10;&#10;自動產生的描述">
            <a:extLst>
              <a:ext uri="{FF2B5EF4-FFF2-40B4-BE49-F238E27FC236}">
                <a16:creationId xmlns:a16="http://schemas.microsoft.com/office/drawing/2014/main" id="{B7BD058B-05D2-655F-A6CB-679A570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583" y="867429"/>
            <a:ext cx="2102204" cy="1026161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F74FBB3E-7ACB-7B41-439B-B3A6D45D2A2D}"/>
              </a:ext>
            </a:extLst>
          </p:cNvPr>
          <p:cNvSpPr txBox="1"/>
          <p:nvPr/>
        </p:nvSpPr>
        <p:spPr>
          <a:xfrm>
            <a:off x="3586480" y="4033520"/>
            <a:ext cx="812800" cy="1930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26707C2E-0001-D67A-35FC-C47C17F3EE64}"/>
              </a:ext>
            </a:extLst>
          </p:cNvPr>
          <p:cNvGrpSpPr/>
          <p:nvPr/>
        </p:nvGrpSpPr>
        <p:grpSpPr>
          <a:xfrm>
            <a:off x="125669" y="3454334"/>
            <a:ext cx="6712295" cy="1652098"/>
            <a:chOff x="125669" y="3454334"/>
            <a:chExt cx="6712295" cy="1652098"/>
          </a:xfrm>
        </p:grpSpPr>
        <p:pic>
          <p:nvPicPr>
            <p:cNvPr id="16" name="圖片 15" descr="一張含有 文字, 螢幕擷取畫面, 字型, 行 的圖片&#10;&#10;自動產生的描述">
              <a:extLst>
                <a:ext uri="{FF2B5EF4-FFF2-40B4-BE49-F238E27FC236}">
                  <a16:creationId xmlns:a16="http://schemas.microsoft.com/office/drawing/2014/main" id="{D030D0DC-ACB3-5BE6-920B-8AE41D45C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69" y="3454334"/>
              <a:ext cx="6712295" cy="1282766"/>
            </a:xfrm>
            <a:prstGeom prst="rect">
              <a:avLst/>
            </a:prstGeom>
          </p:spPr>
        </p:pic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CAA32F07-1024-F139-C7B8-481B50B0D4A6}"/>
                </a:ext>
              </a:extLst>
            </p:cNvPr>
            <p:cNvSpPr txBox="1"/>
            <p:nvPr/>
          </p:nvSpPr>
          <p:spPr>
            <a:xfrm>
              <a:off x="902909" y="4737100"/>
              <a:ext cx="4805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Crystal absorption[1]</a:t>
              </a:r>
              <a:endParaRPr lang="zh-TW" altLang="en-US" dirty="0"/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D9BF93D5-5DD9-FDB6-250A-0C913C04AF13}"/>
              </a:ext>
            </a:extLst>
          </p:cNvPr>
          <p:cNvGrpSpPr/>
          <p:nvPr/>
        </p:nvGrpSpPr>
        <p:grpSpPr>
          <a:xfrm>
            <a:off x="8196569" y="2997200"/>
            <a:ext cx="2219072" cy="2995911"/>
            <a:chOff x="8196569" y="2997200"/>
            <a:chExt cx="2219072" cy="2995911"/>
          </a:xfrm>
        </p:grpSpPr>
        <p:pic>
          <p:nvPicPr>
            <p:cNvPr id="21" name="圖片 20" descr="一張含有 文字, 收據, 字型, 代數 的圖片&#10;&#10;自動產生的描述">
              <a:extLst>
                <a:ext uri="{FF2B5EF4-FFF2-40B4-BE49-F238E27FC236}">
                  <a16:creationId xmlns:a16="http://schemas.microsoft.com/office/drawing/2014/main" id="{222E09D2-53B4-559A-3273-4AC4069F1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6570" y="3350399"/>
              <a:ext cx="2219071" cy="2642712"/>
            </a:xfrm>
            <a:prstGeom prst="rect">
              <a:avLst/>
            </a:prstGeom>
          </p:spPr>
        </p:pic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CDB188B6-A304-29D8-DF69-200B0EDCD4B5}"/>
                </a:ext>
              </a:extLst>
            </p:cNvPr>
            <p:cNvSpPr txBox="1"/>
            <p:nvPr/>
          </p:nvSpPr>
          <p:spPr>
            <a:xfrm>
              <a:off x="8196569" y="2997200"/>
              <a:ext cx="2219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PPKTP coating: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685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9879556-520D-8B61-2BC4-C4F0BEDBBC72}"/>
              </a:ext>
            </a:extLst>
          </p:cNvPr>
          <p:cNvSpPr txBox="1"/>
          <p:nvPr/>
        </p:nvSpPr>
        <p:spPr>
          <a:xfrm>
            <a:off x="365760" y="243840"/>
            <a:ext cx="11389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②   </a:t>
            </a:r>
            <a:r>
              <a:rPr lang="en-US" altLang="zh-TW" dirty="0"/>
              <a:t>Our VOPO is the same with LIGO-VOPO[4], so we can use their finesse </a:t>
            </a:r>
            <a:r>
              <a:rPr lang="en-US" altLang="zh-CN" dirty="0"/>
              <a:t>in Table 1 and formula below to get the </a:t>
            </a:r>
            <a:r>
              <a:rPr lang="en-US" altLang="zh-CN" sz="1800" dirty="0"/>
              <a:t>Intra-cavity loss</a:t>
            </a:r>
            <a:r>
              <a:rPr lang="en-US" altLang="zh-TW" dirty="0"/>
              <a:t> </a:t>
            </a:r>
            <a:endParaRPr lang="zh-TW" altLang="en-US" dirty="0"/>
          </a:p>
        </p:txBody>
      </p:sp>
      <p:pic>
        <p:nvPicPr>
          <p:cNvPr id="3" name="圖片 2" descr="一張含有 字型, 行, 圖表, 設計 的圖片&#10;&#10;自動產生的描述">
            <a:extLst>
              <a:ext uri="{FF2B5EF4-FFF2-40B4-BE49-F238E27FC236}">
                <a16:creationId xmlns:a16="http://schemas.microsoft.com/office/drawing/2014/main" id="{C8630051-ABEF-6D5E-BCC1-26248185B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78" y="802625"/>
            <a:ext cx="1783102" cy="1153773"/>
          </a:xfrm>
          <a:prstGeom prst="rect">
            <a:avLst/>
          </a:prstGeom>
        </p:spPr>
      </p:pic>
      <p:pic>
        <p:nvPicPr>
          <p:cNvPr id="4" name="圖片 3" descr="一張含有 字型, 文字, 行, 白色 的圖片&#10;&#10;自動產生的描述">
            <a:extLst>
              <a:ext uri="{FF2B5EF4-FFF2-40B4-BE49-F238E27FC236}">
                <a16:creationId xmlns:a16="http://schemas.microsoft.com/office/drawing/2014/main" id="{3D3CF7E9-C34B-51C2-C2C0-958C9459CC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917" y="989320"/>
            <a:ext cx="2611323" cy="584775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ABA30D46-17DD-2D11-DA0F-F1F687BF7233}"/>
              </a:ext>
            </a:extLst>
          </p:cNvPr>
          <p:cNvSpPr txBox="1"/>
          <p:nvPr/>
        </p:nvSpPr>
        <p:spPr>
          <a:xfrm>
            <a:off x="391182" y="1194845"/>
            <a:ext cx="116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Finesse: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CED4744-A5A8-8707-18CB-D54FB6DC83C0}"/>
              </a:ext>
            </a:extLst>
          </p:cNvPr>
          <p:cNvSpPr txBox="1"/>
          <p:nvPr/>
        </p:nvSpPr>
        <p:spPr>
          <a:xfrm>
            <a:off x="365760" y="1905138"/>
            <a:ext cx="11521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0" i="0" u="none" strike="noStrike" baseline="0" dirty="0">
                <a:latin typeface="NimbusRomNo9L-Regu"/>
              </a:rPr>
              <a:t>where </a:t>
            </a:r>
            <a:r>
              <a:rPr lang="en-US" altLang="zh-TW" sz="1800" b="0" i="0" u="none" strike="noStrike" baseline="0" dirty="0">
                <a:latin typeface="NimbusRomNo9L-ReguItal"/>
              </a:rPr>
              <a:t>R</a:t>
            </a:r>
            <a:r>
              <a:rPr lang="en-US" altLang="zh-TW" sz="1100" b="0" i="0" u="none" strike="noStrike" baseline="0" dirty="0">
                <a:latin typeface="NimbusRomNo9L-ReguItal"/>
              </a:rPr>
              <a:t>i </a:t>
            </a:r>
            <a:r>
              <a:rPr lang="en-US" altLang="zh-TW" sz="1800" b="0" i="0" u="none" strike="noStrike" baseline="0" dirty="0">
                <a:latin typeface="NimbusRomNo9L-Regu"/>
              </a:rPr>
              <a:t>is the power reflectivity of the </a:t>
            </a:r>
            <a:r>
              <a:rPr lang="en-US" altLang="zh-TW" sz="1800" b="0" i="0" u="none" strike="noStrike" baseline="0" dirty="0" err="1">
                <a:latin typeface="NimbusRomNo9L-ReguItal"/>
              </a:rPr>
              <a:t>i</a:t>
            </a:r>
            <a:r>
              <a:rPr lang="en-US" altLang="zh-TW" sz="1100" b="0" i="0" u="none" strike="noStrike" baseline="0" dirty="0" err="1">
                <a:latin typeface="NimbusRomNo9L-ReguItal"/>
              </a:rPr>
              <a:t>th</a:t>
            </a:r>
            <a:r>
              <a:rPr lang="en-US" altLang="zh-TW" sz="1100" b="0" i="0" u="none" strike="noStrike" baseline="0" dirty="0">
                <a:latin typeface="NimbusRomNo9L-ReguItal"/>
              </a:rPr>
              <a:t> </a:t>
            </a:r>
            <a:r>
              <a:rPr lang="en-US" altLang="zh-TW" sz="1800" b="0" i="0" u="none" strike="noStrike" baseline="0" dirty="0">
                <a:latin typeface="NimbusRomNo9L-Regu"/>
              </a:rPr>
              <a:t>mirror. If the in coupler is the same with out coupler, then the R</a:t>
            </a:r>
            <a:r>
              <a:rPr lang="en-US" altLang="zh-CN" sz="1800" b="0" i="0" u="none" strike="noStrike" baseline="-25000" dirty="0">
                <a:latin typeface="NimbusRomNo9L-Regu"/>
              </a:rPr>
              <a:t>out</a:t>
            </a:r>
            <a:r>
              <a:rPr lang="en-US" altLang="zh-CN" sz="1800" b="0" i="0" u="none" strike="noStrike" baseline="0" dirty="0">
                <a:latin typeface="NimbusRomNo9L-Regu"/>
              </a:rPr>
              <a:t>=1.</a:t>
            </a:r>
            <a:r>
              <a:rPr lang="en-US" altLang="zh-TW" sz="1800" b="0" i="0" u="none" strike="noStrike" baseline="0" dirty="0">
                <a:latin typeface="StandardSymL-Slant_167"/>
              </a:rPr>
              <a:t> 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85965BA-936C-B4AD-5823-6311DD2CE847}"/>
              </a:ext>
            </a:extLst>
          </p:cNvPr>
          <p:cNvSpPr txBox="1"/>
          <p:nvPr/>
        </p:nvSpPr>
        <p:spPr>
          <a:xfrm>
            <a:off x="5902960" y="3093168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R</a:t>
            </a:r>
            <a:r>
              <a:rPr lang="en-US" altLang="zh-TW" baseline="-25000" dirty="0"/>
              <a:t>in1064</a:t>
            </a:r>
            <a:r>
              <a:rPr lang="en-US" altLang="zh-TW" dirty="0"/>
              <a:t>=0.875</a:t>
            </a:r>
          </a:p>
          <a:p>
            <a:r>
              <a:rPr lang="en-US" altLang="zh-TW" dirty="0"/>
              <a:t>Finesse</a:t>
            </a:r>
            <a:r>
              <a:rPr lang="en-US" altLang="zh-TW" baseline="-25000" dirty="0"/>
              <a:t>1064</a:t>
            </a:r>
            <a:r>
              <a:rPr lang="en-US" altLang="zh-TW" dirty="0"/>
              <a:t>=46.1</a:t>
            </a:r>
          </a:p>
          <a:p>
            <a:endParaRPr lang="en-US" altLang="zh-TW" dirty="0"/>
          </a:p>
          <a:p>
            <a:r>
              <a:rPr lang="en-US" altLang="zh-CN" dirty="0"/>
              <a:t>R</a:t>
            </a:r>
            <a:r>
              <a:rPr lang="en-US" altLang="zh-CN" baseline="-25000" dirty="0"/>
              <a:t>in532</a:t>
            </a:r>
            <a:r>
              <a:rPr lang="en-US" altLang="zh-CN" dirty="0"/>
              <a:t>=0.875</a:t>
            </a:r>
          </a:p>
          <a:p>
            <a:r>
              <a:rPr lang="en-US" altLang="zh-TW" dirty="0"/>
              <a:t>Finesse</a:t>
            </a:r>
            <a:r>
              <a:rPr lang="en-US" altLang="zh-TW" baseline="-25000" dirty="0"/>
              <a:t>532</a:t>
            </a:r>
            <a:r>
              <a:rPr lang="en-US" altLang="zh-TW" dirty="0"/>
              <a:t>=34.8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29DF24C-0C7F-B650-3125-760C72F05DA0}"/>
              </a:ext>
            </a:extLst>
          </p:cNvPr>
          <p:cNvSpPr txBox="1"/>
          <p:nvPr/>
        </p:nvSpPr>
        <p:spPr>
          <a:xfrm>
            <a:off x="5618480" y="5029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We can get:  R</a:t>
            </a:r>
            <a:r>
              <a:rPr lang="en-US" altLang="zh-TW" baseline="-25000" dirty="0"/>
              <a:t>loss1064</a:t>
            </a:r>
            <a:r>
              <a:rPr lang="en-US" altLang="zh-TW" dirty="0"/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0.997267</a:t>
            </a:r>
          </a:p>
          <a:p>
            <a:r>
              <a:rPr lang="en-US" altLang="zh-TW" dirty="0">
                <a:latin typeface="Inherited"/>
              </a:rPr>
              <a:t>                       R</a:t>
            </a:r>
            <a:r>
              <a:rPr lang="en-US" altLang="zh-TW" baseline="-25000" dirty="0">
                <a:latin typeface="Inherited"/>
              </a:rPr>
              <a:t>loss532</a:t>
            </a:r>
            <a:r>
              <a:rPr lang="en-US" altLang="zh-TW" dirty="0">
                <a:latin typeface="Inherited"/>
              </a:rPr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0.954127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1140985-70C5-EB2B-8ED9-C6B26B01A52F}"/>
              </a:ext>
            </a:extLst>
          </p:cNvPr>
          <p:cNvSpPr txBox="1"/>
          <p:nvPr/>
        </p:nvSpPr>
        <p:spPr>
          <a:xfrm>
            <a:off x="7162800" y="1194845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[1]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43EEDAA-AE41-F085-35CE-6A93781FECE6}"/>
              </a:ext>
            </a:extLst>
          </p:cNvPr>
          <p:cNvSpPr txBox="1"/>
          <p:nvPr/>
        </p:nvSpPr>
        <p:spPr>
          <a:xfrm>
            <a:off x="5232400" y="6085840"/>
            <a:ext cx="490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Acc</a:t>
            </a:r>
            <a:r>
              <a:rPr lang="en-US" altLang="zh-CN" dirty="0"/>
              <a:t>ording to[1,2], this method is more </a:t>
            </a:r>
            <a:r>
              <a:rPr lang="en-US" altLang="zh-CN" dirty="0" err="1"/>
              <a:t>accuratly</a:t>
            </a:r>
            <a:r>
              <a:rPr lang="en-US" altLang="zh-CN" dirty="0"/>
              <a:t> </a:t>
            </a:r>
            <a:endParaRPr lang="zh-TW" altLang="en-US" dirty="0"/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5105C432-BFAC-4206-31EE-74E8339F56F5}"/>
              </a:ext>
            </a:extLst>
          </p:cNvPr>
          <p:cNvGrpSpPr/>
          <p:nvPr/>
        </p:nvGrpSpPr>
        <p:grpSpPr>
          <a:xfrm>
            <a:off x="421662" y="2196676"/>
            <a:ext cx="4495778" cy="4417484"/>
            <a:chOff x="421662" y="2196676"/>
            <a:chExt cx="4495778" cy="4417484"/>
          </a:xfrm>
        </p:grpSpPr>
        <p:pic>
          <p:nvPicPr>
            <p:cNvPr id="9" name="圖片 8" descr="一張含有 文字, 螢幕擷取畫面, 字型, 數字 的圖片&#10;&#10;自動產生的描述">
              <a:extLst>
                <a:ext uri="{FF2B5EF4-FFF2-40B4-BE49-F238E27FC236}">
                  <a16:creationId xmlns:a16="http://schemas.microsoft.com/office/drawing/2014/main" id="{2D5F9740-7726-F29D-F350-33C4ECF900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662" y="2196676"/>
              <a:ext cx="4495778" cy="4101267"/>
            </a:xfrm>
            <a:prstGeom prst="rect">
              <a:avLst/>
            </a:prstGeom>
          </p:spPr>
        </p:pic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99997B4E-0E5C-0AF9-986C-8893F749EC66}"/>
                </a:ext>
              </a:extLst>
            </p:cNvPr>
            <p:cNvSpPr txBox="1"/>
            <p:nvPr/>
          </p:nvSpPr>
          <p:spPr>
            <a:xfrm>
              <a:off x="1874520" y="6244828"/>
              <a:ext cx="15900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[3]</a:t>
              </a:r>
              <a:endParaRPr lang="zh-TW" altLang="en-US" dirty="0"/>
            </a:p>
          </p:txBody>
        </p:sp>
      </p:grpSp>
      <p:pic>
        <p:nvPicPr>
          <p:cNvPr id="10" name="圖片 9" descr="一張含有 圖表, 行, 字型, 繪圖 的圖片&#10;&#10;自動產生的描述">
            <a:extLst>
              <a:ext uri="{FF2B5EF4-FFF2-40B4-BE49-F238E27FC236}">
                <a16:creationId xmlns:a16="http://schemas.microsoft.com/office/drawing/2014/main" id="{992F3622-0E69-1A5D-5AEE-0C6B50DD36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996" y="2684779"/>
            <a:ext cx="2102204" cy="102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26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9536C89D-9AB8-4B1F-D773-04ABE41BAE7E}"/>
              </a:ext>
            </a:extLst>
          </p:cNvPr>
          <p:cNvSpPr txBox="1"/>
          <p:nvPr/>
        </p:nvSpPr>
        <p:spPr>
          <a:xfrm>
            <a:off x="365760" y="243840"/>
            <a:ext cx="1138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③  </a:t>
            </a:r>
            <a:r>
              <a:rPr lang="en-US" altLang="zh-TW" dirty="0"/>
              <a:t>A</a:t>
            </a:r>
            <a:r>
              <a:rPr lang="en-US" altLang="zh-CN" dirty="0"/>
              <a:t>ccording to reference[2], we can measure the intra-cavity loss </a:t>
            </a:r>
            <a:endParaRPr lang="zh-TW" altLang="en-US" dirty="0"/>
          </a:p>
        </p:txBody>
      </p:sp>
      <p:pic>
        <p:nvPicPr>
          <p:cNvPr id="4" name="圖片 3" descr="一張含有 字型, 文字, 行, 圖表 的圖片&#10;&#10;自動產生的描述">
            <a:extLst>
              <a:ext uri="{FF2B5EF4-FFF2-40B4-BE49-F238E27FC236}">
                <a16:creationId xmlns:a16="http://schemas.microsoft.com/office/drawing/2014/main" id="{46104E2B-839B-497E-CF0C-85D67F942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17" y="894079"/>
            <a:ext cx="3252258" cy="1047129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65941024-A400-EF8B-69CD-9B95F04A3E73}"/>
              </a:ext>
            </a:extLst>
          </p:cNvPr>
          <p:cNvSpPr txBox="1"/>
          <p:nvPr/>
        </p:nvSpPr>
        <p:spPr>
          <a:xfrm>
            <a:off x="5307587" y="123297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w</a:t>
            </a:r>
            <a:r>
              <a:rPr lang="en-US" altLang="zh-TW" b="0" i="0" u="none" strike="noStrike" baseline="0" dirty="0"/>
              <a:t>here P</a:t>
            </a:r>
            <a:r>
              <a:rPr lang="en-US" altLang="zh-TW" baseline="-25000" dirty="0"/>
              <a:t>inc</a:t>
            </a:r>
            <a:r>
              <a:rPr lang="en-US" altLang="zh-TW" dirty="0"/>
              <a:t> </a:t>
            </a:r>
            <a:r>
              <a:rPr lang="en-US" altLang="zh-TW" b="0" i="0" u="none" strike="noStrike" baseline="0" dirty="0"/>
              <a:t>is the incident power and P</a:t>
            </a:r>
            <a:r>
              <a:rPr lang="en-US" altLang="zh-TW" b="0" i="0" u="none" strike="noStrike" baseline="-25000" dirty="0"/>
              <a:t>re f l </a:t>
            </a:r>
            <a:r>
              <a:rPr lang="en-US" altLang="zh-TW" b="0" i="0" u="none" strike="noStrike" baseline="0" dirty="0"/>
              <a:t>is the reflected power.</a:t>
            </a:r>
            <a:endParaRPr lang="zh-TW" altLang="en-US" dirty="0"/>
          </a:p>
        </p:txBody>
      </p:sp>
      <p:pic>
        <p:nvPicPr>
          <p:cNvPr id="8" name="圖片 7" descr="一張含有 字型, 白色, 文字, 印刷術 的圖片&#10;&#10;自動產生的描述">
            <a:extLst>
              <a:ext uri="{FF2B5EF4-FFF2-40B4-BE49-F238E27FC236}">
                <a16:creationId xmlns:a16="http://schemas.microsoft.com/office/drawing/2014/main" id="{E9CD9CE6-FBFB-71AC-ADB0-1205472C4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17" y="2222115"/>
            <a:ext cx="2775624" cy="973270"/>
          </a:xfrm>
          <a:prstGeom prst="rect">
            <a:avLst/>
          </a:prstGeom>
        </p:spPr>
      </p:pic>
      <p:pic>
        <p:nvPicPr>
          <p:cNvPr id="10" name="圖片 9" descr="一張含有 字型, 文字, 行, 白色 的圖片&#10;&#10;自動產生的描述">
            <a:extLst>
              <a:ext uri="{FF2B5EF4-FFF2-40B4-BE49-F238E27FC236}">
                <a16:creationId xmlns:a16="http://schemas.microsoft.com/office/drawing/2014/main" id="{C2B65B02-AA79-AEA3-A6E0-0867E71107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117" y="3537107"/>
            <a:ext cx="2984750" cy="868291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9437FC47-E580-B9D5-DD56-B4B50212D0D5}"/>
              </a:ext>
            </a:extLst>
          </p:cNvPr>
          <p:cNvSpPr txBox="1"/>
          <p:nvPr/>
        </p:nvSpPr>
        <p:spPr>
          <a:xfrm>
            <a:off x="5307586" y="2549054"/>
            <a:ext cx="66405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dirty="0"/>
              <a:t>when a</a:t>
            </a:r>
            <a:r>
              <a:rPr lang="en-US" altLang="zh-TW" sz="1800" b="0" i="0" u="none" strike="noStrike" baseline="0" dirty="0"/>
              <a:t>ny mode mismatch or cavity misalignment, we need to </a:t>
            </a:r>
            <a:r>
              <a:rPr lang="en-US" altLang="zh-TW" sz="1800" b="0" i="0" u="none" strike="noStrike" baseline="0" dirty="0">
                <a:latin typeface="CMR10"/>
              </a:rPr>
              <a:t>subtract the high-order-mode power</a:t>
            </a:r>
            <a:r>
              <a:rPr lang="en-US" altLang="zh-TW" sz="1800" b="0" i="0" u="none" strike="noStrike" baseline="0" dirty="0"/>
              <a:t> </a:t>
            </a:r>
            <a:endParaRPr lang="zh-TW" altLang="en-US" dirty="0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6B9916BB-596D-AC3E-D35A-EEE710511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3117" y="4617808"/>
            <a:ext cx="2191056" cy="8668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CE700AF5-E1AF-1A9E-3E4E-1FBF155411AC}"/>
                  </a:ext>
                </a:extLst>
              </p:cNvPr>
              <p:cNvSpPr txBox="1"/>
              <p:nvPr/>
            </p:nvSpPr>
            <p:spPr>
              <a:xfrm>
                <a:off x="5307586" y="368046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dirty="0"/>
                  <a:t>where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US" altLang="zh-TW" i="1" baseline="-2500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zh-TW" b="0" i="1" baseline="-25000" smtClean="0">
                        <a:latin typeface="Cambria Math" panose="02040503050406030204" pitchFamily="18" charset="0"/>
                      </a:rPr>
                      <m:t>𝑜𝑠𝑠</m:t>
                    </m:r>
                    <m:r>
                      <a:rPr lang="en-US" altLang="zh-TW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b="0" i="0" u="none" strike="noStrike" baseline="0" dirty="0">
                    <a:latin typeface="CMR10"/>
                  </a:rPr>
                  <a:t>is the decay rate of the intra-cavity loss</a:t>
                </a:r>
                <a:endParaRPr lang="zh-TW" altLang="en-US" dirty="0"/>
              </a:p>
            </p:txBody>
          </p:sp>
        </mc:Choice>
        <mc:Fallback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CE700AF5-E1AF-1A9E-3E4E-1FBF15541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586" y="3680464"/>
                <a:ext cx="6096000" cy="369332"/>
              </a:xfrm>
              <a:prstGeom prst="rect">
                <a:avLst/>
              </a:prstGeom>
              <a:blipFill>
                <a:blip r:embed="rId6"/>
                <a:stretch>
                  <a:fillRect l="-900" t="-1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7711CD68-47EC-20C0-11FD-84C703A1A09E}"/>
              </a:ext>
            </a:extLst>
          </p:cNvPr>
          <p:cNvSpPr txBox="1"/>
          <p:nvPr/>
        </p:nvSpPr>
        <p:spPr>
          <a:xfrm>
            <a:off x="5307586" y="486659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0" i="0" u="none" strike="noStrike" baseline="0" dirty="0">
                <a:latin typeface="NimbusRomNo9L-Regu"/>
              </a:rPr>
              <a:t>where </a:t>
            </a:r>
            <a:r>
              <a:rPr lang="en-US" altLang="zh-TW" sz="1800" b="0" i="0" u="none" strike="noStrike" baseline="0" dirty="0">
                <a:latin typeface="NimbusRomNo9L-ReguItal"/>
              </a:rPr>
              <a:t>R</a:t>
            </a:r>
            <a:r>
              <a:rPr lang="en-US" altLang="zh-TW" sz="1100" b="0" i="0" u="none" strike="noStrike" baseline="0" dirty="0">
                <a:latin typeface="NimbusRomNo9L-ReguItal"/>
              </a:rPr>
              <a:t>i </a:t>
            </a:r>
            <a:r>
              <a:rPr lang="en-US" altLang="zh-TW" sz="1800" b="0" i="0" u="none" strike="noStrike" baseline="0" dirty="0">
                <a:latin typeface="NimbusRomNo9L-Regu"/>
              </a:rPr>
              <a:t>is the power reflectivity of the </a:t>
            </a:r>
            <a:r>
              <a:rPr lang="en-US" altLang="zh-TW" sz="1800" b="0" i="0" u="none" strike="noStrike" baseline="0" dirty="0" err="1">
                <a:latin typeface="NimbusRomNo9L-ReguItal"/>
              </a:rPr>
              <a:t>i</a:t>
            </a:r>
            <a:r>
              <a:rPr lang="en-US" altLang="zh-TW" sz="1100" b="0" i="0" u="none" strike="noStrike" baseline="0" dirty="0" err="1">
                <a:latin typeface="NimbusRomNo9L-ReguItal"/>
              </a:rPr>
              <a:t>th</a:t>
            </a:r>
            <a:r>
              <a:rPr lang="en-US" altLang="zh-TW" sz="1100" b="0" i="0" u="none" strike="noStrike" baseline="0" dirty="0">
                <a:latin typeface="NimbusRomNo9L-ReguItal"/>
              </a:rPr>
              <a:t> </a:t>
            </a:r>
            <a:r>
              <a:rPr lang="en-US" altLang="zh-TW" sz="1800" b="0" i="0" u="none" strike="noStrike" baseline="0" dirty="0">
                <a:latin typeface="NimbusRomNo9L-Regu"/>
              </a:rPr>
              <a:t>mirror.</a:t>
            </a:r>
            <a:r>
              <a:rPr lang="en-US" altLang="zh-TW" sz="1800" b="0" i="0" u="none" strike="noStrike" baseline="0" dirty="0">
                <a:latin typeface="StandardSymL-Slant_167"/>
              </a:rPr>
              <a:t> </a:t>
            </a:r>
            <a:endParaRPr lang="zh-TW" altLang="en-US" dirty="0"/>
          </a:p>
        </p:txBody>
      </p:sp>
      <p:pic>
        <p:nvPicPr>
          <p:cNvPr id="18" name="圖片 17" descr="一張含有 圖表, 行, 字型, 繪圖 的圖片&#10;&#10;自動產生的描述">
            <a:extLst>
              <a:ext uri="{FF2B5EF4-FFF2-40B4-BE49-F238E27FC236}">
                <a16:creationId xmlns:a16="http://schemas.microsoft.com/office/drawing/2014/main" id="{0C31E81A-F7C7-BD73-612E-F1EB323469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666" y="5396757"/>
            <a:ext cx="2102204" cy="1026161"/>
          </a:xfrm>
          <a:prstGeom prst="rect">
            <a:avLst/>
          </a:prstGeom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8AC4A1E4-CF71-87F2-4001-EFEB8A5C488A}"/>
              </a:ext>
            </a:extLst>
          </p:cNvPr>
          <p:cNvSpPr txBox="1"/>
          <p:nvPr/>
        </p:nvSpPr>
        <p:spPr>
          <a:xfrm>
            <a:off x="10003536" y="4747415"/>
            <a:ext cx="2273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Input/output coupler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729AC9D5-8158-8873-835D-2B766EB1779E}"/>
              </a:ext>
            </a:extLst>
          </p:cNvPr>
          <p:cNvCxnSpPr>
            <a:cxnSpLocks/>
          </p:cNvCxnSpPr>
          <p:nvPr/>
        </p:nvCxnSpPr>
        <p:spPr>
          <a:xfrm flipH="1" flipV="1">
            <a:off x="11475720" y="5051256"/>
            <a:ext cx="64008" cy="3693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68DC3F94-33F8-4336-75DC-A9915ED55823}"/>
              </a:ext>
            </a:extLst>
          </p:cNvPr>
          <p:cNvSpPr txBox="1"/>
          <p:nvPr/>
        </p:nvSpPr>
        <p:spPr>
          <a:xfrm>
            <a:off x="1442466" y="5655523"/>
            <a:ext cx="8186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latin typeface="StandardSymL-Slant_167"/>
              </a:rPr>
              <a:t>τ</a:t>
            </a:r>
            <a:r>
              <a:rPr lang="en-US" altLang="zh-TW" sz="1800" b="0" i="0" u="none" strike="noStrike" baseline="0" dirty="0">
                <a:latin typeface="CMR10"/>
              </a:rPr>
              <a:t>= </a:t>
            </a:r>
            <a:r>
              <a:rPr lang="en-US" altLang="zh-TW" sz="1800" b="0" i="0" u="none" strike="noStrike" baseline="0" dirty="0" err="1">
                <a:latin typeface="NimbusRomNo9L-ReguItal"/>
              </a:rPr>
              <a:t>L/c</a:t>
            </a:r>
            <a:r>
              <a:rPr lang="en-US" altLang="zh-TW" sz="1800" b="0" i="0" u="none" strike="noStrike" baseline="0" dirty="0">
                <a:latin typeface="NimbusRomNo9L-ReguItal"/>
              </a:rPr>
              <a:t>                                                                where </a:t>
            </a:r>
            <a:r>
              <a:rPr lang="en-US" altLang="zh-TW" dirty="0">
                <a:latin typeface="StandardSymL-Slant_167"/>
              </a:rPr>
              <a:t>τ</a:t>
            </a:r>
            <a:r>
              <a:rPr lang="en-US" altLang="zh-TW" sz="1800" b="0" i="0" u="none" strike="noStrike" baseline="0" dirty="0">
                <a:latin typeface="NimbusRomNo9L-ReguItal"/>
              </a:rPr>
              <a:t> i</a:t>
            </a:r>
            <a:r>
              <a:rPr lang="en-US" altLang="zh-TW" sz="1800" b="0" i="0" u="none" strike="noStrike" baseline="0" dirty="0">
                <a:latin typeface="NimbusRomNo9L-Regu"/>
              </a:rPr>
              <a:t>s the round trip time of the cavity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666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圖片 26" descr="一張含有 文字, 螢幕擷取畫面, 繪圖, 行 的圖片&#10;&#10;自動產生的描述">
            <a:extLst>
              <a:ext uri="{FF2B5EF4-FFF2-40B4-BE49-F238E27FC236}">
                <a16:creationId xmlns:a16="http://schemas.microsoft.com/office/drawing/2014/main" id="{F8652DA9-9925-C22E-097C-5CE0EBA46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99" y="689029"/>
            <a:ext cx="4375302" cy="280019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2850E895-F813-E3DA-4A05-C0639876C2B1}"/>
              </a:ext>
            </a:extLst>
          </p:cNvPr>
          <p:cNvSpPr txBox="1"/>
          <p:nvPr/>
        </p:nvSpPr>
        <p:spPr>
          <a:xfrm>
            <a:off x="0" y="1288923"/>
            <a:ext cx="59639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VOPO 532</a:t>
            </a:r>
            <a:r>
              <a:rPr lang="en-US" altLang="zh-CN" dirty="0"/>
              <a:t>nm reflected signal: P</a:t>
            </a:r>
            <a:r>
              <a:rPr lang="en-US" altLang="zh-CN" baseline="-25000" dirty="0"/>
              <a:t>inc</a:t>
            </a:r>
            <a:r>
              <a:rPr lang="en-US" altLang="zh-CN" dirty="0"/>
              <a:t>=4.70mW  , P</a:t>
            </a:r>
            <a:r>
              <a:rPr lang="en-US" altLang="zh-CN" baseline="-25000" dirty="0"/>
              <a:t>refl</a:t>
            </a:r>
            <a:r>
              <a:rPr lang="en-US" altLang="zh-CN" dirty="0"/>
              <a:t>=4.59mW</a:t>
            </a:r>
            <a:endParaRPr lang="zh-TW" altLang="en-US" dirty="0"/>
          </a:p>
        </p:txBody>
      </p:sp>
      <p:pic>
        <p:nvPicPr>
          <p:cNvPr id="5" name="圖片 4" descr="一張含有 字型, 文字, 行, 圖表 的圖片&#10;&#10;自動產生的描述">
            <a:extLst>
              <a:ext uri="{FF2B5EF4-FFF2-40B4-BE49-F238E27FC236}">
                <a16:creationId xmlns:a16="http://schemas.microsoft.com/office/drawing/2014/main" id="{1CB1EFBF-BD90-2C3B-3AF3-1A8F7B6D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" y="214802"/>
            <a:ext cx="2144776" cy="690553"/>
          </a:xfrm>
          <a:prstGeom prst="rect">
            <a:avLst/>
          </a:prstGeom>
        </p:spPr>
      </p:pic>
      <p:pic>
        <p:nvPicPr>
          <p:cNvPr id="6" name="圖片 5" descr="一張含有 字型, 白色, 文字, 印刷術 的圖片&#10;&#10;自動產生的描述">
            <a:extLst>
              <a:ext uri="{FF2B5EF4-FFF2-40B4-BE49-F238E27FC236}">
                <a16:creationId xmlns:a16="http://schemas.microsoft.com/office/drawing/2014/main" id="{11BF5D64-E62B-A2A5-42AE-DB306EC850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56" y="214802"/>
            <a:ext cx="2010424" cy="704954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D939331-1C83-0CC4-048D-8CDAEE1DE3BA}"/>
              </a:ext>
            </a:extLst>
          </p:cNvPr>
          <p:cNvSpPr txBox="1"/>
          <p:nvPr/>
        </p:nvSpPr>
        <p:spPr>
          <a:xfrm>
            <a:off x="464968" y="5000412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R</a:t>
            </a:r>
            <a:r>
              <a:rPr lang="en-US" altLang="zh-TW" baseline="-25000" dirty="0"/>
              <a:t>532 l</a:t>
            </a:r>
            <a:r>
              <a:rPr lang="en-US" altLang="zh-CN" baseline="-25000" dirty="0"/>
              <a:t>oss</a:t>
            </a:r>
            <a:r>
              <a:rPr lang="en-US" altLang="zh-CN" dirty="0"/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0.99921,</a:t>
            </a:r>
            <a:r>
              <a:rPr lang="en-US" altLang="zh-TW" dirty="0">
                <a:latin typeface="Inherited"/>
              </a:rPr>
              <a:t>Finesse </a:t>
            </a:r>
            <a:r>
              <a:rPr lang="en-US" altLang="zh-TW" baseline="-25000" dirty="0">
                <a:latin typeface="Inherited"/>
              </a:rPr>
              <a:t>532</a:t>
            </a:r>
            <a:r>
              <a:rPr lang="en-US" altLang="zh-TW" dirty="0">
                <a:latin typeface="Inherited"/>
              </a:rPr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46.7684(</a:t>
            </a:r>
            <a:r>
              <a:rPr lang="en-US" altLang="zh-TW" sz="1800" b="0" i="0" u="none" strike="noStrike" dirty="0">
                <a:solidFill>
                  <a:srgbClr val="00B050"/>
                </a:solidFill>
                <a:latin typeface="Inherited"/>
              </a:rPr>
              <a:t>34.8</a:t>
            </a:r>
            <a:r>
              <a:rPr lang="en-US" altLang="zh-TW" sz="1800" b="0" i="0" u="none" strike="noStrike" dirty="0">
                <a:latin typeface="Inherited"/>
              </a:rPr>
              <a:t>)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0EA65D0-535F-C72F-5996-742122455D16}"/>
              </a:ext>
            </a:extLst>
          </p:cNvPr>
          <p:cNvSpPr txBox="1"/>
          <p:nvPr/>
        </p:nvSpPr>
        <p:spPr>
          <a:xfrm>
            <a:off x="6291728" y="0"/>
            <a:ext cx="6165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VOPO 1064</a:t>
            </a:r>
            <a:r>
              <a:rPr lang="en-US" altLang="zh-CN" dirty="0"/>
              <a:t>nm reflected signal: P</a:t>
            </a:r>
            <a:r>
              <a:rPr lang="en-US" altLang="zh-CN" baseline="-25000" dirty="0"/>
              <a:t>inc</a:t>
            </a:r>
            <a:r>
              <a:rPr lang="en-US" altLang="zh-CN" dirty="0"/>
              <a:t>=4.72mW  , P</a:t>
            </a:r>
            <a:r>
              <a:rPr lang="en-US" altLang="zh-CN" baseline="-25000" dirty="0"/>
              <a:t>refl</a:t>
            </a:r>
            <a:r>
              <a:rPr lang="en-US" altLang="zh-CN" dirty="0"/>
              <a:t>=4.66mW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4CE61C3F-49EB-5B72-150E-04DDE2EE024A}"/>
              </a:ext>
            </a:extLst>
          </p:cNvPr>
          <p:cNvSpPr txBox="1"/>
          <p:nvPr/>
        </p:nvSpPr>
        <p:spPr>
          <a:xfrm>
            <a:off x="6776231" y="6367800"/>
            <a:ext cx="4967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R</a:t>
            </a:r>
            <a:r>
              <a:rPr lang="en-US" altLang="zh-TW" baseline="-25000" dirty="0"/>
              <a:t>1064 l</a:t>
            </a:r>
            <a:r>
              <a:rPr lang="en-US" altLang="zh-CN" baseline="-25000" dirty="0"/>
              <a:t>oss</a:t>
            </a:r>
            <a:r>
              <a:rPr lang="en-US" altLang="zh-CN" dirty="0"/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0.999545, Finesse </a:t>
            </a:r>
            <a:r>
              <a:rPr lang="en-US" altLang="zh-TW" sz="1800" b="0" i="0" u="none" strike="noStrike" baseline="-25000" dirty="0">
                <a:latin typeface="Inherited"/>
              </a:rPr>
              <a:t>1064</a:t>
            </a:r>
            <a:r>
              <a:rPr lang="en-US" altLang="zh-TW" sz="1800" b="0" i="0" u="none" strike="noStrike" dirty="0">
                <a:latin typeface="Inherited"/>
              </a:rPr>
              <a:t>=</a:t>
            </a:r>
            <a:r>
              <a:rPr lang="zh-TW" altLang="en-US" sz="1800" b="0" i="0" u="none" strike="noStrike" dirty="0">
                <a:latin typeface="Inherited"/>
              </a:rPr>
              <a:t> </a:t>
            </a:r>
            <a:r>
              <a:rPr lang="en-US" altLang="zh-TW" sz="1800" b="0" i="0" u="none" strike="noStrike" dirty="0">
                <a:latin typeface="Inherited"/>
              </a:rPr>
              <a:t>46.8854(</a:t>
            </a:r>
            <a:r>
              <a:rPr lang="en-US" altLang="zh-TW" sz="1800" b="0" i="0" u="none" strike="noStrike" dirty="0">
                <a:solidFill>
                  <a:srgbClr val="FF0000"/>
                </a:solidFill>
                <a:latin typeface="Inherited"/>
              </a:rPr>
              <a:t>46.1</a:t>
            </a:r>
            <a:r>
              <a:rPr lang="en-US" altLang="zh-TW" sz="1800" b="0" i="0" u="none" strike="noStrike" dirty="0">
                <a:latin typeface="Inherited"/>
              </a:rPr>
              <a:t>)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1050BEC-9BAF-4724-6190-74A109E1F945}"/>
              </a:ext>
            </a:extLst>
          </p:cNvPr>
          <p:cNvSpPr txBox="1"/>
          <p:nvPr/>
        </p:nvSpPr>
        <p:spPr>
          <a:xfrm>
            <a:off x="6573928" y="369332"/>
            <a:ext cx="5371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/>
              <a:t>High-order-mode/(</a:t>
            </a:r>
            <a:r>
              <a:rPr lang="en-US" altLang="zh-TW" sz="1400" dirty="0" err="1"/>
              <a:t>High-order-mode+Main-mode</a:t>
            </a:r>
            <a:r>
              <a:rPr lang="en-US" altLang="zh-TW" sz="1400" dirty="0"/>
              <a:t>)=0.061955</a:t>
            </a: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26912311-E403-9D18-F794-F97FE3B582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4920" y="282329"/>
            <a:ext cx="1611080" cy="637427"/>
          </a:xfrm>
          <a:prstGeom prst="rect">
            <a:avLst/>
          </a:prstGeom>
        </p:spPr>
      </p:pic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EE017651-C378-B48A-CA0C-77D023A390D5}"/>
              </a:ext>
            </a:extLst>
          </p:cNvPr>
          <p:cNvCxnSpPr>
            <a:cxnSpLocks/>
            <a:stCxn id="20" idx="4"/>
          </p:cNvCxnSpPr>
          <p:nvPr/>
        </p:nvCxnSpPr>
        <p:spPr>
          <a:xfrm flipH="1">
            <a:off x="8850754" y="1594886"/>
            <a:ext cx="1169" cy="3630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4955952-FBA1-FE1E-FF28-3F8FC1F60872}"/>
              </a:ext>
            </a:extLst>
          </p:cNvPr>
          <p:cNvSpPr txBox="1"/>
          <p:nvPr/>
        </p:nvSpPr>
        <p:spPr>
          <a:xfrm>
            <a:off x="8206847" y="2052737"/>
            <a:ext cx="1353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100" dirty="0">
                <a:solidFill>
                  <a:srgbClr val="FF0000"/>
                </a:solidFill>
              </a:rPr>
              <a:t>0.2887mW</a:t>
            </a:r>
            <a:endParaRPr lang="zh-TW" altLang="en-US" sz="1100" dirty="0">
              <a:solidFill>
                <a:srgbClr val="FF0000"/>
              </a:solidFill>
            </a:endParaRPr>
          </a:p>
        </p:txBody>
      </p:sp>
      <p:pic>
        <p:nvPicPr>
          <p:cNvPr id="25" name="圖片 24" descr="一張含有 文字, 螢幕擷取畫面, 繪圖, 圖表 的圖片&#10;&#10;自動產生的描述">
            <a:extLst>
              <a:ext uri="{FF2B5EF4-FFF2-40B4-BE49-F238E27FC236}">
                <a16:creationId xmlns:a16="http://schemas.microsoft.com/office/drawing/2014/main" id="{AD77AB10-A5CD-1379-178E-69A7E4AC59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51" y="1676222"/>
            <a:ext cx="5154577" cy="3298929"/>
          </a:xfrm>
          <a:prstGeom prst="rect">
            <a:avLst/>
          </a:prstGeom>
        </p:spPr>
      </p:pic>
      <p:pic>
        <p:nvPicPr>
          <p:cNvPr id="29" name="圖片 28" descr="一張含有 文字, 螢幕擷取畫面, 繪圖, 圖表 的圖片&#10;&#10;自動產生的描述">
            <a:extLst>
              <a:ext uri="{FF2B5EF4-FFF2-40B4-BE49-F238E27FC236}">
                <a16:creationId xmlns:a16="http://schemas.microsoft.com/office/drawing/2014/main" id="{78410795-3D96-C3C9-893C-0B0BDE9646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99" y="3540980"/>
            <a:ext cx="4375302" cy="2800193"/>
          </a:xfrm>
          <a:prstGeom prst="rect">
            <a:avLst/>
          </a:prstGeom>
        </p:spPr>
      </p:pic>
      <p:sp>
        <p:nvSpPr>
          <p:cNvPr id="20" name="橢圓 19">
            <a:extLst>
              <a:ext uri="{FF2B5EF4-FFF2-40B4-BE49-F238E27FC236}">
                <a16:creationId xmlns:a16="http://schemas.microsoft.com/office/drawing/2014/main" id="{375BF499-AE54-EE72-4A1F-41B8D998DC3D}"/>
              </a:ext>
            </a:extLst>
          </p:cNvPr>
          <p:cNvSpPr/>
          <p:nvPr/>
        </p:nvSpPr>
        <p:spPr>
          <a:xfrm>
            <a:off x="8613009" y="1110239"/>
            <a:ext cx="477827" cy="48464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2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5C1CD3D-9823-201B-711B-B14230A2847F}"/>
              </a:ext>
            </a:extLst>
          </p:cNvPr>
          <p:cNvSpPr txBox="1"/>
          <p:nvPr/>
        </p:nvSpPr>
        <p:spPr>
          <a:xfrm>
            <a:off x="243840" y="25729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i="0" u="none" strike="noStrike" baseline="0" dirty="0">
                <a:latin typeface="CMR10"/>
              </a:rPr>
              <a:t>The strength of the non-linear interaction  g: </a:t>
            </a:r>
            <a:endParaRPr lang="zh-TW" altLang="en-US" sz="2000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34329E8-3778-E8A1-2932-3C61166A4B11}"/>
              </a:ext>
            </a:extLst>
          </p:cNvPr>
          <p:cNvSpPr txBox="1"/>
          <p:nvPr/>
        </p:nvSpPr>
        <p:spPr>
          <a:xfrm>
            <a:off x="111760" y="4950320"/>
            <a:ext cx="930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According to the reference [1,3], the g is related to the waist in the crystal. Our VOPO’s waist in crystal is the almost the same with reference[3], so we can use g=1016(1/s).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637EC80-13A0-4C3C-9C08-F65B2FFD9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289233"/>
              </p:ext>
            </p:extLst>
          </p:nvPr>
        </p:nvGraphicFramePr>
        <p:xfrm>
          <a:off x="2" y="657404"/>
          <a:ext cx="1219199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77199195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19137577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41522064"/>
                    </a:ext>
                  </a:extLst>
                </a:gridCol>
                <a:gridCol w="1937658">
                  <a:extLst>
                    <a:ext uri="{9D8B030D-6E8A-4147-A177-3AD203B41FA5}">
                      <a16:colId xmlns:a16="http://schemas.microsoft.com/office/drawing/2014/main" val="2673822319"/>
                    </a:ext>
                  </a:extLst>
                </a:gridCol>
                <a:gridCol w="1545770">
                  <a:extLst>
                    <a:ext uri="{9D8B030D-6E8A-4147-A177-3AD203B41FA5}">
                      <a16:colId xmlns:a16="http://schemas.microsoft.com/office/drawing/2014/main" val="376796182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41670634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788823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PPKTP Length(mm)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Cavity Length(m)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Reflectivity of Mir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Waist of Cavity in crystal(</a:t>
                      </a:r>
                      <a:r>
                        <a:rPr lang="el-GR" altLang="zh-TW" dirty="0"/>
                        <a:t>μ</a:t>
                      </a:r>
                      <a:r>
                        <a:rPr lang="en-US" altLang="zh-TW" dirty="0"/>
                        <a:t>m) 532nm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Radius of M3,M4(</a:t>
                      </a:r>
                      <a:r>
                        <a:rPr lang="en-US" altLang="zh-CN" dirty="0"/>
                        <a:t>mm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g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8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Our VOPO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10.7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0.344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R1=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0.875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0.875</a:t>
                      </a:r>
                      <a:r>
                        <a:rPr lang="en-US" altLang="zh-TW" sz="1400" dirty="0"/>
                        <a:t>)</a:t>
                      </a:r>
                    </a:p>
                    <a:p>
                      <a:r>
                        <a:rPr lang="en-US" altLang="zh-TW" sz="1400" dirty="0"/>
                        <a:t>R2=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0.9985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0.999</a:t>
                      </a:r>
                      <a:r>
                        <a:rPr lang="en-US" altLang="zh-TW" sz="1400" dirty="0"/>
                        <a:t>)</a:t>
                      </a:r>
                    </a:p>
                    <a:p>
                      <a:r>
                        <a:rPr lang="en-US" altLang="zh-TW" sz="1400" dirty="0"/>
                        <a:t>R3=R4=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0.9999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0.9999</a:t>
                      </a:r>
                      <a:r>
                        <a:rPr lang="en-US" altLang="zh-TW" sz="1400" dirty="0"/>
                        <a:t>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</a:rPr>
                        <a:t>1016</a:t>
                      </a:r>
                      <a:endParaRPr lang="zh-TW" alt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227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[1]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0.273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R1=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0.839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0.722</a:t>
                      </a:r>
                      <a:r>
                        <a:rPr lang="en-US" altLang="zh-TW" sz="1400" dirty="0"/>
                        <a:t>)</a:t>
                      </a:r>
                    </a:p>
                    <a:p>
                      <a:r>
                        <a:rPr lang="en-US" altLang="zh-TW" sz="1400" dirty="0"/>
                        <a:t>R2=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0.9985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0.9985</a:t>
                      </a:r>
                      <a:r>
                        <a:rPr lang="en-US" altLang="zh-TW" sz="1400" dirty="0"/>
                        <a:t>)</a:t>
                      </a:r>
                    </a:p>
                    <a:p>
                      <a:r>
                        <a:rPr lang="en-US" altLang="zh-TW" sz="1400" dirty="0"/>
                        <a:t>R3=R4=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0.999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0.999</a:t>
                      </a:r>
                      <a:r>
                        <a:rPr lang="en-US" altLang="zh-TW" sz="1400" dirty="0"/>
                        <a:t>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23.01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-38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1891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8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[3]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10.5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0.345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R1=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0.845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0.7</a:t>
                      </a:r>
                      <a:r>
                        <a:rPr lang="en-US" altLang="zh-TW" sz="1400" dirty="0"/>
                        <a:t>)</a:t>
                      </a:r>
                    </a:p>
                    <a:p>
                      <a:r>
                        <a:rPr lang="en-US" altLang="zh-TW" sz="1400" dirty="0"/>
                        <a:t>R2=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0.9985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0.9985</a:t>
                      </a:r>
                      <a:r>
                        <a:rPr lang="en-US" altLang="zh-TW" sz="1400" dirty="0"/>
                        <a:t>)</a:t>
                      </a:r>
                    </a:p>
                    <a:p>
                      <a:r>
                        <a:rPr lang="en-US" altLang="zh-TW" sz="1400" dirty="0"/>
                        <a:t>R3=R4=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0.9999</a:t>
                      </a:r>
                      <a:r>
                        <a:rPr lang="en-US" altLang="zh-TW" sz="1400" dirty="0"/>
                        <a:t>(</a:t>
                      </a:r>
                      <a:r>
                        <a:rPr lang="en-US" altLang="zh-TW" sz="1400" dirty="0">
                          <a:solidFill>
                            <a:srgbClr val="00B050"/>
                          </a:solidFill>
                        </a:rPr>
                        <a:t>0.9999</a:t>
                      </a:r>
                      <a:r>
                        <a:rPr lang="en-US" altLang="zh-TW" sz="1400" dirty="0"/>
                        <a:t>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21.2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1016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266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66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54A63637-A95B-5928-1FE8-D69882CCDFDD}"/>
              </a:ext>
            </a:extLst>
          </p:cNvPr>
          <p:cNvSpPr txBox="1"/>
          <p:nvPr/>
        </p:nvSpPr>
        <p:spPr>
          <a:xfrm>
            <a:off x="2819400" y="1524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/>
              <a:t>Summary</a:t>
            </a:r>
            <a:endParaRPr lang="zh-TW" altLang="en-US" sz="3200" b="1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D524201-0824-B034-4910-7A812EFDF508}"/>
              </a:ext>
            </a:extLst>
          </p:cNvPr>
          <p:cNvSpPr txBox="1"/>
          <p:nvPr/>
        </p:nvSpPr>
        <p:spPr>
          <a:xfrm>
            <a:off x="629920" y="1229360"/>
            <a:ext cx="979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Using the formula:</a:t>
            </a:r>
            <a:endParaRPr lang="zh-TW" altLang="en-US" dirty="0"/>
          </a:p>
        </p:txBody>
      </p:sp>
      <p:pic>
        <p:nvPicPr>
          <p:cNvPr id="4" name="圖片 3" descr="一張含有 字型, 文字, 圖表, 行 的圖片&#10;&#10;自動產生的描述">
            <a:extLst>
              <a:ext uri="{FF2B5EF4-FFF2-40B4-BE49-F238E27FC236}">
                <a16:creationId xmlns:a16="http://schemas.microsoft.com/office/drawing/2014/main" id="{C5B5E318-C282-AE0B-7BB3-8BC9FC232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82" y="1651376"/>
            <a:ext cx="3096563" cy="1268116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A3E76E4A-DD03-B59D-5ACD-38BE3C46DD36}"/>
              </a:ext>
            </a:extLst>
          </p:cNvPr>
          <p:cNvSpPr txBox="1"/>
          <p:nvPr/>
        </p:nvSpPr>
        <p:spPr>
          <a:xfrm>
            <a:off x="843280" y="4026176"/>
            <a:ext cx="8140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Substitute the </a:t>
            </a:r>
            <a:r>
              <a:rPr lang="en-US" altLang="zh-TW" dirty="0">
                <a:latin typeface="CMR10"/>
              </a:rPr>
              <a:t>non-linear interaction strength  </a:t>
            </a:r>
            <a:r>
              <a:rPr lang="en-US" altLang="zh-TW" dirty="0"/>
              <a:t>g=1016(s</a:t>
            </a:r>
            <a:r>
              <a:rPr lang="en-US" altLang="zh-TW" baseline="30000" dirty="0"/>
              <a:t>-1</a:t>
            </a:r>
            <a:r>
              <a:rPr lang="en-US" altLang="zh-TW" dirty="0"/>
              <a:t>) and R</a:t>
            </a:r>
            <a:r>
              <a:rPr lang="en-US" altLang="zh-TW" baseline="-25000" dirty="0"/>
              <a:t>in</a:t>
            </a:r>
            <a:r>
              <a:rPr lang="en-US" altLang="zh-TW" dirty="0"/>
              <a:t>=87.5%,  R</a:t>
            </a:r>
            <a:r>
              <a:rPr lang="en-US" altLang="zh-TW" baseline="-25000" dirty="0"/>
              <a:t>loss </a:t>
            </a:r>
            <a:r>
              <a:rPr lang="en-US" altLang="zh-TW" dirty="0"/>
              <a:t>into it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9EC386E-7B7F-2483-E305-569951AB731A}"/>
              </a:ext>
            </a:extLst>
          </p:cNvPr>
          <p:cNvSpPr txBox="1"/>
          <p:nvPr/>
        </p:nvSpPr>
        <p:spPr>
          <a:xfrm>
            <a:off x="314960" y="4606459"/>
            <a:ext cx="1149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We can get the threshold: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24D890F-1330-46AA-B56D-5BCD33565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663" y="1864448"/>
            <a:ext cx="2191056" cy="866896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45A83004-8822-44EE-BC4B-D2F3FEE524E7}"/>
              </a:ext>
            </a:extLst>
          </p:cNvPr>
          <p:cNvSpPr/>
          <p:nvPr/>
        </p:nvSpPr>
        <p:spPr>
          <a:xfrm>
            <a:off x="9674455" y="2133768"/>
            <a:ext cx="967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StandardSymL-Slant_167"/>
              </a:rPr>
              <a:t>τ</a:t>
            </a:r>
            <a:r>
              <a:rPr lang="en-US" altLang="zh-TW" sz="2400" dirty="0">
                <a:latin typeface="CMR10"/>
              </a:rPr>
              <a:t>= </a:t>
            </a:r>
            <a:r>
              <a:rPr lang="en-US" altLang="zh-TW" sz="2400" dirty="0" err="1">
                <a:latin typeface="NimbusRomNo9L-ReguItal"/>
              </a:rPr>
              <a:t>L/c</a:t>
            </a:r>
            <a:r>
              <a:rPr lang="en-US" altLang="zh-TW" sz="2400" dirty="0">
                <a:latin typeface="NimbusRomNo9L-ReguItal"/>
              </a:rPr>
              <a:t> </a:t>
            </a:r>
            <a:endParaRPr lang="zh-TW" altLang="en-US" sz="2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23A6EF9-243C-4ED1-A828-D1259F5EB641}"/>
              </a:ext>
            </a:extLst>
          </p:cNvPr>
          <p:cNvSpPr txBox="1"/>
          <p:nvPr/>
        </p:nvSpPr>
        <p:spPr>
          <a:xfrm>
            <a:off x="6035040" y="1712976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where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DB4EEA6-E630-4DBB-8A8B-0A91A28EB443}"/>
              </a:ext>
            </a:extLst>
          </p:cNvPr>
          <p:cNvSpPr/>
          <p:nvPr/>
        </p:nvSpPr>
        <p:spPr>
          <a:xfrm>
            <a:off x="9362889" y="3202925"/>
            <a:ext cx="2331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NimbusRomNo9L-Regu"/>
              </a:rPr>
              <a:t>L is the length of cavity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F8C271F-F86E-478A-A745-9C80C6F39895}"/>
              </a:ext>
            </a:extLst>
          </p:cNvPr>
          <p:cNvSpPr txBox="1"/>
          <p:nvPr/>
        </p:nvSpPr>
        <p:spPr>
          <a:xfrm>
            <a:off x="843280" y="3117334"/>
            <a:ext cx="12006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in our case</a:t>
            </a:r>
            <a:br>
              <a:rPr lang="en-US" altLang="zh-TW" dirty="0"/>
            </a:br>
            <a:endParaRPr lang="en-US" altLang="zh-TW" baseline="-25000" dirty="0"/>
          </a:p>
          <a:p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B5CAEEFD-45FA-489D-9BF5-6A5483009952}"/>
                  </a:ext>
                </a:extLst>
              </p:cNvPr>
              <p:cNvSpPr txBox="1"/>
              <p:nvPr/>
            </p:nvSpPr>
            <p:spPr>
              <a:xfrm>
                <a:off x="1730906" y="3463390"/>
                <a:ext cx="1450076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 dirty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altLang="zh-TW" b="0" i="1" baseline="-25000" smtClean="0">
                          <a:latin typeface="Cambria Math" panose="02040503050406030204" pitchFamily="18" charset="0"/>
                        </a:rPr>
                        <m:t>𝑙𝑜𝑠𝑠</m:t>
                      </m:r>
                    </m:oMath>
                  </m:oMathPara>
                </a14:m>
                <a:endParaRPr lang="zh-TW" altLang="en-US" baseline="-250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B5CAEEFD-45FA-489D-9BF5-6A5483009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906" y="3463390"/>
                <a:ext cx="1450076" cy="270652"/>
              </a:xfrm>
              <a:prstGeom prst="rect">
                <a:avLst/>
              </a:prstGeom>
              <a:blipFill>
                <a:blip r:embed="rId4"/>
                <a:stretch>
                  <a:fillRect l="-2521" r="-2101" b="-222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86561E2D-8C10-4B35-911D-A7A64E0D284A}"/>
              </a:ext>
            </a:extLst>
          </p:cNvPr>
          <p:cNvSpPr/>
          <p:nvPr/>
        </p:nvSpPr>
        <p:spPr>
          <a:xfrm>
            <a:off x="6106137" y="2812434"/>
            <a:ext cx="40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NimbusRomNo9L-ReguItal"/>
              </a:rPr>
              <a:t>R</a:t>
            </a:r>
            <a:r>
              <a:rPr lang="en-US" altLang="zh-TW" sz="1100" dirty="0">
                <a:latin typeface="NimbusRomNo9L-ReguItal"/>
              </a:rPr>
              <a:t>i </a:t>
            </a:r>
            <a:r>
              <a:rPr lang="en-US" altLang="zh-TW" dirty="0">
                <a:latin typeface="NimbusRomNo9L-Regu"/>
              </a:rPr>
              <a:t>is the power reflectivity of the </a:t>
            </a:r>
            <a:r>
              <a:rPr lang="en-US" altLang="zh-TW" dirty="0" err="1">
                <a:latin typeface="NimbusRomNo9L-ReguItal"/>
              </a:rPr>
              <a:t>i</a:t>
            </a:r>
            <a:r>
              <a:rPr lang="en-US" altLang="zh-TW" sz="1100" dirty="0" err="1">
                <a:latin typeface="NimbusRomNo9L-ReguItal"/>
              </a:rPr>
              <a:t>th</a:t>
            </a:r>
            <a:r>
              <a:rPr lang="en-US" altLang="zh-TW" sz="1100" dirty="0">
                <a:latin typeface="NimbusRomNo9L-ReguItal"/>
              </a:rPr>
              <a:t> </a:t>
            </a:r>
            <a:r>
              <a:rPr lang="en-US" altLang="zh-TW" dirty="0">
                <a:latin typeface="NimbusRomNo9L-Regu"/>
              </a:rPr>
              <a:t>mirror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200FE22-6828-4E05-9FA7-54F77436B50F}"/>
                  </a:ext>
                </a:extLst>
              </p:cNvPr>
              <p:cNvSpPr/>
              <p:nvPr/>
            </p:nvSpPr>
            <p:spPr>
              <a:xfrm>
                <a:off x="3937504" y="3429000"/>
                <a:ext cx="1197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altLang="zh-TW" baseline="-25000" dirty="0"/>
                  <a:t>1</a:t>
                </a:r>
                <a:r>
                  <a:rPr lang="en-US" altLang="zh-TW" dirty="0"/>
                  <a:t>=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altLang="zh-TW" baseline="-25000" dirty="0" err="1"/>
                  <a:t>1064nm</a:t>
                </a:r>
                <a:endParaRPr lang="zh-TW" altLang="en-US" baseline="-25000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200FE22-6828-4E05-9FA7-54F77436B5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504" y="3429000"/>
                <a:ext cx="1197379" cy="369332"/>
              </a:xfrm>
              <a:prstGeom prst="rect">
                <a:avLst/>
              </a:prstGeom>
              <a:blipFill>
                <a:blip r:embed="rId5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B4AEB1E5-D863-4D9B-9343-76E2FF1F1EF0}"/>
                  </a:ext>
                </a:extLst>
              </p:cNvPr>
              <p:cNvSpPr/>
              <p:nvPr/>
            </p:nvSpPr>
            <p:spPr>
              <a:xfrm>
                <a:off x="5748016" y="3387089"/>
                <a:ext cx="10803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altLang="zh-TW" baseline="-25000" dirty="0"/>
                  <a:t>3</a:t>
                </a:r>
                <a:r>
                  <a:rPr lang="en-US" altLang="zh-TW" dirty="0"/>
                  <a:t>=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altLang="zh-TW" baseline="-25000" dirty="0"/>
                  <a:t>532nm</a:t>
                </a:r>
                <a:endParaRPr lang="zh-TW" altLang="en-US" baseline="-25000" dirty="0"/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B4AEB1E5-D863-4D9B-9343-76E2FF1F1E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016" y="3387089"/>
                <a:ext cx="1080360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F7502A4-D32E-1666-A72B-CFAE0C1E3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812297"/>
              </p:ext>
            </p:extLst>
          </p:nvPr>
        </p:nvGraphicFramePr>
        <p:xfrm>
          <a:off x="508590" y="5153446"/>
          <a:ext cx="11174820" cy="135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964">
                  <a:extLst>
                    <a:ext uri="{9D8B030D-6E8A-4147-A177-3AD203B41FA5}">
                      <a16:colId xmlns:a16="http://schemas.microsoft.com/office/drawing/2014/main" val="2822746312"/>
                    </a:ext>
                  </a:extLst>
                </a:gridCol>
                <a:gridCol w="2234964">
                  <a:extLst>
                    <a:ext uri="{9D8B030D-6E8A-4147-A177-3AD203B41FA5}">
                      <a16:colId xmlns:a16="http://schemas.microsoft.com/office/drawing/2014/main" val="746996572"/>
                    </a:ext>
                  </a:extLst>
                </a:gridCol>
                <a:gridCol w="2234964">
                  <a:extLst>
                    <a:ext uri="{9D8B030D-6E8A-4147-A177-3AD203B41FA5}">
                      <a16:colId xmlns:a16="http://schemas.microsoft.com/office/drawing/2014/main" val="3734379299"/>
                    </a:ext>
                  </a:extLst>
                </a:gridCol>
                <a:gridCol w="2234964">
                  <a:extLst>
                    <a:ext uri="{9D8B030D-6E8A-4147-A177-3AD203B41FA5}">
                      <a16:colId xmlns:a16="http://schemas.microsoft.com/office/drawing/2014/main" val="3397216713"/>
                    </a:ext>
                  </a:extLst>
                </a:gridCol>
                <a:gridCol w="2234964">
                  <a:extLst>
                    <a:ext uri="{9D8B030D-6E8A-4147-A177-3AD203B41FA5}">
                      <a16:colId xmlns:a16="http://schemas.microsoft.com/office/drawing/2014/main" val="69129843"/>
                    </a:ext>
                  </a:extLst>
                </a:gridCol>
              </a:tblGrid>
              <a:tr h="627074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Component specs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  LIGO’s   parameter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Experiment measurement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413839"/>
                  </a:ext>
                </a:extLst>
              </a:tr>
              <a:tr h="363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Finesse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altLang="zh-TW" sz="1800" b="0" i="0" u="none" strike="noStrike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43.6067   </a:t>
                      </a:r>
                      <a:r>
                        <a:rPr lang="zh-TW" altLang="en-US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b="0" i="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45.7088</a:t>
                      </a:r>
                      <a:r>
                        <a:rPr lang="en-US" altLang="zh-TW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     </a:t>
                      </a:r>
                      <a:r>
                        <a:rPr lang="en-US" altLang="zh-TW" dirty="0">
                          <a:solidFill>
                            <a:srgbClr val="00B050"/>
                          </a:solidFill>
                        </a:rPr>
                        <a:t>34.8</a:t>
                      </a:r>
                      <a:r>
                        <a:rPr lang="en-US" altLang="zh-TW" dirty="0"/>
                        <a:t>             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46.1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</a:rPr>
                        <a:t>46.8</a:t>
                      </a:r>
                      <a:r>
                        <a:rPr lang="en-US" altLang="zh-TW" dirty="0"/>
                        <a:t>         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46.9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</a:rPr>
                        <a:t>17</a:t>
                      </a:r>
                      <a:r>
                        <a:rPr lang="en-US" altLang="zh-TW" dirty="0"/>
                        <a:t>      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377386"/>
                  </a:ext>
                </a:extLst>
              </a:tr>
              <a:tr h="36330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Threshold(</a:t>
                      </a:r>
                      <a:r>
                        <a:rPr lang="en-US" altLang="zh-CN" dirty="0" err="1"/>
                        <a:t>mW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/>
                        <a:t>                 68  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36.1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Haven’t finish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6851"/>
                  </a:ext>
                </a:extLst>
              </a:tr>
            </a:tbl>
          </a:graphicData>
        </a:graphic>
      </p:graphicFrame>
      <p:sp>
        <p:nvSpPr>
          <p:cNvPr id="18" name="文字方塊 17">
            <a:extLst>
              <a:ext uri="{FF2B5EF4-FFF2-40B4-BE49-F238E27FC236}">
                <a16:creationId xmlns:a16="http://schemas.microsoft.com/office/drawing/2014/main" id="{127A93BD-26A9-C39A-C884-619CBB651BAF}"/>
              </a:ext>
            </a:extLst>
          </p:cNvPr>
          <p:cNvSpPr txBox="1"/>
          <p:nvPr/>
        </p:nvSpPr>
        <p:spPr>
          <a:xfrm>
            <a:off x="9674455" y="5792502"/>
            <a:ext cx="2019906" cy="369332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2D364533-06C1-65C1-409F-39239A6C4DFE}"/>
              </a:ext>
            </a:extLst>
          </p:cNvPr>
          <p:cNvSpPr txBox="1"/>
          <p:nvPr/>
        </p:nvSpPr>
        <p:spPr>
          <a:xfrm>
            <a:off x="10566417" y="4680029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solidFill>
                  <a:srgbClr val="7030A0"/>
                </a:solidFill>
              </a:rPr>
              <a:t>Oscilloscope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59C75EAF-ADC5-96E9-BCA9-4CC682B09731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10760149" y="5049361"/>
            <a:ext cx="497148" cy="743141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04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878</Words>
  <Application>Microsoft Office PowerPoint</Application>
  <PresentationFormat>寬螢幕</PresentationFormat>
  <Paragraphs>121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21" baseType="lpstr">
      <vt:lpstr>CMBX12</vt:lpstr>
      <vt:lpstr>CMMI10</vt:lpstr>
      <vt:lpstr>CMMI8</vt:lpstr>
      <vt:lpstr>CMR10</vt:lpstr>
      <vt:lpstr>Inherited</vt:lpstr>
      <vt:lpstr>NimbusRomNo9L-Regu</vt:lpstr>
      <vt:lpstr>NimbusRomNo9L-ReguItal</vt:lpstr>
      <vt:lpstr>StandardSymL-Slant_167</vt:lpstr>
      <vt:lpstr>Arial</vt:lpstr>
      <vt:lpstr>Calibri</vt:lpstr>
      <vt:lpstr>Calibri Light</vt:lpstr>
      <vt:lpstr>Cambria Math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108022871</dc:creator>
  <cp:lastModifiedBy>108022871</cp:lastModifiedBy>
  <cp:revision>53</cp:revision>
  <dcterms:created xsi:type="dcterms:W3CDTF">2023-10-12T11:31:46Z</dcterms:created>
  <dcterms:modified xsi:type="dcterms:W3CDTF">2023-10-31T05:33:36Z</dcterms:modified>
</cp:coreProperties>
</file>