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327" r:id="rId3"/>
    <p:sldId id="332" r:id="rId4"/>
    <p:sldId id="333" r:id="rId5"/>
    <p:sldId id="334" r:id="rId6"/>
    <p:sldId id="335" r:id="rId7"/>
    <p:sldId id="336" r:id="rId8"/>
    <p:sldId id="341" r:id="rId9"/>
    <p:sldId id="337" r:id="rId10"/>
    <p:sldId id="338" r:id="rId11"/>
    <p:sldId id="273" r:id="rId12"/>
    <p:sldId id="340" r:id="rId13"/>
    <p:sldId id="330" r:id="rId14"/>
    <p:sldId id="328" r:id="rId15"/>
    <p:sldId id="339" r:id="rId16"/>
    <p:sldId id="342" r:id="rId17"/>
    <p:sldId id="343" r:id="rId18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ＭＳ Ｐゴシック" pitchFamily="50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  <a:srgbClr val="FF9933"/>
    <a:srgbClr val="6666FF"/>
    <a:srgbClr val="FF5050"/>
    <a:srgbClr val="CC00FF"/>
    <a:srgbClr val="FF99CC"/>
    <a:srgbClr val="FFCC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7" autoAdjust="0"/>
    <p:restoredTop sz="98022" autoAdjust="0"/>
  </p:normalViewPr>
  <p:slideViewPr>
    <p:cSldViewPr>
      <p:cViewPr>
        <p:scale>
          <a:sx n="66" d="100"/>
          <a:sy n="66" d="100"/>
        </p:scale>
        <p:origin x="-540" y="-2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F6D50FB-DEDD-4FE7-8447-B8EAB7761E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267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3" y="0"/>
            <a:ext cx="30527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92163"/>
            <a:ext cx="5486400" cy="379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26000"/>
            <a:ext cx="5222875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4550"/>
            <a:ext cx="30527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3" y="9734550"/>
            <a:ext cx="30527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1" tIns="47766" rIns="95531" bIns="4776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2E61961-2A95-4B69-8B5C-8AD0416321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85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567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567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567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567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FBDBBEA-8F08-43FE-9937-6BB6ECC544AB}" type="slidenum">
              <a:rPr lang="en-US" altLang="ja-JP" sz="1300" b="0" smtClean="0">
                <a:latin typeface="Times New Roman" pitchFamily="18" charset="0"/>
              </a:rPr>
              <a:pPr eaLnBrk="1" hangingPunct="1"/>
              <a:t>1</a:t>
            </a:fld>
            <a:endParaRPr lang="en-US" altLang="ja-JP" sz="1300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762000"/>
            <a:ext cx="5503862" cy="3810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5213"/>
            <a:ext cx="5257800" cy="4572000"/>
          </a:xfrm>
          <a:noFill/>
        </p:spPr>
        <p:txBody>
          <a:bodyPr lIns="88174" tIns="44087" rIns="88174" bIns="44087"/>
          <a:lstStyle/>
          <a:p>
            <a:pPr eaLnBrk="1" hangingPunct="1"/>
            <a:r>
              <a:rPr lang="ja-JP" altLang="en-US" smtClean="0"/>
              <a:t>　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3A62-DBDA-4E14-B73C-3DDDAF9247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592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9C957-C45E-417A-B903-B377190448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748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A10E-37DB-4F70-8D07-4D999F1E91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989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0219-4DEE-4D01-AB0D-1F5B5F17A4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688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1AE45-9FD2-4FBC-B4A1-6882524E9A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10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AB70-60DF-4253-B23F-D4681B5CCF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509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6A7C5-8C3E-4A92-8119-4EAA652D84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66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BD9F-482A-41F9-8797-FBAE5E06B3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192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FA73-3A7D-4DE6-BA60-6F50C157A8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166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A668-3EAE-4E73-9379-0311BABAA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3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A45CB-81E5-49BA-81D4-6650EA0456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782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defTabSz="871538">
              <a:defRPr sz="13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algn="ctr" defTabSz="871538">
              <a:defRPr sz="13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066" tIns="43532" rIns="87066" bIns="43532" numCol="1" anchor="t" anchorCtr="0" compatLnSpc="1">
            <a:prstTxWarp prst="textNoShape">
              <a:avLst/>
            </a:prstTxWarp>
          </a:bodyPr>
          <a:lstStyle>
            <a:lvl1pPr algn="r" defTabSz="871538">
              <a:defRPr sz="13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89C3EFF-D65E-4612-9E33-CA3C5BA656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871538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871538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27025" indent="-327025" algn="l" defTabSz="871538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69875" algn="l" defTabSz="871538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087438" indent="-215900" algn="l" defTabSz="871538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24000" indent="-217488" algn="l" defTabSz="871538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1958975" indent="-219075" algn="l" defTabSz="871538" rtl="0" eaLnBrk="0" fontAlgn="base" hangingPunct="0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161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733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305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87775" indent="-219075" algn="l" defTabSz="871538" rtl="0" fontAlgn="base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8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10" Type="http://schemas.openxmlformats.org/officeDocument/2006/relationships/image" Target="../media/image16.png"/><Relationship Id="rId4" Type="http://schemas.openxmlformats.org/officeDocument/2006/relationships/image" Target="../media/image19.wmf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4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8502650" y="4343400"/>
            <a:ext cx="1073150" cy="990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7924800" y="5181600"/>
            <a:ext cx="247650" cy="2286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7181850" y="5486400"/>
            <a:ext cx="24765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943600" y="5486400"/>
            <a:ext cx="24765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5200650" y="5334000"/>
            <a:ext cx="24765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4375150" y="5486400"/>
            <a:ext cx="24765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330200" y="4953000"/>
            <a:ext cx="247650" cy="228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889250" y="5486400"/>
            <a:ext cx="24765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2146300" y="5105400"/>
            <a:ext cx="24765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238250" y="4953000"/>
            <a:ext cx="24765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3302000" y="5943600"/>
            <a:ext cx="90805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3632200" y="5867400"/>
            <a:ext cx="247650" cy="2286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6356350" y="5943600"/>
            <a:ext cx="74295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6604000" y="5791200"/>
            <a:ext cx="24765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25500" y="381000"/>
            <a:ext cx="0" cy="594360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95300" y="533400"/>
            <a:ext cx="8832850" cy="0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7512050" y="5791200"/>
            <a:ext cx="20637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ＭＳ Ｐゴシック"/>
                <a:ea typeface="ＭＳ Ｐゴシック"/>
              </a:rPr>
              <a:t>K.Somiya</a:t>
            </a:r>
            <a:endParaRPr lang="ja-JP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ＭＳ Ｐゴシック"/>
              <a:ea typeface="ＭＳ Ｐゴシック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657600" y="1492250"/>
            <a:ext cx="2955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2" rIns="87066" bIns="43532">
            <a:spAutoFit/>
          </a:bodyPr>
          <a:lstStyle>
            <a:lvl1pPr marL="436563" indent="-436563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60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熱雑音の計算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367213" y="3201988"/>
            <a:ext cx="14652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66" tIns="43532" rIns="87066" bIns="43532">
            <a:spAutoFit/>
          </a:bodyPr>
          <a:lstStyle>
            <a:lvl1pPr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871538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8715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東工大</a:t>
            </a:r>
            <a:endParaRPr lang="en-US" altLang="ja-JP" sz="2000"/>
          </a:p>
          <a:p>
            <a:pPr algn="ctr" eaLnBrk="1" hangingPunct="1"/>
            <a:r>
              <a:rPr lang="ja-JP" altLang="en-US" sz="2000"/>
              <a:t>宗宮健太郎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具体的な計算方法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0285"/>
            <a:ext cx="42910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429746" y="5108814"/>
            <a:ext cx="259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熱膨張が熱源となる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979988"/>
            <a:ext cx="28797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78233"/>
            <a:ext cx="21796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57850"/>
              </p:ext>
            </p:extLst>
          </p:nvPr>
        </p:nvGraphicFramePr>
        <p:xfrm>
          <a:off x="1684871" y="5675880"/>
          <a:ext cx="29083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6" imgW="1562100" imgH="469900" progId="Equation.3">
                  <p:embed/>
                </p:oleObj>
              </mc:Choice>
              <mc:Fallback>
                <p:oleObj name="Equation" r:id="rId6" imgW="1562100" imgH="469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871" y="5675880"/>
                        <a:ext cx="29083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681242" y="1031039"/>
            <a:ext cx="6853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フックの法則＋ニュートンの法則 → 弾性方程式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14475"/>
            <a:ext cx="6116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379662"/>
            <a:ext cx="2486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379662"/>
            <a:ext cx="4032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AutoShape 28"/>
          <p:cNvSpPr>
            <a:spLocks/>
          </p:cNvSpPr>
          <p:nvPr/>
        </p:nvSpPr>
        <p:spPr bwMode="auto">
          <a:xfrm>
            <a:off x="1524000" y="1751012"/>
            <a:ext cx="288925" cy="1223963"/>
          </a:xfrm>
          <a:prstGeom prst="lef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681242" y="3348335"/>
            <a:ext cx="75745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ガウスビームのプロファイルに合わせた力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を加える</a:t>
            </a:r>
            <a:endParaRPr lang="en-US" altLang="ja-JP" b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局所的な熱膨張が生じる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1676400" y="4426803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熱拡散方程式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575236" y="5862935"/>
            <a:ext cx="5336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基材熱弾性雑音のパワースペクトル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59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鏡の熱雑音 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常温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73152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371600" y="5181600"/>
            <a:ext cx="88074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BR=Brown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運動による変形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TE=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温度揺らぎによるコーティングの変形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TR=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温度揺らぎによるコーティングの屈折率変化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TO=TE+TR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    </a:t>
            </a:r>
            <a:r>
              <a:rPr lang="en-US" altLang="ja-JP" sz="180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80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温度揺らぎによる基材変形は無視できるほど小さい</a:t>
            </a:r>
            <a:endParaRPr lang="en-US" altLang="ja-JP" sz="180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鏡の熱雑音 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低温：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KAGRA)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371600" y="5181600"/>
            <a:ext cx="79977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Brown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運動によるコーティングの変形</a:t>
            </a:r>
            <a:endParaRPr lang="en-US" altLang="ja-JP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buFontTx/>
              <a:buChar char="•"/>
            </a:pP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温度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揺らぎに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よる基材変形</a:t>
            </a:r>
            <a:endParaRPr lang="en-US" altLang="ja-JP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入射パワーを上げると鏡の温度が上がる </a:t>
            </a:r>
            <a:r>
              <a:rPr lang="en-US" altLang="ja-JP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(20K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→</a:t>
            </a:r>
            <a:r>
              <a:rPr lang="en-US" altLang="ja-JP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23K)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239000" cy="38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振り子の熱雑音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31863"/>
            <a:ext cx="838676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360488" y="5597525"/>
            <a:ext cx="808831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近似解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= 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ファイバー損失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 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振り子の復元力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厳密解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= 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ファイバー損失 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 (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振り子の復元力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+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弾性的力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KAGRA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の予想感度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78374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鏡の変形による熱雑音は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aLIGO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より小さい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サスペンション熱雑音は</a:t>
            </a: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aLIGO</a:t>
            </a: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より大きい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温度揺らぎによる屈折率変化は無視できるほど小さい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100" name="Picture 3" descr="C:\somiya\Tokodai\LCGT2012\Sensitivity2013\bKAGRA\bKAGRA_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69963"/>
            <a:ext cx="7954963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38600" y="1219200"/>
            <a:ext cx="5109091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ja-JP" altLang="en-US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このスペクトルは</a:t>
            </a:r>
            <a:r>
              <a:rPr lang="en-US" altLang="ja-JP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</a:t>
            </a:r>
            <a:r>
              <a:rPr lang="ja-JP" altLang="en-US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年のもの。</a:t>
            </a:r>
            <a:endParaRPr lang="en-US" altLang="ja-JP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</a:pPr>
            <a:r>
              <a:rPr lang="ja-JP" altLang="en-US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低温サスペンションは現在開発中。</a:t>
            </a:r>
            <a:endParaRPr lang="en-US" altLang="ja-JP" smtClean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51844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低温サスペンションのデザイン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982957" y="1752600"/>
            <a:ext cx="3570208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en-US" altLang="ja-JP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インジウム</a:t>
            </a:r>
            <a:endParaRPr lang="en-US" altLang="ja-JP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⇒取り外し可能、弱い</a:t>
            </a:r>
            <a:endParaRPr lang="en-US" altLang="ja-JP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ハイドロカタリシス</a:t>
            </a:r>
            <a:endParaRPr lang="en-US" altLang="ja-JP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ボンディング</a:t>
            </a:r>
            <a:r>
              <a:rPr lang="en-US" altLang="ja-JP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(HCB)</a:t>
            </a:r>
          </a:p>
          <a:p>
            <a:pPr eaLnBrk="1" hangingPunct="1">
              <a:lnSpc>
                <a:spcPts val="3200"/>
              </a:lnSpc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⇒取り外し不可、強い</a:t>
            </a:r>
            <a:endParaRPr lang="en-US" altLang="ja-JP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サファイアの板バネ</a:t>
            </a:r>
            <a:endParaRPr lang="en-US" altLang="ja-JP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</a:pP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⇒縦振動熱雑音の軽減</a:t>
            </a:r>
            <a:endParaRPr lang="en-US" altLang="ja-JP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24600" y="914400"/>
            <a:ext cx="3711081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ja-JP" sz="160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[Yamamoto, KAGRA f2f 2015/2]</a:t>
            </a:r>
            <a:endParaRPr lang="en-US" altLang="ja-JP" sz="16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705600" y="4953000"/>
            <a:ext cx="2859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ja-JP" sz="1600" b="0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Figure provided by D.Chen</a:t>
            </a:r>
            <a:endParaRPr lang="en-US" altLang="ja-JP" sz="1600" b="0" u="sng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96673" y="5791200"/>
            <a:ext cx="6409127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インジウムや</a:t>
            </a:r>
            <a:r>
              <a:rPr lang="en-US" altLang="ja-JP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HCB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によるロスが加わってくる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もっと詳細な予想感度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5334000"/>
            <a:ext cx="7595349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en-US" altLang="ja-JP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インジウムやハイドロカタリシス接着</a:t>
            </a:r>
            <a:r>
              <a:rPr lang="en-US" altLang="ja-JP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(HCB)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の寄与</a:t>
            </a:r>
            <a:endParaRPr lang="en-US" altLang="ja-JP" smtClean="0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ja-JP" altLang="en-US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smtClean="0">
                <a:solidFill>
                  <a:schemeClr val="accent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縦振動の熱雑音はまだ含まれていない</a:t>
            </a:r>
            <a:endParaRPr lang="en-US" altLang="ja-JP">
              <a:solidFill>
                <a:schemeClr val="accent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990600"/>
            <a:ext cx="7830231" cy="41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4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9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熱雑音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267200" y="3122613"/>
            <a:ext cx="57245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b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物体と熱浴の間にエネルギーのやり取り</a:t>
            </a:r>
            <a:endParaRPr lang="en-US" altLang="ja-JP" b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ja-JP" altLang="en-US" b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があれば、物体は熱運動している</a:t>
            </a:r>
            <a:endParaRPr lang="en-US" altLang="ja-JP" b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 b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</a:t>
            </a:r>
            <a:r>
              <a:rPr lang="ja-JP" altLang="en-US" b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ランダムなブラウン運動</a:t>
            </a:r>
            <a:r>
              <a:rPr lang="en-US" altLang="ja-JP" b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114800" y="4449763"/>
            <a:ext cx="582771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重力波検出器の場合に問題となるのは、</a:t>
            </a:r>
            <a:endParaRPr lang="en-US" altLang="ja-JP">
              <a:solidFill>
                <a:schemeClr val="accent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(1)</a:t>
            </a:r>
            <a:r>
              <a:rPr lang="ja-JP" altLang="en-US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鏡表面の変形</a:t>
            </a:r>
            <a:endParaRPr lang="en-US" altLang="ja-JP">
              <a:solidFill>
                <a:schemeClr val="accent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(2)</a:t>
            </a:r>
            <a:r>
              <a:rPr lang="ja-JP" altLang="en-US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温度揺らぎによる屈折率変化</a:t>
            </a:r>
            <a:endParaRPr lang="en-US" altLang="ja-JP">
              <a:solidFill>
                <a:schemeClr val="accent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(3)</a:t>
            </a:r>
            <a:r>
              <a:rPr lang="ja-JP" altLang="en-US">
                <a:solidFill>
                  <a:schemeClr val="accent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サスペンションの熱揺らぎ</a:t>
            </a:r>
            <a:endParaRPr lang="en-US" altLang="ja-JP">
              <a:solidFill>
                <a:schemeClr val="accent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077" name="グループ化 3"/>
          <p:cNvGrpSpPr>
            <a:grpSpLocks/>
          </p:cNvGrpSpPr>
          <p:nvPr/>
        </p:nvGrpSpPr>
        <p:grpSpPr bwMode="auto">
          <a:xfrm>
            <a:off x="644525" y="762000"/>
            <a:ext cx="3101975" cy="3887788"/>
            <a:chOff x="644856" y="992833"/>
            <a:chExt cx="3101437" cy="3888432"/>
          </a:xfrm>
        </p:grpSpPr>
        <p:pic>
          <p:nvPicPr>
            <p:cNvPr id="308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965" y="992833"/>
              <a:ext cx="2040328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3" name="正方形/長方形 2"/>
            <p:cNvSpPr>
              <a:spLocks noChangeArrowheads="1"/>
            </p:cNvSpPr>
            <p:nvPr/>
          </p:nvSpPr>
          <p:spPr bwMode="auto">
            <a:xfrm>
              <a:off x="644856" y="3380096"/>
              <a:ext cx="1371600" cy="504851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3078" name="角丸四角形 4"/>
          <p:cNvSpPr>
            <a:spLocks noChangeArrowheads="1"/>
          </p:cNvSpPr>
          <p:nvPr/>
        </p:nvSpPr>
        <p:spPr bwMode="auto">
          <a:xfrm>
            <a:off x="4572000" y="1127125"/>
            <a:ext cx="3733800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熱浴 </a:t>
            </a:r>
            <a:endParaRPr lang="en-US" altLang="ja-JP" sz="200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/>
            <a:r>
              <a:rPr lang="en-US" altLang="ja-JP" sz="20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(=heat bath)</a:t>
            </a:r>
            <a:endParaRPr lang="ja-JP" altLang="en-US" sz="200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079" name="グループ化 5"/>
          <p:cNvGrpSpPr>
            <a:grpSpLocks/>
          </p:cNvGrpSpPr>
          <p:nvPr/>
        </p:nvGrpSpPr>
        <p:grpSpPr bwMode="auto">
          <a:xfrm>
            <a:off x="3810000" y="2193925"/>
            <a:ext cx="836613" cy="549275"/>
            <a:chOff x="3937570" y="2510940"/>
            <a:chExt cx="836165" cy="549511"/>
          </a:xfrm>
        </p:grpSpPr>
        <p:sp>
          <p:nvSpPr>
            <p:cNvPr id="3080" name="AutoShape 7"/>
            <p:cNvSpPr>
              <a:spLocks noChangeArrowheads="1"/>
            </p:cNvSpPr>
            <p:nvPr/>
          </p:nvSpPr>
          <p:spPr bwMode="auto">
            <a:xfrm rot="8848130">
              <a:off x="3937570" y="2510940"/>
              <a:ext cx="634115" cy="277367"/>
            </a:xfrm>
            <a:prstGeom prst="rightArrow">
              <a:avLst>
                <a:gd name="adj1" fmla="val 50000"/>
                <a:gd name="adj2" fmla="val 49312"/>
              </a:avLst>
            </a:prstGeom>
            <a:solidFill>
              <a:srgbClr val="FFFF9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081" name="AutoShape 7"/>
            <p:cNvSpPr>
              <a:spLocks noChangeArrowheads="1"/>
            </p:cNvSpPr>
            <p:nvPr/>
          </p:nvSpPr>
          <p:spPr bwMode="auto">
            <a:xfrm rot="-1800000">
              <a:off x="4139620" y="2783084"/>
              <a:ext cx="634115" cy="277367"/>
            </a:xfrm>
            <a:prstGeom prst="rightArrow">
              <a:avLst>
                <a:gd name="adj1" fmla="val 50000"/>
                <a:gd name="adj2" fmla="val 49312"/>
              </a:avLst>
            </a:prstGeom>
            <a:solidFill>
              <a:srgbClr val="FFFF9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搖動散逸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定理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?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077" name="グループ化 3"/>
          <p:cNvGrpSpPr>
            <a:grpSpLocks/>
          </p:cNvGrpSpPr>
          <p:nvPr/>
        </p:nvGrpSpPr>
        <p:grpSpPr bwMode="auto">
          <a:xfrm>
            <a:off x="644525" y="762000"/>
            <a:ext cx="3101975" cy="3887788"/>
            <a:chOff x="644856" y="992833"/>
            <a:chExt cx="3101437" cy="3888432"/>
          </a:xfrm>
        </p:grpSpPr>
        <p:pic>
          <p:nvPicPr>
            <p:cNvPr id="308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965" y="992833"/>
              <a:ext cx="2040328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3" name="正方形/長方形 2"/>
            <p:cNvSpPr>
              <a:spLocks noChangeArrowheads="1"/>
            </p:cNvSpPr>
            <p:nvPr/>
          </p:nvSpPr>
          <p:spPr bwMode="auto">
            <a:xfrm>
              <a:off x="644856" y="3380096"/>
              <a:ext cx="1371600" cy="504851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3078" name="角丸四角形 4"/>
          <p:cNvSpPr>
            <a:spLocks noChangeArrowheads="1"/>
          </p:cNvSpPr>
          <p:nvPr/>
        </p:nvSpPr>
        <p:spPr bwMode="auto">
          <a:xfrm>
            <a:off x="4572000" y="1127125"/>
            <a:ext cx="3733800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熱浴 </a:t>
            </a:r>
            <a:endParaRPr lang="en-US" altLang="ja-JP" sz="200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eaLnBrk="1" hangingPunct="1"/>
            <a:r>
              <a:rPr lang="en-US" altLang="ja-JP" sz="200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(=heat bath)</a:t>
            </a:r>
            <a:endParaRPr lang="ja-JP" altLang="en-US" sz="200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079" name="グループ化 5"/>
          <p:cNvGrpSpPr>
            <a:grpSpLocks/>
          </p:cNvGrpSpPr>
          <p:nvPr/>
        </p:nvGrpSpPr>
        <p:grpSpPr bwMode="auto">
          <a:xfrm>
            <a:off x="3810000" y="2193925"/>
            <a:ext cx="836613" cy="549275"/>
            <a:chOff x="3937570" y="2510940"/>
            <a:chExt cx="836165" cy="549511"/>
          </a:xfrm>
        </p:grpSpPr>
        <p:sp>
          <p:nvSpPr>
            <p:cNvPr id="3080" name="AutoShape 7"/>
            <p:cNvSpPr>
              <a:spLocks noChangeArrowheads="1"/>
            </p:cNvSpPr>
            <p:nvPr/>
          </p:nvSpPr>
          <p:spPr bwMode="auto">
            <a:xfrm rot="8848130">
              <a:off x="3937570" y="2510940"/>
              <a:ext cx="634115" cy="277367"/>
            </a:xfrm>
            <a:prstGeom prst="rightArrow">
              <a:avLst>
                <a:gd name="adj1" fmla="val 50000"/>
                <a:gd name="adj2" fmla="val 49312"/>
              </a:avLst>
            </a:prstGeom>
            <a:solidFill>
              <a:srgbClr val="FFFF9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3081" name="AutoShape 7"/>
            <p:cNvSpPr>
              <a:spLocks noChangeArrowheads="1"/>
            </p:cNvSpPr>
            <p:nvPr/>
          </p:nvSpPr>
          <p:spPr bwMode="auto">
            <a:xfrm rot="-1800000">
              <a:off x="4139620" y="2783084"/>
              <a:ext cx="634115" cy="277367"/>
            </a:xfrm>
            <a:prstGeom prst="rightArrow">
              <a:avLst>
                <a:gd name="adj1" fmla="val 50000"/>
                <a:gd name="adj2" fmla="val 49312"/>
              </a:avLst>
            </a:prstGeom>
            <a:solidFill>
              <a:srgbClr val="FFFF99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>
                <a:latin typeface="Calibri" pitchFamily="34" charset="0"/>
              </a:endParaRPr>
            </a:p>
          </p:txBody>
        </p:sp>
      </p:grp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880207" y="3891661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902807" y="3856736"/>
            <a:ext cx="217487" cy="71437"/>
            <a:chOff x="2562" y="3612"/>
            <a:chExt cx="137" cy="45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562" y="3612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562" y="3657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260610" y="3891661"/>
            <a:ext cx="24929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775849" y="3507486"/>
            <a:ext cx="3005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熱浴から来る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エネルギー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810357" y="3915473"/>
            <a:ext cx="3005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雑音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運動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エネルギー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086600" y="3524888"/>
            <a:ext cx="2749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半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周期分の外力の仕事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552127" y="3915473"/>
            <a:ext cx="1896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周期分</a:t>
            </a:r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散逸</a:t>
            </a:r>
            <a:endParaRPr lang="en-US" altLang="ja-JP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24400" y="2438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8002691" y="2580728"/>
            <a:ext cx="912709" cy="774358"/>
            <a:chOff x="4673425" y="2604576"/>
            <a:chExt cx="1270175" cy="1049059"/>
          </a:xfrm>
        </p:grpSpPr>
        <p:sp>
          <p:nvSpPr>
            <p:cNvPr id="26" name="円形吹き出し 25"/>
            <p:cNvSpPr/>
            <p:nvPr/>
          </p:nvSpPr>
          <p:spPr bwMode="auto">
            <a:xfrm>
              <a:off x="4673425" y="2604576"/>
              <a:ext cx="1270175" cy="1049059"/>
            </a:xfrm>
            <a:prstGeom prst="wedgeEllipse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4887719" y="2882273"/>
                  <a:ext cx="6799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𝑭𝑿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719" y="2882273"/>
                  <a:ext cx="67999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00" r="-25000" b="-32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8152307" y="4485728"/>
            <a:ext cx="1026592" cy="774358"/>
            <a:chOff x="8152307" y="4788242"/>
            <a:chExt cx="1026592" cy="774358"/>
          </a:xfrm>
        </p:grpSpPr>
        <p:sp>
          <p:nvSpPr>
            <p:cNvPr id="29" name="円形吹き出し 28"/>
            <p:cNvSpPr/>
            <p:nvPr/>
          </p:nvSpPr>
          <p:spPr bwMode="auto">
            <a:xfrm>
              <a:off x="8152307" y="4788242"/>
              <a:ext cx="1026592" cy="774358"/>
            </a:xfrm>
            <a:prstGeom prst="wedgeEllipseCallout">
              <a:avLst>
                <a:gd name="adj1" fmla="val -25604"/>
                <a:gd name="adj2" fmla="val -6495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8229600" y="4993223"/>
                  <a:ext cx="9492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𝑾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/</m:t>
                        </m:r>
                        <m:r>
                          <a:rPr kumimoji="1" lang="en-US" altLang="ja-JP" b="1" i="0" smtClean="0">
                            <a:latin typeface="Cambria Math"/>
                          </a:rPr>
                          <m:t>𝛀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4993223"/>
                  <a:ext cx="94929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/>
          <p:cNvGrpSpPr/>
          <p:nvPr/>
        </p:nvGrpSpPr>
        <p:grpSpPr>
          <a:xfrm>
            <a:off x="4419600" y="4343400"/>
            <a:ext cx="1304716" cy="1049059"/>
            <a:chOff x="4724400" y="4439627"/>
            <a:chExt cx="1304716" cy="1049059"/>
          </a:xfrm>
        </p:grpSpPr>
        <p:sp>
          <p:nvSpPr>
            <p:cNvPr id="34" name="円形吹き出し 33"/>
            <p:cNvSpPr/>
            <p:nvPr/>
          </p:nvSpPr>
          <p:spPr bwMode="auto">
            <a:xfrm>
              <a:off x="4724400" y="4439627"/>
              <a:ext cx="1270175" cy="1049059"/>
            </a:xfrm>
            <a:prstGeom prst="wedgeEllipseCallout">
              <a:avLst>
                <a:gd name="adj1" fmla="val 23732"/>
                <a:gd name="adj2" fmla="val -5786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775375" y="4575965"/>
                  <a:ext cx="1253741" cy="84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𝒎</m:t>
                            </m:r>
                            <m:sSup>
                              <m:sSupPr>
                                <m:ctrlPr>
                                  <a:rPr kumimoji="1" lang="en-US" altLang="ja-JP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1" i="0" smtClean="0">
                                    <a:latin typeface="Cambria Math"/>
                                  </a:rPr>
                                  <m:t>𝛀</m:t>
                                </m:r>
                              </m:e>
                              <m:sup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ja-JP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75" y="4575965"/>
                  <a:ext cx="1253741" cy="8404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グループ化 39"/>
          <p:cNvGrpSpPr/>
          <p:nvPr/>
        </p:nvGrpSpPr>
        <p:grpSpPr>
          <a:xfrm>
            <a:off x="5029197" y="2593086"/>
            <a:ext cx="912708" cy="774358"/>
            <a:chOff x="4673425" y="2604576"/>
            <a:chExt cx="1270175" cy="1049059"/>
          </a:xfrm>
        </p:grpSpPr>
        <p:sp>
          <p:nvSpPr>
            <p:cNvPr id="41" name="円形吹き出し 40"/>
            <p:cNvSpPr/>
            <p:nvPr/>
          </p:nvSpPr>
          <p:spPr bwMode="auto">
            <a:xfrm>
              <a:off x="4673425" y="2604576"/>
              <a:ext cx="1270175" cy="1049059"/>
            </a:xfrm>
            <a:prstGeom prst="wedgeEllipse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4755019" y="2861034"/>
                  <a:ext cx="1147003" cy="625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kumimoji="1" lang="en-US" altLang="ja-JP" b="1" i="1" smtClean="0">
                            <a:latin typeface="Cambria Math"/>
                          </a:rPr>
                          <m:t>𝑻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019" y="2861034"/>
                  <a:ext cx="1147003" cy="62543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640042" y="1955341"/>
                <a:ext cx="1205715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latin typeface="Cambria Math"/>
                        </a:rPr>
                        <m:t>𝑿</m:t>
                      </m:r>
                      <m:r>
                        <a:rPr kumimoji="1" lang="en-US" altLang="ja-JP" sz="1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𝒎</m:t>
                          </m:r>
                          <m:sSup>
                            <m:sSupPr>
                              <m:ctrlPr>
                                <a:rPr kumimoji="1" lang="en-US" altLang="ja-JP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1" i="0" smtClean="0">
                                  <a:latin typeface="Cambria Math"/>
                                </a:rPr>
                                <m:t>𝛀</m:t>
                              </m:r>
                            </m:e>
                            <m:sup>
                              <m:r>
                                <a:rPr kumimoji="1" lang="en-US" altLang="ja-JP" sz="1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80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42" y="1955341"/>
                <a:ext cx="1205715" cy="6108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5807956" y="4724400"/>
                <a:ext cx="120244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1" lang="en-US" altLang="ja-JP" sz="1800" b="1" i="0" smtClean="0">
                          <a:latin typeface="Cambria Math"/>
                        </a:rPr>
                        <m:t>𝛀</m:t>
                      </m:r>
                      <m:r>
                        <a:rPr kumimoji="1" lang="en-US" altLang="ja-JP" sz="1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kumimoji="1" lang="en-US" altLang="ja-JP" sz="1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180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56" y="4724400"/>
                <a:ext cx="1202444" cy="375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5055440" y="5638800"/>
                <a:ext cx="2335960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1" lang="en-US" altLang="ja-JP" sz="2800" b="1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𝟖</m:t>
                          </m:r>
                          <m:sSub>
                            <m:sSubPr>
                              <m:ctrlP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1" lang="en-US" altLang="ja-JP" sz="2800" b="1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𝑻𝑾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0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𝛀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p>
                              <m:r>
                                <a:rPr kumimoji="1" lang="en-US" altLang="ja-JP" sz="2800" b="1" i="1" smtClean="0">
                                  <a:solidFill>
                                    <a:srgbClr val="33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280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40" y="5638800"/>
                <a:ext cx="2335960" cy="9079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矢印 9"/>
          <p:cNvSpPr/>
          <p:nvPr/>
        </p:nvSpPr>
        <p:spPr bwMode="auto">
          <a:xfrm>
            <a:off x="3505200" y="5943600"/>
            <a:ext cx="1295400" cy="457200"/>
          </a:xfrm>
          <a:prstGeom prst="rightArrow">
            <a:avLst/>
          </a:prstGeom>
          <a:solidFill>
            <a:srgbClr val="3333CC">
              <a:alpha val="89804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20000" y="57912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smtClean="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熱雑音の</a:t>
            </a:r>
            <a:endParaRPr kumimoji="1" lang="en-US" altLang="ja-JP" sz="2000" smtClean="0">
              <a:solidFill>
                <a:srgbClr val="33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パワースペクトル</a:t>
            </a:r>
            <a:endParaRPr kumimoji="1" lang="ja-JP" altLang="en-US" sz="2000">
              <a:solidFill>
                <a:srgbClr val="33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48000" y="5638800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smtClean="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600" smtClean="0">
                <a:solidFill>
                  <a:srgbClr val="3333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倍ずれてるけど</a:t>
            </a:r>
            <a:endParaRPr kumimoji="1" lang="en-US" altLang="ja-JP" sz="1600" smtClean="0">
              <a:solidFill>
                <a:srgbClr val="3333C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553200" y="561201"/>
            <a:ext cx="3328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Fluctuation-dissipation Theorem (FdT)</a:t>
            </a:r>
            <a:endParaRPr kumimoji="1" lang="en-US" altLang="ja-JP" sz="1200" i="1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3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散逸とは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650784" y="1143000"/>
                <a:ext cx="6883616" cy="327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力を加えたときの仕事</a:t>
                </a:r>
                <a:r>
                  <a:rPr kumimoji="1" lang="en-US" altLang="ja-JP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(</a:t>
                </a:r>
                <a:r>
                  <a:rPr lang="en-US" altLang="ja-JP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=</a:t>
                </a:r>
                <a:r>
                  <a:rPr lang="ja-JP" altLang="en-US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エネルギー損失</a:t>
                </a:r>
                <a:r>
                  <a:rPr kumimoji="1" lang="en-US" altLang="ja-JP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𝑬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𝑭𝒅𝒙</m:t>
                          </m:r>
                        </m:e>
                      </m:nary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𝑭</m:t>
                          </m:r>
                          <m:f>
                            <m:fPr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メイリオ" panose="020B0604030504040204" pitchFamily="50" charset="-128"/>
                                  <a:cs typeface="メイリオ" panose="020B0604030504040204" pitchFamily="50" charset="-128"/>
                                </a:rPr>
                                <m:t>𝒅𝒕</m:t>
                              </m:r>
                            </m:den>
                          </m:f>
                        </m:e>
                      </m:nary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𝒅𝒕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𝑭𝒗𝒅𝒕</m:t>
                          </m:r>
                        </m:e>
                      </m:nary>
                    </m:oMath>
                  </m:oMathPara>
                </a14:m>
                <a:endParaRPr kumimoji="1" lang="en-US" altLang="ja-JP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ここで</a:t>
                </a:r>
                <a:r>
                  <a:rPr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、</a:t>
                </a:r>
                <a:endParaRPr lang="en-US" altLang="ja-JP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𝑭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𝑭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𝟎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𝒄𝒐𝒔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𝒕</m:t>
                    </m:r>
                  </m:oMath>
                </a14:m>
                <a:r>
                  <a:rPr kumimoji="1" lang="en-US" altLang="ja-JP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𝒗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𝟎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𝒔𝒊𝒏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𝒕</m:t>
                    </m:r>
                    <m:r>
                      <a:rPr kumimoji="1" lang="ja-JP" altLang="en-US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  </m:t>
                    </m:r>
                  </m:oMath>
                </a14:m>
                <a:r>
                  <a:rPr kumimoji="1"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だと、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𝑬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𝟎</m:t>
                    </m:r>
                  </m:oMath>
                </a14:m>
                <a:endParaRPr kumimoji="1" lang="en-US" altLang="ja-JP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en-US" altLang="ja-JP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𝑭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𝑭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𝟎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𝒄𝒐𝒔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𝝎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𝒕</m:t>
                    </m:r>
                  </m:oMath>
                </a14:m>
                <a:r>
                  <a:rPr lang="en-US" altLang="ja-JP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𝒙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𝒙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𝟎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𝒄𝒐𝒔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𝝎</m:t>
                    </m:r>
                    <m:r>
                      <a:rPr lang="en-US" altLang="ja-JP" i="1"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𝒕</m:t>
                    </m:r>
                  </m:oMath>
                </a14:m>
                <a:r>
                  <a:rPr lang="en-US" altLang="ja-JP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  <a:endParaRPr kumimoji="1" lang="en-US" altLang="ja-JP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lang="en-US" altLang="ja-JP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r>
                  <a:rPr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力と速度の間の</a:t>
                </a:r>
                <a:r>
                  <a:rPr lang="ja-JP" altLang="en-US" smtClean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位相差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𝝓</m:t>
                    </m:r>
                  </m:oMath>
                </a14:m>
                <a:r>
                  <a:rPr kumimoji="1"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</a:t>
                </a:r>
                <a:r>
                  <a:rPr kumimoji="1" lang="ja-JP" altLang="en-US" smtClean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エネルギー損失</a:t>
                </a:r>
                <a:r>
                  <a:rPr kumimoji="1" lang="ja-JP" altLang="en-US" smtClean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を生む</a:t>
                </a:r>
                <a:endParaRPr kumimoji="1" lang="ja-JP" altLang="en-US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84" y="1143000"/>
                <a:ext cx="6883616" cy="3277051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490" r="-354" b="-3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矢印 1"/>
          <p:cNvSpPr/>
          <p:nvPr/>
        </p:nvSpPr>
        <p:spPr bwMode="auto">
          <a:xfrm>
            <a:off x="4191000" y="4355519"/>
            <a:ext cx="457200" cy="368881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8875" y="481271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ロスアングル</a:t>
            </a:r>
            <a:endParaRPr kumimoji="1" lang="en-US" altLang="ja-JP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機械損失</a:t>
            </a:r>
            <a:r>
              <a:rPr lang="en-US" altLang="ja-JP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下矢印 42"/>
          <p:cNvSpPr/>
          <p:nvPr/>
        </p:nvSpPr>
        <p:spPr bwMode="auto">
          <a:xfrm>
            <a:off x="6324600" y="4343400"/>
            <a:ext cx="457200" cy="368881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715000" y="4800600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散逸</a:t>
            </a:r>
            <a:r>
              <a:rPr kumimoji="1" lang="en-US" altLang="ja-JP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kumimoji="1" lang="ja-JP" altLang="en-US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ja-JP" altLang="en-US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905000" y="5710535"/>
            <a:ext cx="6032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この位相差をもたらす要因はいろいろある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9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いろいろなロス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7200" y="1143000"/>
            <a:ext cx="955742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粘性抵抗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(viscous damping)</a:t>
            </a: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⇒ 接着剤などを用いて摩擦が生じると発生する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 周波数に比例して大きくなるので厄介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弾性体のロス＝ヤング率の虚部 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(structure damping)</a:t>
            </a: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 物体ごとに異なる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 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値測定で見積もることができる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温度差がもたらすロス 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(thermoelastic damping)</a:t>
            </a: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 熱伝導率、熱膨張率、比熱の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つで決まる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⇒ これらを測定することで見積もることができる</a:t>
            </a:r>
            <a:endParaRPr kumimoji="1" lang="ja-JP" altLang="en-US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200" y="5993235"/>
            <a:ext cx="565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屈折率の温度依存性</a:t>
            </a: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dn/dT</a:t>
            </a:r>
            <a:r>
              <a:rPr kumimoji="1"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経由のロスもある</a:t>
            </a:r>
            <a:endParaRPr kumimoji="1" lang="ja-JP" altLang="en-US" sz="2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X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の位相差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00" y="1219200"/>
            <a:ext cx="7239000" cy="30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90600" y="4495800"/>
            <a:ext cx="880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外部から力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(F)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を加えると、弾性体が変形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(X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が変化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変形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するモードの周期が経過すると、おおよそ元の形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に戻るが、弾性体のロスの分だけ変形が小さくなる</a:t>
            </a:r>
            <a:endParaRPr kumimoji="1" lang="ja-JP" altLang="en-US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4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</a:t>
            </a:r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の位相差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0600" y="4114800"/>
            <a:ext cx="880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外部からエントロピー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(S)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を加えて温度差を作ると</a:t>
            </a:r>
            <a:endParaRPr kumimoji="1"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熱流が発生する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(T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が変化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有限の熱拡散が存在する限り、エネルギーは失われる</a:t>
            </a:r>
            <a:endParaRPr kumimoji="1" lang="ja-JP" altLang="en-US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87" y="1143000"/>
            <a:ext cx="4154713" cy="24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90600" y="5701605"/>
            <a:ext cx="5259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&lt;&lt;</a:t>
            </a:r>
            <a:r>
              <a:rPr kumimoji="1"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熱力学のおさらい</a:t>
            </a:r>
            <a:r>
              <a:rPr kumimoji="1"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&gt;&gt;</a:t>
            </a:r>
          </a:p>
          <a:p>
            <a:r>
              <a:rPr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Q=U+W; </a:t>
            </a:r>
            <a:r>
              <a:rPr kumimoji="1"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Q=TS, W=pV(=~Fx)</a:t>
            </a:r>
            <a:endParaRPr kumimoji="1" lang="ja-JP" altLang="en-US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Levin's method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518" y="1261170"/>
            <a:ext cx="91614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搖動散逸定理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kumimoji="1"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を加えて生じるエネルギーと、そ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の散逸の比は、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熱浴から与えられるエネルギーと、揺らぎの比に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等しい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我々が求めるのは、その揺らぎのうち、ガウスビーム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がプローブする成分であるから、</a:t>
            </a:r>
            <a:endParaRPr kumimoji="1"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プローブのプロファイルに合わせた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en-US" altLang="ja-JP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を与えてから</a:t>
            </a:r>
            <a:endParaRPr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散逸を求めれば、熱雑音が計算できる</a:t>
            </a:r>
            <a:endParaRPr kumimoji="1" lang="en-US" altLang="ja-JP" sz="28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2000" y="5410200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Levin</a:t>
            </a:r>
            <a:r>
              <a:rPr kumimoji="1"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kumimoji="1" lang="en-US" altLang="ja-JP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1998</a:t>
            </a:r>
            <a:r>
              <a:rPr kumimoji="1"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年にこのメソッドを発表するまでは、鏡の各機械</a:t>
            </a:r>
            <a:endParaRPr kumimoji="1"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モードの揺らぎを計算してから、ガウスビームと結合させていた</a:t>
            </a:r>
            <a:endParaRPr kumimoji="1" lang="en-US" altLang="ja-JP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9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1143000"/>
          </a:xfrm>
        </p:spPr>
        <p:txBody>
          <a:bodyPr/>
          <a:lstStyle/>
          <a:p>
            <a:pPr eaLnBrk="1" hangingPunct="1"/>
            <a:r>
              <a:rPr lang="ja-JP" altLang="en-US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具体的な計算方法</a:t>
            </a:r>
            <a:r>
              <a:rPr lang="en-US" altLang="ja-JP" sz="3200" b="1" u="sng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endParaRPr lang="ja-JP" altLang="en-US" sz="3200" b="1" u="sng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681242" y="1031039"/>
            <a:ext cx="6853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フックの法則＋ニュートンの法則 → 弾性方程式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514475"/>
            <a:ext cx="6116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379662"/>
            <a:ext cx="2486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379662"/>
            <a:ext cx="4032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28"/>
          <p:cNvSpPr>
            <a:spLocks/>
          </p:cNvSpPr>
          <p:nvPr/>
        </p:nvSpPr>
        <p:spPr bwMode="auto">
          <a:xfrm>
            <a:off x="1524000" y="1751012"/>
            <a:ext cx="288925" cy="1223963"/>
          </a:xfrm>
          <a:prstGeom prst="leftBrace">
            <a:avLst>
              <a:gd name="adj1" fmla="val 353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37740"/>
              </p:ext>
            </p:extLst>
          </p:nvPr>
        </p:nvGraphicFramePr>
        <p:xfrm>
          <a:off x="2071687" y="3948112"/>
          <a:ext cx="18907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6" imgW="1041120" imgH="469800" progId="Equation.3">
                  <p:embed/>
                </p:oleObj>
              </mc:Choice>
              <mc:Fallback>
                <p:oleObj name="Equation" r:id="rId6" imgW="1041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7" y="3948112"/>
                        <a:ext cx="18907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32412"/>
              </p:ext>
            </p:extLst>
          </p:nvPr>
        </p:nvGraphicFramePr>
        <p:xfrm>
          <a:off x="1981200" y="5068887"/>
          <a:ext cx="23637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8" imgW="1269720" imgH="469800" progId="Equation.3">
                  <p:embed/>
                </p:oleObj>
              </mc:Choice>
              <mc:Fallback>
                <p:oleObj name="Equation" r:id="rId8" imgW="1269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68887"/>
                        <a:ext cx="23637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81242" y="3348335"/>
            <a:ext cx="7661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ガウスビームのプロファイルに合わせた力</a:t>
            </a:r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en-US" altLang="ja-JP" sz="1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を加える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073728" y="4191000"/>
            <a:ext cx="3490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基材の弾性エネルギー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34742" y="5329535"/>
            <a:ext cx="47211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基材熱雑音のパワースペクトル</a:t>
            </a:r>
            <a:endParaRPr lang="en-US" altLang="ja-JP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7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15168</TotalTime>
  <Words>909</Words>
  <Application>Microsoft Office PowerPoint</Application>
  <PresentationFormat>A4 210 x 297 mm</PresentationFormat>
  <Paragraphs>124</Paragraphs>
  <Slides>17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標準デザイン</vt:lpstr>
      <vt:lpstr>Equation</vt:lpstr>
      <vt:lpstr>PowerPoint プレゼンテーション</vt:lpstr>
      <vt:lpstr>熱雑音</vt:lpstr>
      <vt:lpstr>搖動散逸定理?</vt:lpstr>
      <vt:lpstr>散逸とは</vt:lpstr>
      <vt:lpstr>いろいろなロス</vt:lpstr>
      <vt:lpstr>FとXの位相差</vt:lpstr>
      <vt:lpstr>SとTの位相差</vt:lpstr>
      <vt:lpstr>Levin's method</vt:lpstr>
      <vt:lpstr>具体的な計算方法1</vt:lpstr>
      <vt:lpstr>具体的な計算方法2</vt:lpstr>
      <vt:lpstr>鏡の熱雑音 (常温)</vt:lpstr>
      <vt:lpstr>鏡の熱雑音 (低温：KAGRA)</vt:lpstr>
      <vt:lpstr>振り子の熱雑音</vt:lpstr>
      <vt:lpstr>KAGRAの予想感度</vt:lpstr>
      <vt:lpstr>低温サスペンションのデザイン</vt:lpstr>
      <vt:lpstr>もっと詳細な予想感度</vt:lpstr>
      <vt:lpstr>PowerPoint プレゼンテーション</vt:lpstr>
    </vt:vector>
  </TitlesOfParts>
  <Company>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宗宮　健太郎</dc:creator>
  <cp:lastModifiedBy>Somiya</cp:lastModifiedBy>
  <cp:revision>265</cp:revision>
  <dcterms:created xsi:type="dcterms:W3CDTF">2002-07-29T05:15:24Z</dcterms:created>
  <dcterms:modified xsi:type="dcterms:W3CDTF">2015-06-10T04:54:51Z</dcterms:modified>
</cp:coreProperties>
</file>