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68" r:id="rId2"/>
  </p:sldMasterIdLst>
  <p:notesMasterIdLst>
    <p:notesMasterId r:id="rId51"/>
  </p:notesMasterIdLst>
  <p:sldIdLst>
    <p:sldId id="256" r:id="rId3"/>
    <p:sldId id="359" r:id="rId4"/>
    <p:sldId id="340" r:id="rId5"/>
    <p:sldId id="341" r:id="rId6"/>
    <p:sldId id="353" r:id="rId7"/>
    <p:sldId id="351" r:id="rId8"/>
    <p:sldId id="366" r:id="rId9"/>
    <p:sldId id="343" r:id="rId10"/>
    <p:sldId id="344" r:id="rId11"/>
    <p:sldId id="368" r:id="rId12"/>
    <p:sldId id="360" r:id="rId13"/>
    <p:sldId id="369" r:id="rId14"/>
    <p:sldId id="371" r:id="rId15"/>
    <p:sldId id="372" r:id="rId16"/>
    <p:sldId id="373" r:id="rId17"/>
    <p:sldId id="378" r:id="rId18"/>
    <p:sldId id="374" r:id="rId19"/>
    <p:sldId id="375" r:id="rId20"/>
    <p:sldId id="376" r:id="rId21"/>
    <p:sldId id="380" r:id="rId22"/>
    <p:sldId id="381" r:id="rId23"/>
    <p:sldId id="382" r:id="rId24"/>
    <p:sldId id="383" r:id="rId25"/>
    <p:sldId id="391" r:id="rId26"/>
    <p:sldId id="379" r:id="rId27"/>
    <p:sldId id="377" r:id="rId28"/>
    <p:sldId id="384" r:id="rId29"/>
    <p:sldId id="385" r:id="rId30"/>
    <p:sldId id="387" r:id="rId31"/>
    <p:sldId id="389" r:id="rId32"/>
    <p:sldId id="390" r:id="rId33"/>
    <p:sldId id="396" r:id="rId34"/>
    <p:sldId id="347" r:id="rId35"/>
    <p:sldId id="393" r:id="rId36"/>
    <p:sldId id="397" r:id="rId37"/>
    <p:sldId id="395" r:id="rId38"/>
    <p:sldId id="404" r:id="rId39"/>
    <p:sldId id="398" r:id="rId40"/>
    <p:sldId id="392" r:id="rId41"/>
    <p:sldId id="403" r:id="rId42"/>
    <p:sldId id="402" r:id="rId43"/>
    <p:sldId id="399" r:id="rId44"/>
    <p:sldId id="400" r:id="rId45"/>
    <p:sldId id="401" r:id="rId46"/>
    <p:sldId id="367" r:id="rId47"/>
    <p:sldId id="394" r:id="rId48"/>
    <p:sldId id="349" r:id="rId49"/>
    <p:sldId id="350" r:id="rId5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rd Hofmann" initials="G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B4C90"/>
    <a:srgbClr val="FFCC66"/>
    <a:srgbClr val="FFCC99"/>
    <a:srgbClr val="FFFF00"/>
    <a:srgbClr val="FF9900"/>
    <a:srgbClr val="CC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 autoAdjust="0"/>
    <p:restoredTop sz="93084" autoAdjust="0"/>
  </p:normalViewPr>
  <p:slideViewPr>
    <p:cSldViewPr snapToObjects="1">
      <p:cViewPr>
        <p:scale>
          <a:sx n="70" d="100"/>
          <a:sy n="70" d="100"/>
        </p:scale>
        <p:origin x="-1986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35344-22FE-4E1C-A0C1-F1C956B6EEFE}" type="datetimeFigureOut">
              <a:rPr lang="de-DE" smtClean="0"/>
              <a:t>29.07.2015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A1217-ECB8-4490-9772-E262F7C87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94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1217-ECB8-4490-9772-E262F7C87DC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64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Bitte hier nur Quarz und </a:t>
            </a:r>
            <a:r>
              <a:rPr lang="de-DE" dirty="0" err="1" smtClean="0"/>
              <a:t>Fused</a:t>
            </a:r>
            <a:r>
              <a:rPr lang="de-DE" dirty="0" smtClean="0"/>
              <a:t> </a:t>
            </a:r>
            <a:r>
              <a:rPr lang="de-DE" dirty="0" err="1" smtClean="0"/>
              <a:t>Silica</a:t>
            </a:r>
            <a:r>
              <a:rPr lang="de-DE" dirty="0" smtClean="0"/>
              <a:t> drin lassen und ggf. Achsen anpassen. Temperaturschritte 3, 10, 30,</a:t>
            </a:r>
            <a:r>
              <a:rPr lang="de-DE" baseline="0" dirty="0" smtClean="0"/>
              <a:t> 100, 300 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1217-ECB8-4490-9772-E262F7C87DC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72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Englische Beschriftung der Achsen, 25K oder</a:t>
            </a:r>
            <a:r>
              <a:rPr lang="de-DE" baseline="0" dirty="0" smtClean="0"/>
              <a:t> 50K Schritte auf T-Achse.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A1217-ECB8-4490-9772-E262F7C87DC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29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gradFill flip="none" rotWithShape="1">
          <a:gsLst>
            <a:gs pos="0">
              <a:srgbClr val="FFCC66">
                <a:alpha val="0"/>
              </a:srgbClr>
            </a:gs>
            <a:gs pos="95000">
              <a:srgbClr val="FFCC66">
                <a:alpha val="80000"/>
              </a:srgbClr>
            </a:gs>
            <a:gs pos="100000">
              <a:srgbClr val="FF9900">
                <a:alpha val="85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17040"/>
            <a:ext cx="6400800" cy="13456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Autoren durch Klicken bearbeiten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42110" y="2188026"/>
            <a:ext cx="8229600" cy="132343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de-DE" dirty="0" smtClean="0"/>
              <a:t>Präsentationstitel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653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gradFill>
          <a:gsLst>
            <a:gs pos="0">
              <a:srgbClr val="FFCC66">
                <a:alpha val="0"/>
              </a:srgbClr>
            </a:gs>
            <a:gs pos="95000">
              <a:srgbClr val="FFCC66">
                <a:alpha val="80000"/>
              </a:srgbClr>
            </a:gs>
            <a:gs pos="100000">
              <a:srgbClr val="FF9900">
                <a:alpha val="85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15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303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837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796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Folientitel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B4C9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Spaltentitel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B4C9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Spaltentitel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38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Folientitel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81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sfb.tpi.uni-jena.de/" TargetMode="Externa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gi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74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787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B4C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05215" y="476672"/>
            <a:ext cx="7887368" cy="5847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de-DE" dirty="0" smtClean="0"/>
              <a:t>Folienmasterformat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9389" y="1412720"/>
            <a:ext cx="8785221" cy="504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0" y="6550222"/>
            <a:ext cx="9144000" cy="307777"/>
          </a:xfrm>
          <a:prstGeom prst="rect">
            <a:avLst/>
          </a:prstGeom>
          <a:gradFill flip="none" rotWithShape="1">
            <a:gsLst>
              <a:gs pos="0">
                <a:srgbClr val="FFCC66">
                  <a:alpha val="0"/>
                </a:srgbClr>
              </a:gs>
              <a:gs pos="40000">
                <a:srgbClr val="FFCC66">
                  <a:alpha val="80000"/>
                </a:srgbClr>
              </a:gs>
              <a:gs pos="100000">
                <a:srgbClr val="FF9900">
                  <a:alpha val="85000"/>
                </a:srgbClr>
              </a:gs>
            </a:gsLst>
            <a:lin ang="5400000" scaled="0"/>
            <a:tileRect/>
          </a:gra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0B4C90"/>
                </a:solidFill>
                <a:latin typeface="Calibri" pitchFamily="34" charset="0"/>
                <a:cs typeface="Calibri" pitchFamily="34" charset="0"/>
              </a:rPr>
              <a:t>TN Workshop Jena 07/2015</a:t>
            </a:r>
            <a:endParaRPr lang="de-DE" sz="1400" b="1" dirty="0">
              <a:solidFill>
                <a:srgbClr val="0B4C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0" y="6558120"/>
            <a:ext cx="262778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de-DE" sz="1400" b="1" dirty="0" smtClean="0">
                <a:solidFill>
                  <a:srgbClr val="0B4C90"/>
                </a:solidFill>
                <a:latin typeface="Calibri" pitchFamily="34" charset="0"/>
                <a:cs typeface="Calibri" pitchFamily="34" charset="0"/>
              </a:rPr>
              <a:t>Ronny Nawrodt</a:t>
            </a:r>
            <a:endParaRPr lang="de-DE" sz="1400" b="1" dirty="0">
              <a:solidFill>
                <a:srgbClr val="0B4C9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524000" y="6550221"/>
            <a:ext cx="162000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fld id="{A8A993F8-5BA2-43F5-AEF1-98114D4B5B7E}" type="slidenum">
              <a:rPr lang="de-DE" sz="1400" b="1" smtClean="0">
                <a:solidFill>
                  <a:srgbClr val="0B4C90"/>
                </a:solidFill>
                <a:latin typeface="Calibri" pitchFamily="34" charset="0"/>
                <a:cs typeface="Calibri" pitchFamily="34" charset="0"/>
              </a:rPr>
              <a:t>‹Nr.›</a:t>
            </a:fld>
            <a:r>
              <a:rPr lang="de-DE" sz="1400" b="1" dirty="0" smtClean="0">
                <a:solidFill>
                  <a:srgbClr val="0B4C90"/>
                </a:solidFill>
                <a:latin typeface="Calibri" pitchFamily="34" charset="0"/>
                <a:cs typeface="Calibri" pitchFamily="34" charset="0"/>
              </a:rPr>
              <a:t> /</a:t>
            </a:r>
            <a:r>
              <a:rPr lang="de-DE" sz="1400" b="1" baseline="0" dirty="0" smtClean="0">
                <a:solidFill>
                  <a:srgbClr val="0B4C9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1400" b="1" baseline="0" dirty="0" smtClean="0">
                <a:solidFill>
                  <a:srgbClr val="0B4C90"/>
                </a:solidFill>
                <a:latin typeface="Calibri" pitchFamily="34" charset="0"/>
                <a:cs typeface="Calibri" pitchFamily="34" charset="0"/>
              </a:rPr>
              <a:t>48</a:t>
            </a:r>
            <a:endParaRPr lang="de-DE" sz="1400" b="1" dirty="0">
              <a:solidFill>
                <a:srgbClr val="0B4C9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368700"/>
            <a:ext cx="900000" cy="9000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0" y="0"/>
            <a:ext cx="3995920" cy="270637"/>
          </a:xfrm>
          <a:prstGeom prst="rect">
            <a:avLst/>
          </a:prstGeom>
          <a:noFill/>
        </p:spPr>
        <p:txBody>
          <a:bodyPr wrap="square" lIns="180000" tIns="108000" rIns="90000" bIns="0" rtlCol="0">
            <a:spAutoFit/>
          </a:bodyPr>
          <a:lstStyle/>
          <a:p>
            <a:r>
              <a:rPr lang="de-DE" sz="1050" u="sng" dirty="0" smtClean="0">
                <a:latin typeface="Dutch801 Rm BT" pitchFamily="18" charset="0"/>
              </a:rPr>
              <a:t>Friedrich-Schiller-Universität Jena		</a:t>
            </a:r>
            <a:endParaRPr lang="de-DE" sz="1050" u="sng" dirty="0">
              <a:latin typeface="Dutch801 Rm BT" pitchFamily="18" charset="0"/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179390" y="279357"/>
            <a:ext cx="2051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Gerade Verbindung 2063"/>
          <p:cNvCxnSpPr/>
          <p:nvPr/>
        </p:nvCxnSpPr>
        <p:spPr>
          <a:xfrm flipH="1">
            <a:off x="1079392" y="1052670"/>
            <a:ext cx="8013191" cy="0"/>
          </a:xfrm>
          <a:prstGeom prst="line">
            <a:avLst/>
          </a:prstGeom>
          <a:ln w="19050">
            <a:solidFill>
              <a:srgbClr val="0B4C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Gerade Verbindung 2067"/>
          <p:cNvCxnSpPr/>
          <p:nvPr/>
        </p:nvCxnSpPr>
        <p:spPr>
          <a:xfrm flipH="1">
            <a:off x="3995921" y="1075728"/>
            <a:ext cx="5096662" cy="0"/>
          </a:xfrm>
          <a:prstGeom prst="line">
            <a:avLst/>
          </a:prstGeom>
          <a:ln w="76200">
            <a:solidFill>
              <a:srgbClr val="0B4C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GWA14 workshop Logo">
            <a:hlinkClick r:id="rId7"/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70" y="81805"/>
            <a:ext cx="1524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5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2" r:id="rId2"/>
    <p:sldLayoutId id="2147483773" r:id="rId3"/>
    <p:sldLayoutId id="2147483774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baseline="0">
          <a:solidFill>
            <a:srgbClr val="0B4C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9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7.wm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image" Target="../media/image26.e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3.wmf"/><Relationship Id="rId9" Type="http://schemas.openxmlformats.org/officeDocument/2006/relationships/image" Target="../media/image25.emf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tif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755576" y="3717040"/>
            <a:ext cx="7632848" cy="1345680"/>
          </a:xfrm>
        </p:spPr>
        <p:txBody>
          <a:bodyPr>
            <a:noAutofit/>
          </a:bodyPr>
          <a:lstStyle/>
          <a:p>
            <a:r>
              <a:rPr lang="de-DE" dirty="0" smtClean="0"/>
              <a:t>Ronny Nawrodt</a:t>
            </a:r>
          </a:p>
          <a:p>
            <a:endParaRPr lang="de-DE" dirty="0" smtClean="0"/>
          </a:p>
          <a:p>
            <a:r>
              <a:rPr lang="de-DE" dirty="0" smtClean="0"/>
              <a:t>Workshop, Jena 07/2015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42110" y="2188026"/>
            <a:ext cx="8229600" cy="1323439"/>
          </a:xfrm>
        </p:spPr>
        <p:txBody>
          <a:bodyPr/>
          <a:lstStyle/>
          <a:p>
            <a:r>
              <a:rPr lang="de-DE" dirty="0" smtClean="0"/>
              <a:t>Thermal Noise in </a:t>
            </a:r>
            <a:r>
              <a:rPr lang="de-DE" dirty="0" err="1" smtClean="0"/>
              <a:t>Opto-Mechanical</a:t>
            </a:r>
            <a:r>
              <a:rPr lang="de-DE" dirty="0" smtClean="0"/>
              <a:t> Systems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300296"/>
            <a:ext cx="1224258" cy="12242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71025"/>
            <a:ext cx="2249166" cy="1224230"/>
          </a:xfrm>
          <a:prstGeom prst="rect">
            <a:avLst/>
          </a:prstGeom>
        </p:spPr>
      </p:pic>
      <p:pic>
        <p:nvPicPr>
          <p:cNvPr id="8" name="Picture 2" descr="D:\Einstein Telescope\19032011 - ET DS\DesignStudy\ET-Design-Document\current\ET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5877272"/>
            <a:ext cx="186865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noise</a:t>
            </a:r>
            <a:r>
              <a:rPr lang="de-DE" dirty="0" smtClean="0"/>
              <a:t> in </a:t>
            </a:r>
            <a:r>
              <a:rPr lang="de-DE" dirty="0" err="1" smtClean="0"/>
              <a:t>opto-mechanical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2 </a:t>
            </a:r>
            <a:r>
              <a:rPr lang="de-DE" dirty="0" err="1" smtClean="0"/>
              <a:t>types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originating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endParaRPr lang="de-DE" dirty="0" smtClean="0"/>
          </a:p>
          <a:p>
            <a:endParaRPr lang="de-DE" dirty="0"/>
          </a:p>
          <a:p>
            <a:pPr lvl="1"/>
            <a:r>
              <a:rPr lang="de-DE" dirty="0" err="1" smtClean="0"/>
              <a:t>fluctuations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k</a:t>
            </a:r>
            <a:r>
              <a:rPr lang="de-DE" baseline="-25000" dirty="0" err="1" smtClean="0"/>
              <a:t>B</a:t>
            </a:r>
            <a:r>
              <a:rPr lang="de-DE" dirty="0" err="1" smtClean="0"/>
              <a:t>T</a:t>
            </a:r>
            <a:r>
              <a:rPr lang="de-DE" dirty="0" smtClean="0"/>
              <a:t>	</a:t>
            </a:r>
          </a:p>
          <a:p>
            <a:pPr marL="457200" lvl="1" indent="0">
              <a:buNone/>
            </a:pPr>
            <a:r>
              <a:rPr lang="de-DE" dirty="0">
                <a:sym typeface="Symbol"/>
              </a:rPr>
              <a:t>	</a:t>
            </a:r>
            <a:r>
              <a:rPr lang="de-DE" dirty="0" smtClean="0">
                <a:sym typeface="Symbol"/>
              </a:rPr>
              <a:t>	 </a:t>
            </a:r>
            <a:r>
              <a:rPr lang="de-DE" dirty="0" err="1" smtClean="0">
                <a:sym typeface="Symbol"/>
              </a:rPr>
              <a:t>Brownian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noise</a:t>
            </a:r>
            <a:endParaRPr lang="de-DE" dirty="0" smtClean="0">
              <a:sym typeface="Symbol"/>
            </a:endParaRPr>
          </a:p>
          <a:p>
            <a:pPr lvl="1"/>
            <a:endParaRPr lang="de-DE" dirty="0">
              <a:sym typeface="Symbol"/>
            </a:endParaRPr>
          </a:p>
          <a:p>
            <a:pPr lvl="1"/>
            <a:r>
              <a:rPr lang="de-DE" dirty="0" err="1" smtClean="0">
                <a:sym typeface="Symbol"/>
              </a:rPr>
              <a:t>fluctuations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temperature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D</a:t>
            </a:r>
            <a:r>
              <a:rPr lang="de-DE" dirty="0" smtClean="0">
                <a:sym typeface="Symbol"/>
              </a:rPr>
              <a:t>T		</a:t>
            </a:r>
          </a:p>
          <a:p>
            <a:pPr marL="457200" lvl="1" indent="0">
              <a:buNone/>
            </a:pPr>
            <a:r>
              <a:rPr lang="de-DE" dirty="0">
                <a:sym typeface="Symbol"/>
              </a:rPr>
              <a:t>	</a:t>
            </a:r>
            <a:r>
              <a:rPr lang="de-DE" dirty="0" smtClean="0">
                <a:sym typeface="Symbol"/>
              </a:rPr>
              <a:t>	 </a:t>
            </a:r>
            <a:r>
              <a:rPr lang="de-DE" dirty="0" err="1" smtClean="0">
                <a:sym typeface="Symbol"/>
              </a:rPr>
              <a:t>coupling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the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read</a:t>
            </a:r>
            <a:r>
              <a:rPr lang="de-DE" dirty="0" smtClean="0">
                <a:sym typeface="Symbol"/>
              </a:rPr>
              <a:t>-out </a:t>
            </a:r>
            <a:r>
              <a:rPr lang="de-DE" dirty="0" err="1" smtClean="0">
                <a:sym typeface="Symbol"/>
              </a:rPr>
              <a:t>by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means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of</a:t>
            </a:r>
            <a:r>
              <a:rPr lang="de-DE" dirty="0" smtClean="0">
                <a:sym typeface="Symbol"/>
              </a:rPr>
              <a:t> material 				</a:t>
            </a:r>
            <a:r>
              <a:rPr lang="de-DE" dirty="0" err="1" smtClean="0">
                <a:sym typeface="Symbol"/>
              </a:rPr>
              <a:t>parameters</a:t>
            </a:r>
            <a:r>
              <a:rPr lang="de-DE" dirty="0" smtClean="0">
                <a:sym typeface="Symbol"/>
              </a:rPr>
              <a:t> (</a:t>
            </a:r>
            <a:r>
              <a:rPr lang="de-DE" dirty="0" err="1" smtClean="0">
                <a:sym typeface="Symbol"/>
              </a:rPr>
              <a:t>dL</a:t>
            </a:r>
            <a:r>
              <a:rPr lang="de-DE" dirty="0" smtClean="0">
                <a:sym typeface="Symbol"/>
              </a:rPr>
              <a:t>/</a:t>
            </a:r>
            <a:r>
              <a:rPr lang="de-DE" dirty="0" err="1" smtClean="0">
                <a:sym typeface="Symbol"/>
              </a:rPr>
              <a:t>dT</a:t>
            </a:r>
            <a:r>
              <a:rPr lang="de-DE" dirty="0" smtClean="0">
                <a:sym typeface="Symbol"/>
              </a:rPr>
              <a:t>, </a:t>
            </a:r>
            <a:r>
              <a:rPr lang="de-DE" dirty="0" err="1" smtClean="0">
                <a:sym typeface="Symbol"/>
              </a:rPr>
              <a:t>dn</a:t>
            </a:r>
            <a:r>
              <a:rPr lang="de-DE" dirty="0" smtClean="0">
                <a:sym typeface="Symbol"/>
              </a:rPr>
              <a:t>/</a:t>
            </a:r>
            <a:r>
              <a:rPr lang="de-DE" dirty="0" err="1" smtClean="0">
                <a:sym typeface="Symbol"/>
              </a:rPr>
              <a:t>dT</a:t>
            </a:r>
            <a:r>
              <a:rPr lang="de-DE" dirty="0" smtClean="0">
                <a:sym typeface="Symbol"/>
              </a:rPr>
              <a:t>, etc.)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8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Fluctuation</a:t>
            </a:r>
            <a:r>
              <a:rPr lang="de-DE" dirty="0" smtClean="0"/>
              <a:t>-Dissipation-Theorem</a:t>
            </a:r>
            <a:endParaRPr lang="de-DE" dirty="0"/>
          </a:p>
        </p:txBody>
      </p:sp>
      <p:sp>
        <p:nvSpPr>
          <p:cNvPr id="4" name="Abgerundetes Rechteck 3"/>
          <p:cNvSpPr/>
          <p:nvPr/>
        </p:nvSpPr>
        <p:spPr>
          <a:xfrm>
            <a:off x="467544" y="3005127"/>
            <a:ext cx="2952328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 smtClean="0"/>
              <a:t>macroscopic</a:t>
            </a:r>
            <a:endParaRPr lang="de-DE" sz="2400" dirty="0" smtClean="0"/>
          </a:p>
          <a:p>
            <a:pPr algn="ctr"/>
            <a:r>
              <a:rPr lang="de-DE" sz="2400" dirty="0" err="1" smtClean="0"/>
              <a:t>mode</a:t>
            </a:r>
            <a:endParaRPr lang="de-DE" sz="2400" dirty="0"/>
          </a:p>
        </p:txBody>
      </p:sp>
      <p:sp>
        <p:nvSpPr>
          <p:cNvPr id="5" name="Abgerundetes Rechteck 4"/>
          <p:cNvSpPr/>
          <p:nvPr/>
        </p:nvSpPr>
        <p:spPr>
          <a:xfrm>
            <a:off x="5724128" y="2996952"/>
            <a:ext cx="2952328" cy="1728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 smtClean="0"/>
              <a:t>microscopic</a:t>
            </a:r>
            <a:endParaRPr lang="de-DE" sz="2400" dirty="0" smtClean="0"/>
          </a:p>
          <a:p>
            <a:pPr algn="ctr"/>
            <a:r>
              <a:rPr lang="de-DE" sz="2400" dirty="0" err="1" smtClean="0"/>
              <a:t>modes</a:t>
            </a:r>
            <a:endParaRPr lang="de-DE" sz="2400" dirty="0"/>
          </a:p>
        </p:txBody>
      </p:sp>
      <p:sp>
        <p:nvSpPr>
          <p:cNvPr id="12" name="Nach unten gekrümmter Pfeil 11"/>
          <p:cNvSpPr/>
          <p:nvPr/>
        </p:nvSpPr>
        <p:spPr>
          <a:xfrm>
            <a:off x="3563888" y="2441165"/>
            <a:ext cx="2016224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5" y="1597628"/>
            <a:ext cx="928845" cy="115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586983" y="2441165"/>
            <a:ext cx="108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bath</a:t>
            </a:r>
            <a:endParaRPr lang="de-DE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27486"/>
            <a:ext cx="2275306" cy="140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4215972" y="28204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smtClean="0">
                <a:latin typeface="Symbol" panose="05050102010706020507" pitchFamily="18" charset="2"/>
              </a:rPr>
              <a:t>f</a:t>
            </a:r>
            <a:endParaRPr lang="de-DE" dirty="0">
              <a:latin typeface="Symbol" panose="05050102010706020507" pitchFamily="18" charset="2"/>
            </a:endParaRPr>
          </a:p>
        </p:txBody>
      </p:sp>
      <p:sp>
        <p:nvSpPr>
          <p:cNvPr id="21" name="Nach unten gekrümmter Pfeil 20"/>
          <p:cNvSpPr/>
          <p:nvPr/>
        </p:nvSpPr>
        <p:spPr>
          <a:xfrm rot="10800000">
            <a:off x="3563888" y="4581128"/>
            <a:ext cx="2016224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629533" y="1456295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dissipation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737117" y="5446578"/>
            <a:ext cx="199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fluctuations</a:t>
            </a:r>
            <a:r>
              <a:rPr lang="de-DE" dirty="0" smtClean="0"/>
              <a:t> / </a:t>
            </a:r>
            <a:r>
              <a:rPr lang="de-DE" dirty="0" err="1" smtClean="0"/>
              <a:t>noise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5536471" y="5463831"/>
            <a:ext cx="306263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large </a:t>
            </a:r>
            <a:r>
              <a:rPr lang="de-DE" dirty="0" err="1" smtClean="0"/>
              <a:t>dissipation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/>
              <a:t> large </a:t>
            </a:r>
            <a:r>
              <a:rPr lang="de-DE" dirty="0" err="1" smtClean="0"/>
              <a:t>noise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6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2.5E-6 0.1111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1" grpId="0" animBg="1"/>
      <p:bldP spid="18" grpId="0"/>
      <p:bldP spid="23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Fluctuation</a:t>
            </a:r>
            <a:r>
              <a:rPr lang="de-DE" dirty="0" smtClean="0"/>
              <a:t>-Dissipation-Theorem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simple </a:t>
            </a:r>
            <a:r>
              <a:rPr lang="de-DE" dirty="0" err="1" smtClean="0"/>
              <a:t>systems</a:t>
            </a:r>
            <a:r>
              <a:rPr lang="de-DE" dirty="0" smtClean="0"/>
              <a:t>: 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Z(</a:t>
            </a:r>
            <a:r>
              <a:rPr lang="de-DE" dirty="0" smtClean="0">
                <a:latin typeface="Symbol" panose="05050102010706020507" pitchFamily="18" charset="2"/>
              </a:rPr>
              <a:t>w</a:t>
            </a:r>
            <a:r>
              <a:rPr lang="de-DE" dirty="0" smtClean="0"/>
              <a:t>) </a:t>
            </a:r>
            <a:r>
              <a:rPr lang="de-DE" dirty="0" err="1" smtClean="0"/>
              <a:t>obtained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equation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large </a:t>
            </a:r>
            <a:r>
              <a:rPr lang="de-DE" dirty="0" err="1" smtClean="0"/>
              <a:t>systems</a:t>
            </a:r>
            <a:r>
              <a:rPr lang="de-DE" dirty="0" smtClean="0"/>
              <a:t>, e.g. </a:t>
            </a:r>
            <a:r>
              <a:rPr lang="de-DE" dirty="0" err="1" smtClean="0"/>
              <a:t>macroscopical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10</a:t>
            </a:r>
            <a:r>
              <a:rPr lang="de-DE" baseline="30000" dirty="0" smtClean="0"/>
              <a:t>25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individual </a:t>
            </a:r>
            <a:r>
              <a:rPr lang="de-DE" dirty="0" err="1" smtClean="0"/>
              <a:t>coupling</a:t>
            </a:r>
            <a:r>
              <a:rPr lang="de-DE" dirty="0" smtClean="0"/>
              <a:t>/</a:t>
            </a:r>
            <a:r>
              <a:rPr lang="de-DE" dirty="0" err="1" smtClean="0"/>
              <a:t>damping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r>
              <a:rPr lang="de-DE" dirty="0" smtClean="0"/>
              <a:t>?</a:t>
            </a:r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approach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fails</a:t>
            </a:r>
            <a:r>
              <a:rPr lang="de-DE" dirty="0" smtClean="0">
                <a:sym typeface="Symbol"/>
              </a:rPr>
              <a:t> due </a:t>
            </a:r>
            <a:r>
              <a:rPr lang="de-DE" dirty="0" err="1" smtClean="0">
                <a:sym typeface="Symbol"/>
              </a:rPr>
              <a:t>to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complexity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1043608" y="2636912"/>
                <a:ext cx="2909899" cy="65748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𝑇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i="1">
                          <a:latin typeface="Cambria Math"/>
                        </a:rPr>
                        <m:t>𝑅𝑒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𝑍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636912"/>
                <a:ext cx="2909899" cy="65748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6804247" y="2643739"/>
                <a:ext cx="1620957" cy="66909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𝑍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7" y="2643739"/>
                <a:ext cx="1620957" cy="6690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953507" y="2876949"/>
            <a:ext cx="285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impedance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29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Fluctuation</a:t>
            </a:r>
            <a:r>
              <a:rPr lang="de-DE" dirty="0" smtClean="0"/>
              <a:t>-Dissipation-Theorem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general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Y. Levin (1998)</a:t>
            </a:r>
          </a:p>
          <a:p>
            <a:endParaRPr lang="de-DE" sz="1000" dirty="0"/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 err="1" smtClean="0"/>
              <a:t>applying</a:t>
            </a:r>
            <a:r>
              <a:rPr lang="de-DE" dirty="0" smtClean="0"/>
              <a:t> a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force</a:t>
            </a:r>
            <a:r>
              <a:rPr lang="de-DE" dirty="0" smtClean="0"/>
              <a:t> F</a:t>
            </a:r>
            <a:r>
              <a:rPr lang="de-DE" baseline="-25000" dirty="0" smtClean="0"/>
              <a:t>0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	</a:t>
            </a:r>
            <a:r>
              <a:rPr lang="de-DE" dirty="0" err="1" smtClean="0"/>
              <a:t>read</a:t>
            </a:r>
            <a:r>
              <a:rPr lang="de-DE" dirty="0" smtClean="0"/>
              <a:t>-out beam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deformation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energy</a:t>
            </a:r>
            <a:r>
              <a:rPr lang="de-DE" dirty="0" smtClean="0">
                <a:sym typeface="Symbol"/>
              </a:rPr>
              <a:t> 	</a:t>
            </a:r>
            <a:r>
              <a:rPr lang="de-DE" dirty="0" err="1" smtClean="0">
                <a:sym typeface="Symbol"/>
              </a:rPr>
              <a:t>density</a:t>
            </a:r>
            <a:r>
              <a:rPr lang="de-DE" dirty="0" smtClean="0">
                <a:sym typeface="Symbol"/>
              </a:rPr>
              <a:t> u(</a:t>
            </a:r>
            <a:r>
              <a:rPr lang="de-DE" dirty="0" err="1" smtClean="0">
                <a:sym typeface="Symbol"/>
              </a:rPr>
              <a:t>x,y,z</a:t>
            </a:r>
            <a:r>
              <a:rPr lang="de-DE" dirty="0" smtClean="0">
                <a:sym typeface="Symbol"/>
              </a:rPr>
              <a:t>)</a:t>
            </a:r>
            <a:endParaRPr lang="de-DE" dirty="0" smtClean="0"/>
          </a:p>
          <a:p>
            <a:endParaRPr lang="de-DE" sz="1000" dirty="0" smtClean="0"/>
          </a:p>
          <a:p>
            <a:r>
              <a:rPr lang="de-DE" dirty="0" err="1" smtClean="0"/>
              <a:t>Brownian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: </a:t>
            </a:r>
            <a:r>
              <a:rPr lang="de-DE" dirty="0" err="1" smtClean="0"/>
              <a:t>minimize</a:t>
            </a:r>
            <a:r>
              <a:rPr lang="de-DE" dirty="0" smtClean="0"/>
              <a:t> u(</a:t>
            </a:r>
            <a:r>
              <a:rPr lang="de-DE" dirty="0" err="1" smtClean="0"/>
              <a:t>x,y,z</a:t>
            </a:r>
            <a:r>
              <a:rPr lang="de-DE" dirty="0" smtClean="0"/>
              <a:t>) </a:t>
            </a:r>
            <a:r>
              <a:rPr lang="de-DE" dirty="0" smtClean="0">
                <a:sym typeface="Symbol"/>
              </a:rPr>
              <a:t> </a:t>
            </a:r>
            <a:r>
              <a:rPr lang="de-DE" dirty="0" smtClean="0">
                <a:latin typeface="Symbol" panose="05050102010706020507" pitchFamily="18" charset="2"/>
              </a:rPr>
              <a:t>f</a:t>
            </a:r>
            <a:r>
              <a:rPr lang="de-DE" dirty="0" smtClean="0"/>
              <a:t>(</a:t>
            </a:r>
            <a:r>
              <a:rPr lang="de-DE" dirty="0" err="1" smtClean="0"/>
              <a:t>x,y,z</a:t>
            </a:r>
            <a:r>
              <a:rPr lang="de-DE" dirty="0" smtClean="0"/>
              <a:t>)</a:t>
            </a:r>
          </a:p>
          <a:p>
            <a:endParaRPr lang="de-DE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210703"/>
              </p:ext>
            </p:extLst>
          </p:nvPr>
        </p:nvGraphicFramePr>
        <p:xfrm>
          <a:off x="1229745" y="4516903"/>
          <a:ext cx="2102791" cy="68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Formel" r:id="rId4" imgW="1333440" imgH="431640" progId="Equation.3">
                  <p:embed/>
                </p:oleObj>
              </mc:Choice>
              <mc:Fallback>
                <p:oleObj name="Formel" r:id="rId4" imgW="1333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745" y="4516903"/>
                        <a:ext cx="2102791" cy="681715"/>
                      </a:xfrm>
                      <a:prstGeom prst="rect">
                        <a:avLst/>
                      </a:prstGeom>
                      <a:solidFill>
                        <a:srgbClr val="DDD9C3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764256"/>
              </p:ext>
            </p:extLst>
          </p:nvPr>
        </p:nvGraphicFramePr>
        <p:xfrm>
          <a:off x="4355976" y="4513559"/>
          <a:ext cx="3759744" cy="715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Formel" r:id="rId6" imgW="2006280" imgH="380880" progId="Equation.3">
                  <p:embed/>
                </p:oleObj>
              </mc:Choice>
              <mc:Fallback>
                <p:oleObj name="Formel" r:id="rId6" imgW="200628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513559"/>
                        <a:ext cx="3759744" cy="715641"/>
                      </a:xfrm>
                      <a:prstGeom prst="rect">
                        <a:avLst/>
                      </a:prstGeom>
                      <a:solidFill>
                        <a:srgbClr val="DDD9C3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563888" y="470862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with</a:t>
            </a:r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2483768" y="4437112"/>
            <a:ext cx="360163" cy="376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516216" y="4572471"/>
            <a:ext cx="360163" cy="376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0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/>
          <a:srcRect l="50632"/>
          <a:stretch/>
        </p:blipFill>
        <p:spPr bwMode="auto">
          <a:xfrm>
            <a:off x="6350563" y="1403102"/>
            <a:ext cx="1944216" cy="292500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1961993" y="1877970"/>
            <a:ext cx="136815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/>
          <p:cNvSpPr/>
          <p:nvPr/>
        </p:nvSpPr>
        <p:spPr>
          <a:xfrm>
            <a:off x="878833" y="19596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/>
          <p:cNvSpPr/>
          <p:nvPr/>
        </p:nvSpPr>
        <p:spPr>
          <a:xfrm rot="10800000">
            <a:off x="3474161" y="195969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180732" y="2922086"/>
            <a:ext cx="1008112" cy="792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smtClean="0">
                <a:latin typeface="Symbol" panose="05050102010706020507" pitchFamily="18" charset="2"/>
              </a:rPr>
              <a:t>s</a:t>
            </a:r>
            <a:endParaRPr lang="de-DE" sz="2000" dirty="0">
              <a:latin typeface="Symbol" panose="05050102010706020507" pitchFamily="18" charset="2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1190036" y="30758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rechts 13"/>
          <p:cNvSpPr/>
          <p:nvPr/>
        </p:nvSpPr>
        <p:spPr>
          <a:xfrm rot="10800000">
            <a:off x="3223525" y="30758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878833" y="270648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 = 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D</a:t>
            </a:r>
            <a:r>
              <a:rPr lang="de-DE" dirty="0" smtClean="0">
                <a:sym typeface="Symbol"/>
              </a:rPr>
              <a:t>L/L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67940" y="5013176"/>
            <a:ext cx="606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relaxation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stress due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microscopical</a:t>
            </a:r>
            <a:r>
              <a:rPr lang="de-DE" sz="2000" dirty="0" smtClean="0"/>
              <a:t> </a:t>
            </a:r>
            <a:r>
              <a:rPr lang="de-DE" sz="2000" dirty="0" err="1" smtClean="0"/>
              <a:t>reordering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/>
              </a:rPr>
              <a:t> </a:t>
            </a:r>
            <a:r>
              <a:rPr lang="de-DE" sz="2000" dirty="0" err="1" smtClean="0">
                <a:sym typeface="Symbol"/>
              </a:rPr>
              <a:t>hysteretic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effect</a:t>
            </a:r>
            <a:r>
              <a:rPr lang="de-DE" sz="2000" dirty="0" smtClean="0">
                <a:sym typeface="Symbol"/>
              </a:rPr>
              <a:t>  </a:t>
            </a:r>
            <a:r>
              <a:rPr lang="de-DE" sz="2000" b="1" dirty="0" err="1" smtClean="0">
                <a:sym typeface="Symbol"/>
              </a:rPr>
              <a:t>phase</a:t>
            </a:r>
            <a:r>
              <a:rPr lang="de-DE" sz="2000" b="1" dirty="0" smtClean="0">
                <a:sym typeface="Symbol"/>
              </a:rPr>
              <a:t> lag </a:t>
            </a:r>
            <a:r>
              <a:rPr lang="de-DE" sz="2000" dirty="0" err="1" smtClean="0">
                <a:sym typeface="Symbol"/>
              </a:rPr>
              <a:t>between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deformation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smtClean="0">
                <a:latin typeface="Symbol" panose="05050102010706020507" pitchFamily="18" charset="2"/>
                <a:sym typeface="Symbol"/>
              </a:rPr>
              <a:t>e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and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strain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smtClean="0">
                <a:latin typeface="Symbol" panose="05050102010706020507" pitchFamily="18" charset="2"/>
                <a:sym typeface="Symbol"/>
              </a:rPr>
              <a:t>s </a:t>
            </a:r>
            <a:r>
              <a:rPr lang="de-DE" sz="2000" dirty="0" err="1" smtClean="0">
                <a:sym typeface="Symbol"/>
              </a:rPr>
              <a:t>is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called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b="1" dirty="0" err="1" smtClean="0">
                <a:sym typeface="Symbol"/>
              </a:rPr>
              <a:t>mechanical</a:t>
            </a:r>
            <a:r>
              <a:rPr lang="de-DE" sz="2000" b="1" dirty="0" smtClean="0">
                <a:sym typeface="Symbol"/>
              </a:rPr>
              <a:t> </a:t>
            </a:r>
            <a:r>
              <a:rPr lang="de-DE" sz="2000" b="1" dirty="0" err="1" smtClean="0">
                <a:sym typeface="Symbol"/>
              </a:rPr>
              <a:t>loss</a:t>
            </a:r>
            <a:r>
              <a:rPr lang="de-DE" sz="2000" b="1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or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b="1" dirty="0" smtClean="0">
                <a:sym typeface="Symbol"/>
              </a:rPr>
              <a:t>internal </a:t>
            </a:r>
            <a:r>
              <a:rPr lang="de-DE" sz="2000" b="1" dirty="0" err="1" smtClean="0">
                <a:sym typeface="Symbol"/>
              </a:rPr>
              <a:t>friction</a:t>
            </a:r>
            <a:endParaRPr lang="de-DE" sz="2000" b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33" y="4576763"/>
            <a:ext cx="1630741" cy="188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/ internal </a:t>
            </a:r>
            <a:r>
              <a:rPr lang="de-DE" dirty="0" err="1" smtClean="0"/>
              <a:t>friction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ring-down </a:t>
            </a:r>
            <a:r>
              <a:rPr lang="de-DE" dirty="0" err="1" smtClean="0"/>
              <a:t>technique</a:t>
            </a:r>
            <a:endParaRPr lang="de-DE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57460" y="3781691"/>
            <a:ext cx="3838575" cy="2878137"/>
            <a:chOff x="96" y="2114"/>
            <a:chExt cx="2418" cy="1813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84" y="2114"/>
              <a:ext cx="2130" cy="1524"/>
              <a:chOff x="384" y="2114"/>
              <a:chExt cx="2130" cy="1524"/>
            </a:xfrm>
          </p:grpSpPr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>
                <a:off x="384" y="3637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 flipH="1">
                <a:off x="2481" y="3637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>
                <a:off x="384" y="348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 flipH="1">
                <a:off x="2481" y="348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11"/>
              <p:cNvSpPr>
                <a:spLocks noChangeShapeType="1"/>
              </p:cNvSpPr>
              <p:nvPr/>
            </p:nvSpPr>
            <p:spPr bwMode="auto">
              <a:xfrm>
                <a:off x="384" y="333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12"/>
              <p:cNvSpPr>
                <a:spLocks noChangeShapeType="1"/>
              </p:cNvSpPr>
              <p:nvPr/>
            </p:nvSpPr>
            <p:spPr bwMode="auto">
              <a:xfrm flipH="1">
                <a:off x="2481" y="333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>
                <a:off x="384" y="3180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 flipH="1">
                <a:off x="2481" y="3180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>
                <a:off x="384" y="302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 flipH="1">
                <a:off x="2481" y="302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>
                <a:off x="384" y="287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 flipH="1">
                <a:off x="2481" y="2875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19"/>
              <p:cNvSpPr>
                <a:spLocks noChangeShapeType="1"/>
              </p:cNvSpPr>
              <p:nvPr/>
            </p:nvSpPr>
            <p:spPr bwMode="auto">
              <a:xfrm>
                <a:off x="384" y="272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20"/>
              <p:cNvSpPr>
                <a:spLocks noChangeShapeType="1"/>
              </p:cNvSpPr>
              <p:nvPr/>
            </p:nvSpPr>
            <p:spPr bwMode="auto">
              <a:xfrm flipH="1">
                <a:off x="2481" y="2723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21"/>
              <p:cNvSpPr>
                <a:spLocks noChangeShapeType="1"/>
              </p:cNvSpPr>
              <p:nvPr/>
            </p:nvSpPr>
            <p:spPr bwMode="auto">
              <a:xfrm>
                <a:off x="384" y="257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Line 22"/>
              <p:cNvSpPr>
                <a:spLocks noChangeShapeType="1"/>
              </p:cNvSpPr>
              <p:nvPr/>
            </p:nvSpPr>
            <p:spPr bwMode="auto">
              <a:xfrm flipH="1">
                <a:off x="2481" y="2571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>
                <a:off x="384" y="241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Line 24"/>
              <p:cNvSpPr>
                <a:spLocks noChangeShapeType="1"/>
              </p:cNvSpPr>
              <p:nvPr/>
            </p:nvSpPr>
            <p:spPr bwMode="auto">
              <a:xfrm flipH="1">
                <a:off x="2481" y="2418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Line 25"/>
              <p:cNvSpPr>
                <a:spLocks noChangeShapeType="1"/>
              </p:cNvSpPr>
              <p:nvPr/>
            </p:nvSpPr>
            <p:spPr bwMode="auto">
              <a:xfrm>
                <a:off x="384" y="226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Line 26"/>
              <p:cNvSpPr>
                <a:spLocks noChangeShapeType="1"/>
              </p:cNvSpPr>
              <p:nvPr/>
            </p:nvSpPr>
            <p:spPr bwMode="auto">
              <a:xfrm flipH="1">
                <a:off x="2481" y="2266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27"/>
              <p:cNvSpPr>
                <a:spLocks noChangeShapeType="1"/>
              </p:cNvSpPr>
              <p:nvPr/>
            </p:nvSpPr>
            <p:spPr bwMode="auto">
              <a:xfrm>
                <a:off x="384" y="211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28"/>
              <p:cNvSpPr>
                <a:spLocks noChangeShapeType="1"/>
              </p:cNvSpPr>
              <p:nvPr/>
            </p:nvSpPr>
            <p:spPr bwMode="auto">
              <a:xfrm flipH="1">
                <a:off x="2481" y="2114"/>
                <a:ext cx="3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29"/>
              <p:cNvSpPr>
                <a:spLocks noChangeShapeType="1"/>
              </p:cNvSpPr>
              <p:nvPr/>
            </p:nvSpPr>
            <p:spPr bwMode="auto">
              <a:xfrm flipV="1">
                <a:off x="384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30"/>
              <p:cNvSpPr>
                <a:spLocks noChangeShapeType="1"/>
              </p:cNvSpPr>
              <p:nvPr/>
            </p:nvSpPr>
            <p:spPr bwMode="auto">
              <a:xfrm>
                <a:off x="384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 flipV="1">
                <a:off x="597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>
                <a:off x="597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 flipV="1">
                <a:off x="810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34"/>
              <p:cNvSpPr>
                <a:spLocks noChangeShapeType="1"/>
              </p:cNvSpPr>
              <p:nvPr/>
            </p:nvSpPr>
            <p:spPr bwMode="auto">
              <a:xfrm>
                <a:off x="810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35"/>
              <p:cNvSpPr>
                <a:spLocks noChangeShapeType="1"/>
              </p:cNvSpPr>
              <p:nvPr/>
            </p:nvSpPr>
            <p:spPr bwMode="auto">
              <a:xfrm flipV="1">
                <a:off x="1023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36"/>
              <p:cNvSpPr>
                <a:spLocks noChangeShapeType="1"/>
              </p:cNvSpPr>
              <p:nvPr/>
            </p:nvSpPr>
            <p:spPr bwMode="auto">
              <a:xfrm>
                <a:off x="1023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37"/>
              <p:cNvSpPr>
                <a:spLocks noChangeShapeType="1"/>
              </p:cNvSpPr>
              <p:nvPr/>
            </p:nvSpPr>
            <p:spPr bwMode="auto">
              <a:xfrm flipV="1">
                <a:off x="1236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38"/>
              <p:cNvSpPr>
                <a:spLocks noChangeShapeType="1"/>
              </p:cNvSpPr>
              <p:nvPr/>
            </p:nvSpPr>
            <p:spPr bwMode="auto">
              <a:xfrm>
                <a:off x="1236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39"/>
              <p:cNvSpPr>
                <a:spLocks noChangeShapeType="1"/>
              </p:cNvSpPr>
              <p:nvPr/>
            </p:nvSpPr>
            <p:spPr bwMode="auto">
              <a:xfrm flipV="1">
                <a:off x="1449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40"/>
              <p:cNvSpPr>
                <a:spLocks noChangeShapeType="1"/>
              </p:cNvSpPr>
              <p:nvPr/>
            </p:nvSpPr>
            <p:spPr bwMode="auto">
              <a:xfrm>
                <a:off x="1449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Line 41"/>
              <p:cNvSpPr>
                <a:spLocks noChangeShapeType="1"/>
              </p:cNvSpPr>
              <p:nvPr/>
            </p:nvSpPr>
            <p:spPr bwMode="auto">
              <a:xfrm flipV="1">
                <a:off x="1661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Line 42"/>
              <p:cNvSpPr>
                <a:spLocks noChangeShapeType="1"/>
              </p:cNvSpPr>
              <p:nvPr/>
            </p:nvSpPr>
            <p:spPr bwMode="auto">
              <a:xfrm>
                <a:off x="1661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43"/>
              <p:cNvSpPr>
                <a:spLocks noChangeShapeType="1"/>
              </p:cNvSpPr>
              <p:nvPr/>
            </p:nvSpPr>
            <p:spPr bwMode="auto">
              <a:xfrm flipV="1">
                <a:off x="1874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Line 44"/>
              <p:cNvSpPr>
                <a:spLocks noChangeShapeType="1"/>
              </p:cNvSpPr>
              <p:nvPr/>
            </p:nvSpPr>
            <p:spPr bwMode="auto">
              <a:xfrm>
                <a:off x="1874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Line 45"/>
              <p:cNvSpPr>
                <a:spLocks noChangeShapeType="1"/>
              </p:cNvSpPr>
              <p:nvPr/>
            </p:nvSpPr>
            <p:spPr bwMode="auto">
              <a:xfrm flipV="1">
                <a:off x="2087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Line 46"/>
              <p:cNvSpPr>
                <a:spLocks noChangeShapeType="1"/>
              </p:cNvSpPr>
              <p:nvPr/>
            </p:nvSpPr>
            <p:spPr bwMode="auto">
              <a:xfrm>
                <a:off x="2087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" name="Line 47"/>
              <p:cNvSpPr>
                <a:spLocks noChangeShapeType="1"/>
              </p:cNvSpPr>
              <p:nvPr/>
            </p:nvSpPr>
            <p:spPr bwMode="auto">
              <a:xfrm flipV="1">
                <a:off x="2300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" name="Line 48"/>
              <p:cNvSpPr>
                <a:spLocks noChangeShapeType="1"/>
              </p:cNvSpPr>
              <p:nvPr/>
            </p:nvSpPr>
            <p:spPr bwMode="auto">
              <a:xfrm>
                <a:off x="2300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" name="Line 49"/>
              <p:cNvSpPr>
                <a:spLocks noChangeShapeType="1"/>
              </p:cNvSpPr>
              <p:nvPr/>
            </p:nvSpPr>
            <p:spPr bwMode="auto">
              <a:xfrm flipV="1">
                <a:off x="2513" y="3608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" name="Line 50"/>
              <p:cNvSpPr>
                <a:spLocks noChangeShapeType="1"/>
              </p:cNvSpPr>
              <p:nvPr/>
            </p:nvSpPr>
            <p:spPr bwMode="auto">
              <a:xfrm>
                <a:off x="2513" y="2114"/>
                <a:ext cx="1" cy="2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" name="Rectangle 51"/>
              <p:cNvSpPr>
                <a:spLocks noChangeArrowheads="1"/>
              </p:cNvSpPr>
              <p:nvPr/>
            </p:nvSpPr>
            <p:spPr bwMode="auto">
              <a:xfrm>
                <a:off x="384" y="2114"/>
                <a:ext cx="2129" cy="1523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" name="Freeform 52"/>
            <p:cNvSpPr>
              <a:spLocks/>
            </p:cNvSpPr>
            <p:nvPr/>
          </p:nvSpPr>
          <p:spPr bwMode="auto">
            <a:xfrm>
              <a:off x="384" y="2114"/>
              <a:ext cx="1410" cy="1411"/>
            </a:xfrm>
            <a:custGeom>
              <a:avLst/>
              <a:gdLst>
                <a:gd name="T0" fmla="*/ 71 w 7048"/>
                <a:gd name="T1" fmla="*/ 324 h 8468"/>
                <a:gd name="T2" fmla="*/ 214 w 7048"/>
                <a:gd name="T3" fmla="*/ 2233 h 8468"/>
                <a:gd name="T4" fmla="*/ 356 w 7048"/>
                <a:gd name="T5" fmla="*/ 4995 h 8468"/>
                <a:gd name="T6" fmla="*/ 498 w 7048"/>
                <a:gd name="T7" fmla="*/ 7401 h 8468"/>
                <a:gd name="T8" fmla="*/ 641 w 7048"/>
                <a:gd name="T9" fmla="*/ 8468 h 8468"/>
                <a:gd name="T10" fmla="*/ 783 w 7048"/>
                <a:gd name="T11" fmla="*/ 7837 h 8468"/>
                <a:gd name="T12" fmla="*/ 926 w 7048"/>
                <a:gd name="T13" fmla="*/ 5881 h 8468"/>
                <a:gd name="T14" fmla="*/ 1068 w 7048"/>
                <a:gd name="T15" fmla="*/ 3504 h 8468"/>
                <a:gd name="T16" fmla="*/ 1211 w 7048"/>
                <a:gd name="T17" fmla="*/ 1726 h 8468"/>
                <a:gd name="T18" fmla="*/ 1353 w 7048"/>
                <a:gd name="T19" fmla="*/ 1252 h 8468"/>
                <a:gd name="T20" fmla="*/ 1495 w 7048"/>
                <a:gd name="T21" fmla="*/ 2194 h 8468"/>
                <a:gd name="T22" fmla="*/ 1638 w 7048"/>
                <a:gd name="T23" fmla="*/ 4069 h 8468"/>
                <a:gd name="T24" fmla="*/ 1780 w 7048"/>
                <a:gd name="T25" fmla="*/ 6031 h 8468"/>
                <a:gd name="T26" fmla="*/ 1923 w 7048"/>
                <a:gd name="T27" fmla="*/ 7256 h 8468"/>
                <a:gd name="T28" fmla="*/ 2065 w 7048"/>
                <a:gd name="T29" fmla="*/ 7279 h 8468"/>
                <a:gd name="T30" fmla="*/ 2207 w 7048"/>
                <a:gd name="T31" fmla="*/ 6168 h 8468"/>
                <a:gd name="T32" fmla="*/ 2350 w 7048"/>
                <a:gd name="T33" fmla="*/ 4461 h 8468"/>
                <a:gd name="T34" fmla="*/ 2492 w 7048"/>
                <a:gd name="T35" fmla="*/ 2910 h 8468"/>
                <a:gd name="T36" fmla="*/ 2634 w 7048"/>
                <a:gd name="T37" fmla="*/ 2153 h 8468"/>
                <a:gd name="T38" fmla="*/ 2777 w 7048"/>
                <a:gd name="T39" fmla="*/ 2455 h 8468"/>
                <a:gd name="T40" fmla="*/ 2920 w 7048"/>
                <a:gd name="T41" fmla="*/ 3620 h 8468"/>
                <a:gd name="T42" fmla="*/ 3061 w 7048"/>
                <a:gd name="T43" fmla="*/ 5107 h 8468"/>
                <a:gd name="T44" fmla="*/ 3204 w 7048"/>
                <a:gd name="T45" fmla="*/ 6274 h 8468"/>
                <a:gd name="T46" fmla="*/ 3347 w 7048"/>
                <a:gd name="T47" fmla="*/ 6653 h 8468"/>
                <a:gd name="T48" fmla="*/ 3488 w 7048"/>
                <a:gd name="T49" fmla="*/ 6136 h 8468"/>
                <a:gd name="T50" fmla="*/ 3631 w 7048"/>
                <a:gd name="T51" fmla="*/ 4999 h 8468"/>
                <a:gd name="T52" fmla="*/ 3774 w 7048"/>
                <a:gd name="T53" fmla="*/ 3755 h 8468"/>
                <a:gd name="T54" fmla="*/ 3915 w 7048"/>
                <a:gd name="T55" fmla="*/ 2933 h 8468"/>
                <a:gd name="T56" fmla="*/ 4058 w 7048"/>
                <a:gd name="T57" fmla="*/ 2848 h 8468"/>
                <a:gd name="T58" fmla="*/ 4201 w 7048"/>
                <a:gd name="T59" fmla="*/ 3487 h 8468"/>
                <a:gd name="T60" fmla="*/ 4343 w 7048"/>
                <a:gd name="T61" fmla="*/ 4538 h 8468"/>
                <a:gd name="T62" fmla="*/ 4485 w 7048"/>
                <a:gd name="T63" fmla="*/ 5534 h 8468"/>
                <a:gd name="T64" fmla="*/ 4628 w 7048"/>
                <a:gd name="T65" fmla="*/ 6062 h 8468"/>
                <a:gd name="T66" fmla="*/ 4770 w 7048"/>
                <a:gd name="T67" fmla="*/ 5933 h 8468"/>
                <a:gd name="T68" fmla="*/ 4912 w 7048"/>
                <a:gd name="T69" fmla="*/ 5242 h 8468"/>
                <a:gd name="T70" fmla="*/ 5055 w 7048"/>
                <a:gd name="T71" fmla="*/ 4315 h 8468"/>
                <a:gd name="T72" fmla="*/ 5197 w 7048"/>
                <a:gd name="T73" fmla="*/ 3554 h 8468"/>
                <a:gd name="T74" fmla="*/ 5340 w 7048"/>
                <a:gd name="T75" fmla="*/ 3267 h 8468"/>
                <a:gd name="T76" fmla="*/ 5482 w 7048"/>
                <a:gd name="T77" fmla="*/ 3543 h 8468"/>
                <a:gd name="T78" fmla="*/ 5624 w 7048"/>
                <a:gd name="T79" fmla="*/ 4231 h 8468"/>
                <a:gd name="T80" fmla="*/ 5767 w 7048"/>
                <a:gd name="T81" fmla="*/ 5015 h 8468"/>
                <a:gd name="T82" fmla="*/ 5909 w 7048"/>
                <a:gd name="T83" fmla="*/ 5562 h 8468"/>
                <a:gd name="T84" fmla="*/ 6052 w 7048"/>
                <a:gd name="T85" fmla="*/ 5660 h 8468"/>
                <a:gd name="T86" fmla="*/ 6194 w 7048"/>
                <a:gd name="T87" fmla="*/ 5296 h 8468"/>
                <a:gd name="T88" fmla="*/ 6337 w 7048"/>
                <a:gd name="T89" fmla="*/ 4652 h 8468"/>
                <a:gd name="T90" fmla="*/ 6479 w 7048"/>
                <a:gd name="T91" fmla="*/ 4014 h 8468"/>
                <a:gd name="T92" fmla="*/ 6621 w 7048"/>
                <a:gd name="T93" fmla="*/ 3651 h 8468"/>
                <a:gd name="T94" fmla="*/ 6764 w 7048"/>
                <a:gd name="T95" fmla="*/ 3695 h 8468"/>
                <a:gd name="T96" fmla="*/ 6906 w 7048"/>
                <a:gd name="T97" fmla="*/ 4102 h 8468"/>
                <a:gd name="T98" fmla="*/ 7048 w 7048"/>
                <a:gd name="T99" fmla="*/ 4677 h 8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48" h="8468">
                  <a:moveTo>
                    <a:pt x="0" y="0"/>
                  </a:moveTo>
                  <a:lnTo>
                    <a:pt x="0" y="0"/>
                  </a:lnTo>
                  <a:lnTo>
                    <a:pt x="36" y="102"/>
                  </a:lnTo>
                  <a:lnTo>
                    <a:pt x="71" y="324"/>
                  </a:lnTo>
                  <a:lnTo>
                    <a:pt x="108" y="662"/>
                  </a:lnTo>
                  <a:lnTo>
                    <a:pt x="143" y="1101"/>
                  </a:lnTo>
                  <a:lnTo>
                    <a:pt x="178" y="1631"/>
                  </a:lnTo>
                  <a:lnTo>
                    <a:pt x="214" y="2233"/>
                  </a:lnTo>
                  <a:lnTo>
                    <a:pt x="249" y="2890"/>
                  </a:lnTo>
                  <a:lnTo>
                    <a:pt x="285" y="3583"/>
                  </a:lnTo>
                  <a:lnTo>
                    <a:pt x="321" y="4291"/>
                  </a:lnTo>
                  <a:lnTo>
                    <a:pt x="356" y="4995"/>
                  </a:lnTo>
                  <a:lnTo>
                    <a:pt x="392" y="5677"/>
                  </a:lnTo>
                  <a:lnTo>
                    <a:pt x="427" y="6315"/>
                  </a:lnTo>
                  <a:lnTo>
                    <a:pt x="463" y="6895"/>
                  </a:lnTo>
                  <a:lnTo>
                    <a:pt x="498" y="7401"/>
                  </a:lnTo>
                  <a:lnTo>
                    <a:pt x="535" y="7820"/>
                  </a:lnTo>
                  <a:lnTo>
                    <a:pt x="570" y="8142"/>
                  </a:lnTo>
                  <a:lnTo>
                    <a:pt x="605" y="8360"/>
                  </a:lnTo>
                  <a:lnTo>
                    <a:pt x="641" y="8468"/>
                  </a:lnTo>
                  <a:lnTo>
                    <a:pt x="676" y="8467"/>
                  </a:lnTo>
                  <a:lnTo>
                    <a:pt x="713" y="8357"/>
                  </a:lnTo>
                  <a:lnTo>
                    <a:pt x="748" y="8144"/>
                  </a:lnTo>
                  <a:lnTo>
                    <a:pt x="783" y="7837"/>
                  </a:lnTo>
                  <a:lnTo>
                    <a:pt x="819" y="7443"/>
                  </a:lnTo>
                  <a:lnTo>
                    <a:pt x="854" y="6975"/>
                  </a:lnTo>
                  <a:lnTo>
                    <a:pt x="890" y="6451"/>
                  </a:lnTo>
                  <a:lnTo>
                    <a:pt x="926" y="5881"/>
                  </a:lnTo>
                  <a:lnTo>
                    <a:pt x="962" y="5285"/>
                  </a:lnTo>
                  <a:lnTo>
                    <a:pt x="997" y="4678"/>
                  </a:lnTo>
                  <a:lnTo>
                    <a:pt x="1032" y="4080"/>
                  </a:lnTo>
                  <a:lnTo>
                    <a:pt x="1068" y="3504"/>
                  </a:lnTo>
                  <a:lnTo>
                    <a:pt x="1103" y="2967"/>
                  </a:lnTo>
                  <a:lnTo>
                    <a:pt x="1140" y="2484"/>
                  </a:lnTo>
                  <a:lnTo>
                    <a:pt x="1175" y="2067"/>
                  </a:lnTo>
                  <a:lnTo>
                    <a:pt x="1211" y="1726"/>
                  </a:lnTo>
                  <a:lnTo>
                    <a:pt x="1246" y="1469"/>
                  </a:lnTo>
                  <a:lnTo>
                    <a:pt x="1281" y="1303"/>
                  </a:lnTo>
                  <a:lnTo>
                    <a:pt x="1318" y="1231"/>
                  </a:lnTo>
                  <a:lnTo>
                    <a:pt x="1353" y="1252"/>
                  </a:lnTo>
                  <a:lnTo>
                    <a:pt x="1389" y="1364"/>
                  </a:lnTo>
                  <a:lnTo>
                    <a:pt x="1424" y="1564"/>
                  </a:lnTo>
                  <a:lnTo>
                    <a:pt x="1459" y="1844"/>
                  </a:lnTo>
                  <a:lnTo>
                    <a:pt x="1495" y="2194"/>
                  </a:lnTo>
                  <a:lnTo>
                    <a:pt x="1531" y="2605"/>
                  </a:lnTo>
                  <a:lnTo>
                    <a:pt x="1567" y="3064"/>
                  </a:lnTo>
                  <a:lnTo>
                    <a:pt x="1602" y="3556"/>
                  </a:lnTo>
                  <a:lnTo>
                    <a:pt x="1638" y="4069"/>
                  </a:lnTo>
                  <a:lnTo>
                    <a:pt x="1673" y="4587"/>
                  </a:lnTo>
                  <a:lnTo>
                    <a:pt x="1709" y="5096"/>
                  </a:lnTo>
                  <a:lnTo>
                    <a:pt x="1745" y="5582"/>
                  </a:lnTo>
                  <a:lnTo>
                    <a:pt x="1780" y="6031"/>
                  </a:lnTo>
                  <a:lnTo>
                    <a:pt x="1816" y="6433"/>
                  </a:lnTo>
                  <a:lnTo>
                    <a:pt x="1851" y="6777"/>
                  </a:lnTo>
                  <a:lnTo>
                    <a:pt x="1886" y="7053"/>
                  </a:lnTo>
                  <a:lnTo>
                    <a:pt x="1923" y="7256"/>
                  </a:lnTo>
                  <a:lnTo>
                    <a:pt x="1958" y="7381"/>
                  </a:lnTo>
                  <a:lnTo>
                    <a:pt x="1994" y="7427"/>
                  </a:lnTo>
                  <a:lnTo>
                    <a:pt x="2029" y="7392"/>
                  </a:lnTo>
                  <a:lnTo>
                    <a:pt x="2065" y="7279"/>
                  </a:lnTo>
                  <a:lnTo>
                    <a:pt x="2100" y="7094"/>
                  </a:lnTo>
                  <a:lnTo>
                    <a:pt x="2136" y="6840"/>
                  </a:lnTo>
                  <a:lnTo>
                    <a:pt x="2172" y="6529"/>
                  </a:lnTo>
                  <a:lnTo>
                    <a:pt x="2207" y="6168"/>
                  </a:lnTo>
                  <a:lnTo>
                    <a:pt x="2243" y="5769"/>
                  </a:lnTo>
                  <a:lnTo>
                    <a:pt x="2278" y="5344"/>
                  </a:lnTo>
                  <a:lnTo>
                    <a:pt x="2315" y="4903"/>
                  </a:lnTo>
                  <a:lnTo>
                    <a:pt x="2350" y="4461"/>
                  </a:lnTo>
                  <a:lnTo>
                    <a:pt x="2385" y="4030"/>
                  </a:lnTo>
                  <a:lnTo>
                    <a:pt x="2421" y="3620"/>
                  </a:lnTo>
                  <a:lnTo>
                    <a:pt x="2456" y="3244"/>
                  </a:lnTo>
                  <a:lnTo>
                    <a:pt x="2492" y="2910"/>
                  </a:lnTo>
                  <a:lnTo>
                    <a:pt x="2528" y="2628"/>
                  </a:lnTo>
                  <a:lnTo>
                    <a:pt x="2563" y="2405"/>
                  </a:lnTo>
                  <a:lnTo>
                    <a:pt x="2599" y="2246"/>
                  </a:lnTo>
                  <a:lnTo>
                    <a:pt x="2634" y="2153"/>
                  </a:lnTo>
                  <a:lnTo>
                    <a:pt x="2670" y="2129"/>
                  </a:lnTo>
                  <a:lnTo>
                    <a:pt x="2705" y="2173"/>
                  </a:lnTo>
                  <a:lnTo>
                    <a:pt x="2742" y="2283"/>
                  </a:lnTo>
                  <a:lnTo>
                    <a:pt x="2777" y="2455"/>
                  </a:lnTo>
                  <a:lnTo>
                    <a:pt x="2812" y="2682"/>
                  </a:lnTo>
                  <a:lnTo>
                    <a:pt x="2848" y="2958"/>
                  </a:lnTo>
                  <a:lnTo>
                    <a:pt x="2883" y="3274"/>
                  </a:lnTo>
                  <a:lnTo>
                    <a:pt x="2920" y="3620"/>
                  </a:lnTo>
                  <a:lnTo>
                    <a:pt x="2955" y="3988"/>
                  </a:lnTo>
                  <a:lnTo>
                    <a:pt x="2990" y="4365"/>
                  </a:lnTo>
                  <a:lnTo>
                    <a:pt x="3026" y="4743"/>
                  </a:lnTo>
                  <a:lnTo>
                    <a:pt x="3061" y="5107"/>
                  </a:lnTo>
                  <a:lnTo>
                    <a:pt x="3097" y="5452"/>
                  </a:lnTo>
                  <a:lnTo>
                    <a:pt x="3133" y="5767"/>
                  </a:lnTo>
                  <a:lnTo>
                    <a:pt x="3169" y="6044"/>
                  </a:lnTo>
                  <a:lnTo>
                    <a:pt x="3204" y="6274"/>
                  </a:lnTo>
                  <a:lnTo>
                    <a:pt x="3239" y="6454"/>
                  </a:lnTo>
                  <a:lnTo>
                    <a:pt x="3275" y="6578"/>
                  </a:lnTo>
                  <a:lnTo>
                    <a:pt x="3310" y="6645"/>
                  </a:lnTo>
                  <a:lnTo>
                    <a:pt x="3347" y="6653"/>
                  </a:lnTo>
                  <a:lnTo>
                    <a:pt x="3382" y="6603"/>
                  </a:lnTo>
                  <a:lnTo>
                    <a:pt x="3417" y="6497"/>
                  </a:lnTo>
                  <a:lnTo>
                    <a:pt x="3453" y="6340"/>
                  </a:lnTo>
                  <a:lnTo>
                    <a:pt x="3488" y="6136"/>
                  </a:lnTo>
                  <a:lnTo>
                    <a:pt x="3525" y="5892"/>
                  </a:lnTo>
                  <a:lnTo>
                    <a:pt x="3560" y="5616"/>
                  </a:lnTo>
                  <a:lnTo>
                    <a:pt x="3596" y="5316"/>
                  </a:lnTo>
                  <a:lnTo>
                    <a:pt x="3631" y="4999"/>
                  </a:lnTo>
                  <a:lnTo>
                    <a:pt x="3666" y="4675"/>
                  </a:lnTo>
                  <a:lnTo>
                    <a:pt x="3702" y="4355"/>
                  </a:lnTo>
                  <a:lnTo>
                    <a:pt x="3738" y="4045"/>
                  </a:lnTo>
                  <a:lnTo>
                    <a:pt x="3774" y="3755"/>
                  </a:lnTo>
                  <a:lnTo>
                    <a:pt x="3809" y="3493"/>
                  </a:lnTo>
                  <a:lnTo>
                    <a:pt x="3845" y="3265"/>
                  </a:lnTo>
                  <a:lnTo>
                    <a:pt x="3880" y="3077"/>
                  </a:lnTo>
                  <a:lnTo>
                    <a:pt x="3915" y="2933"/>
                  </a:lnTo>
                  <a:lnTo>
                    <a:pt x="3952" y="2837"/>
                  </a:lnTo>
                  <a:lnTo>
                    <a:pt x="3987" y="2790"/>
                  </a:lnTo>
                  <a:lnTo>
                    <a:pt x="4023" y="2795"/>
                  </a:lnTo>
                  <a:lnTo>
                    <a:pt x="4058" y="2848"/>
                  </a:lnTo>
                  <a:lnTo>
                    <a:pt x="4093" y="2947"/>
                  </a:lnTo>
                  <a:lnTo>
                    <a:pt x="4130" y="3091"/>
                  </a:lnTo>
                  <a:lnTo>
                    <a:pt x="4165" y="3273"/>
                  </a:lnTo>
                  <a:lnTo>
                    <a:pt x="4201" y="3487"/>
                  </a:lnTo>
                  <a:lnTo>
                    <a:pt x="4236" y="3729"/>
                  </a:lnTo>
                  <a:lnTo>
                    <a:pt x="4272" y="3990"/>
                  </a:lnTo>
                  <a:lnTo>
                    <a:pt x="4307" y="4262"/>
                  </a:lnTo>
                  <a:lnTo>
                    <a:pt x="4343" y="4538"/>
                  </a:lnTo>
                  <a:lnTo>
                    <a:pt x="4379" y="4810"/>
                  </a:lnTo>
                  <a:lnTo>
                    <a:pt x="4414" y="5072"/>
                  </a:lnTo>
                  <a:lnTo>
                    <a:pt x="4450" y="5316"/>
                  </a:lnTo>
                  <a:lnTo>
                    <a:pt x="4485" y="5534"/>
                  </a:lnTo>
                  <a:lnTo>
                    <a:pt x="4522" y="5722"/>
                  </a:lnTo>
                  <a:lnTo>
                    <a:pt x="4557" y="5875"/>
                  </a:lnTo>
                  <a:lnTo>
                    <a:pt x="4592" y="5990"/>
                  </a:lnTo>
                  <a:lnTo>
                    <a:pt x="4628" y="6062"/>
                  </a:lnTo>
                  <a:lnTo>
                    <a:pt x="4663" y="6093"/>
                  </a:lnTo>
                  <a:lnTo>
                    <a:pt x="4699" y="6080"/>
                  </a:lnTo>
                  <a:lnTo>
                    <a:pt x="4735" y="6026"/>
                  </a:lnTo>
                  <a:lnTo>
                    <a:pt x="4770" y="5933"/>
                  </a:lnTo>
                  <a:lnTo>
                    <a:pt x="4806" y="5803"/>
                  </a:lnTo>
                  <a:lnTo>
                    <a:pt x="4841" y="5640"/>
                  </a:lnTo>
                  <a:lnTo>
                    <a:pt x="4877" y="5452"/>
                  </a:lnTo>
                  <a:lnTo>
                    <a:pt x="4912" y="5242"/>
                  </a:lnTo>
                  <a:lnTo>
                    <a:pt x="4949" y="5016"/>
                  </a:lnTo>
                  <a:lnTo>
                    <a:pt x="4984" y="4782"/>
                  </a:lnTo>
                  <a:lnTo>
                    <a:pt x="5019" y="4546"/>
                  </a:lnTo>
                  <a:lnTo>
                    <a:pt x="5055" y="4315"/>
                  </a:lnTo>
                  <a:lnTo>
                    <a:pt x="5090" y="4094"/>
                  </a:lnTo>
                  <a:lnTo>
                    <a:pt x="5127" y="3890"/>
                  </a:lnTo>
                  <a:lnTo>
                    <a:pt x="5162" y="3709"/>
                  </a:lnTo>
                  <a:lnTo>
                    <a:pt x="5197" y="3554"/>
                  </a:lnTo>
                  <a:lnTo>
                    <a:pt x="5233" y="3430"/>
                  </a:lnTo>
                  <a:lnTo>
                    <a:pt x="5268" y="3340"/>
                  </a:lnTo>
                  <a:lnTo>
                    <a:pt x="5304" y="3285"/>
                  </a:lnTo>
                  <a:lnTo>
                    <a:pt x="5340" y="3267"/>
                  </a:lnTo>
                  <a:lnTo>
                    <a:pt x="5376" y="3285"/>
                  </a:lnTo>
                  <a:lnTo>
                    <a:pt x="5411" y="3339"/>
                  </a:lnTo>
                  <a:lnTo>
                    <a:pt x="5446" y="3426"/>
                  </a:lnTo>
                  <a:lnTo>
                    <a:pt x="5482" y="3543"/>
                  </a:lnTo>
                  <a:lnTo>
                    <a:pt x="5517" y="3687"/>
                  </a:lnTo>
                  <a:lnTo>
                    <a:pt x="5554" y="3852"/>
                  </a:lnTo>
                  <a:lnTo>
                    <a:pt x="5589" y="4035"/>
                  </a:lnTo>
                  <a:lnTo>
                    <a:pt x="5624" y="4231"/>
                  </a:lnTo>
                  <a:lnTo>
                    <a:pt x="5660" y="4431"/>
                  </a:lnTo>
                  <a:lnTo>
                    <a:pt x="5695" y="4633"/>
                  </a:lnTo>
                  <a:lnTo>
                    <a:pt x="5732" y="4829"/>
                  </a:lnTo>
                  <a:lnTo>
                    <a:pt x="5767" y="5015"/>
                  </a:lnTo>
                  <a:lnTo>
                    <a:pt x="5803" y="5185"/>
                  </a:lnTo>
                  <a:lnTo>
                    <a:pt x="5838" y="5335"/>
                  </a:lnTo>
                  <a:lnTo>
                    <a:pt x="5873" y="5463"/>
                  </a:lnTo>
                  <a:lnTo>
                    <a:pt x="5909" y="5562"/>
                  </a:lnTo>
                  <a:lnTo>
                    <a:pt x="5945" y="5633"/>
                  </a:lnTo>
                  <a:lnTo>
                    <a:pt x="5981" y="5673"/>
                  </a:lnTo>
                  <a:lnTo>
                    <a:pt x="6016" y="5683"/>
                  </a:lnTo>
                  <a:lnTo>
                    <a:pt x="6052" y="5660"/>
                  </a:lnTo>
                  <a:lnTo>
                    <a:pt x="6087" y="5608"/>
                  </a:lnTo>
                  <a:lnTo>
                    <a:pt x="6122" y="5528"/>
                  </a:lnTo>
                  <a:lnTo>
                    <a:pt x="6159" y="5423"/>
                  </a:lnTo>
                  <a:lnTo>
                    <a:pt x="6194" y="5296"/>
                  </a:lnTo>
                  <a:lnTo>
                    <a:pt x="6230" y="5151"/>
                  </a:lnTo>
                  <a:lnTo>
                    <a:pt x="6265" y="4992"/>
                  </a:lnTo>
                  <a:lnTo>
                    <a:pt x="6300" y="4823"/>
                  </a:lnTo>
                  <a:lnTo>
                    <a:pt x="6337" y="4652"/>
                  </a:lnTo>
                  <a:lnTo>
                    <a:pt x="6372" y="4480"/>
                  </a:lnTo>
                  <a:lnTo>
                    <a:pt x="6408" y="4314"/>
                  </a:lnTo>
                  <a:lnTo>
                    <a:pt x="6443" y="4157"/>
                  </a:lnTo>
                  <a:lnTo>
                    <a:pt x="6479" y="4014"/>
                  </a:lnTo>
                  <a:lnTo>
                    <a:pt x="6514" y="3890"/>
                  </a:lnTo>
                  <a:lnTo>
                    <a:pt x="6550" y="3786"/>
                  </a:lnTo>
                  <a:lnTo>
                    <a:pt x="6586" y="3706"/>
                  </a:lnTo>
                  <a:lnTo>
                    <a:pt x="6621" y="3651"/>
                  </a:lnTo>
                  <a:lnTo>
                    <a:pt x="6657" y="3623"/>
                  </a:lnTo>
                  <a:lnTo>
                    <a:pt x="6692" y="3620"/>
                  </a:lnTo>
                  <a:lnTo>
                    <a:pt x="6729" y="3645"/>
                  </a:lnTo>
                  <a:lnTo>
                    <a:pt x="6764" y="3695"/>
                  </a:lnTo>
                  <a:lnTo>
                    <a:pt x="6799" y="3768"/>
                  </a:lnTo>
                  <a:lnTo>
                    <a:pt x="6835" y="3862"/>
                  </a:lnTo>
                  <a:lnTo>
                    <a:pt x="6870" y="3975"/>
                  </a:lnTo>
                  <a:lnTo>
                    <a:pt x="6906" y="4102"/>
                  </a:lnTo>
                  <a:lnTo>
                    <a:pt x="6942" y="4239"/>
                  </a:lnTo>
                  <a:lnTo>
                    <a:pt x="6977" y="4384"/>
                  </a:lnTo>
                  <a:lnTo>
                    <a:pt x="7013" y="4531"/>
                  </a:lnTo>
                  <a:lnTo>
                    <a:pt x="7048" y="4677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53"/>
            <p:cNvSpPr>
              <a:spLocks/>
            </p:cNvSpPr>
            <p:nvPr/>
          </p:nvSpPr>
          <p:spPr bwMode="auto">
            <a:xfrm>
              <a:off x="1794" y="2760"/>
              <a:ext cx="719" cy="251"/>
            </a:xfrm>
            <a:custGeom>
              <a:avLst/>
              <a:gdLst>
                <a:gd name="T0" fmla="*/ 36 w 3595"/>
                <a:gd name="T1" fmla="*/ 943 h 1506"/>
                <a:gd name="T2" fmla="*/ 108 w 3595"/>
                <a:gd name="T3" fmla="*/ 1193 h 1506"/>
                <a:gd name="T4" fmla="*/ 178 w 3595"/>
                <a:gd name="T5" fmla="*/ 1381 h 1506"/>
                <a:gd name="T6" fmla="*/ 249 w 3595"/>
                <a:gd name="T7" fmla="*/ 1487 h 1506"/>
                <a:gd name="T8" fmla="*/ 321 w 3595"/>
                <a:gd name="T9" fmla="*/ 1502 h 1506"/>
                <a:gd name="T10" fmla="*/ 392 w 3595"/>
                <a:gd name="T11" fmla="*/ 1430 h 1506"/>
                <a:gd name="T12" fmla="*/ 463 w 3595"/>
                <a:gd name="T13" fmla="*/ 1280 h 1506"/>
                <a:gd name="T14" fmla="*/ 535 w 3595"/>
                <a:gd name="T15" fmla="*/ 1070 h 1506"/>
                <a:gd name="T16" fmla="*/ 605 w 3595"/>
                <a:gd name="T17" fmla="*/ 827 h 1506"/>
                <a:gd name="T18" fmla="*/ 676 w 3595"/>
                <a:gd name="T19" fmla="*/ 577 h 1506"/>
                <a:gd name="T20" fmla="*/ 748 w 3595"/>
                <a:gd name="T21" fmla="*/ 347 h 1506"/>
                <a:gd name="T22" fmla="*/ 819 w 3595"/>
                <a:gd name="T23" fmla="*/ 164 h 1506"/>
                <a:gd name="T24" fmla="*/ 891 w 3595"/>
                <a:gd name="T25" fmla="*/ 45 h 1506"/>
                <a:gd name="T26" fmla="*/ 962 w 3595"/>
                <a:gd name="T27" fmla="*/ 0 h 1506"/>
                <a:gd name="T28" fmla="*/ 1032 w 3595"/>
                <a:gd name="T29" fmla="*/ 33 h 1506"/>
                <a:gd name="T30" fmla="*/ 1104 w 3595"/>
                <a:gd name="T31" fmla="*/ 137 h 1506"/>
                <a:gd name="T32" fmla="*/ 1175 w 3595"/>
                <a:gd name="T33" fmla="*/ 298 h 1506"/>
                <a:gd name="T34" fmla="*/ 1246 w 3595"/>
                <a:gd name="T35" fmla="*/ 498 h 1506"/>
                <a:gd name="T36" fmla="*/ 1318 w 3595"/>
                <a:gd name="T37" fmla="*/ 712 h 1506"/>
                <a:gd name="T38" fmla="*/ 1389 w 3595"/>
                <a:gd name="T39" fmla="*/ 918 h 1506"/>
                <a:gd name="T40" fmla="*/ 1459 w 3595"/>
                <a:gd name="T41" fmla="*/ 1092 h 1506"/>
                <a:gd name="T42" fmla="*/ 1531 w 3595"/>
                <a:gd name="T43" fmla="*/ 1217 h 1506"/>
                <a:gd name="T44" fmla="*/ 1602 w 3595"/>
                <a:gd name="T45" fmla="*/ 1282 h 1506"/>
                <a:gd name="T46" fmla="*/ 1673 w 3595"/>
                <a:gd name="T47" fmla="*/ 1279 h 1506"/>
                <a:gd name="T48" fmla="*/ 1745 w 3595"/>
                <a:gd name="T49" fmla="*/ 1213 h 1506"/>
                <a:gd name="T50" fmla="*/ 1816 w 3595"/>
                <a:gd name="T51" fmla="*/ 1092 h 1506"/>
                <a:gd name="T52" fmla="*/ 1886 w 3595"/>
                <a:gd name="T53" fmla="*/ 932 h 1506"/>
                <a:gd name="T54" fmla="*/ 1958 w 3595"/>
                <a:gd name="T55" fmla="*/ 752 h 1506"/>
                <a:gd name="T56" fmla="*/ 2029 w 3595"/>
                <a:gd name="T57" fmla="*/ 571 h 1506"/>
                <a:gd name="T58" fmla="*/ 2101 w 3595"/>
                <a:gd name="T59" fmla="*/ 409 h 1506"/>
                <a:gd name="T60" fmla="*/ 2172 w 3595"/>
                <a:gd name="T61" fmla="*/ 284 h 1506"/>
                <a:gd name="T62" fmla="*/ 2243 w 3595"/>
                <a:gd name="T63" fmla="*/ 208 h 1506"/>
                <a:gd name="T64" fmla="*/ 2315 w 3595"/>
                <a:gd name="T65" fmla="*/ 187 h 1506"/>
                <a:gd name="T66" fmla="*/ 2385 w 3595"/>
                <a:gd name="T67" fmla="*/ 224 h 1506"/>
                <a:gd name="T68" fmla="*/ 2456 w 3595"/>
                <a:gd name="T69" fmla="*/ 309 h 1506"/>
                <a:gd name="T70" fmla="*/ 2528 w 3595"/>
                <a:gd name="T71" fmla="*/ 434 h 1506"/>
                <a:gd name="T72" fmla="*/ 2599 w 3595"/>
                <a:gd name="T73" fmla="*/ 584 h 1506"/>
                <a:gd name="T74" fmla="*/ 2670 w 3595"/>
                <a:gd name="T75" fmla="*/ 740 h 1506"/>
                <a:gd name="T76" fmla="*/ 2742 w 3595"/>
                <a:gd name="T77" fmla="*/ 888 h 1506"/>
                <a:gd name="T78" fmla="*/ 2812 w 3595"/>
                <a:gd name="T79" fmla="*/ 1008 h 1506"/>
                <a:gd name="T80" fmla="*/ 2883 w 3595"/>
                <a:gd name="T81" fmla="*/ 1091 h 1506"/>
                <a:gd name="T82" fmla="*/ 2955 w 3595"/>
                <a:gd name="T83" fmla="*/ 1127 h 1506"/>
                <a:gd name="T84" fmla="*/ 3026 w 3595"/>
                <a:gd name="T85" fmla="*/ 1116 h 1506"/>
                <a:gd name="T86" fmla="*/ 3098 w 3595"/>
                <a:gd name="T87" fmla="*/ 1057 h 1506"/>
                <a:gd name="T88" fmla="*/ 3169 w 3595"/>
                <a:gd name="T89" fmla="*/ 962 h 1506"/>
                <a:gd name="T90" fmla="*/ 3239 w 3595"/>
                <a:gd name="T91" fmla="*/ 841 h 1506"/>
                <a:gd name="T92" fmla="*/ 3311 w 3595"/>
                <a:gd name="T93" fmla="*/ 708 h 1506"/>
                <a:gd name="T94" fmla="*/ 3381 w 3595"/>
                <a:gd name="T95" fmla="*/ 578 h 1506"/>
                <a:gd name="T96" fmla="*/ 3452 w 3595"/>
                <a:gd name="T97" fmla="*/ 464 h 1506"/>
                <a:gd name="T98" fmla="*/ 3524 w 3595"/>
                <a:gd name="T99" fmla="*/ 380 h 1506"/>
                <a:gd name="T100" fmla="*/ 3595 w 3595"/>
                <a:gd name="T101" fmla="*/ 332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95" h="1506">
                  <a:moveTo>
                    <a:pt x="0" y="802"/>
                  </a:moveTo>
                  <a:lnTo>
                    <a:pt x="36" y="943"/>
                  </a:lnTo>
                  <a:lnTo>
                    <a:pt x="71" y="1075"/>
                  </a:lnTo>
                  <a:lnTo>
                    <a:pt x="108" y="1193"/>
                  </a:lnTo>
                  <a:lnTo>
                    <a:pt x="143" y="1296"/>
                  </a:lnTo>
                  <a:lnTo>
                    <a:pt x="178" y="1381"/>
                  </a:lnTo>
                  <a:lnTo>
                    <a:pt x="214" y="1444"/>
                  </a:lnTo>
                  <a:lnTo>
                    <a:pt x="249" y="1487"/>
                  </a:lnTo>
                  <a:lnTo>
                    <a:pt x="286" y="1506"/>
                  </a:lnTo>
                  <a:lnTo>
                    <a:pt x="321" y="1502"/>
                  </a:lnTo>
                  <a:lnTo>
                    <a:pt x="356" y="1478"/>
                  </a:lnTo>
                  <a:lnTo>
                    <a:pt x="392" y="1430"/>
                  </a:lnTo>
                  <a:lnTo>
                    <a:pt x="427" y="1363"/>
                  </a:lnTo>
                  <a:lnTo>
                    <a:pt x="463" y="1280"/>
                  </a:lnTo>
                  <a:lnTo>
                    <a:pt x="499" y="1181"/>
                  </a:lnTo>
                  <a:lnTo>
                    <a:pt x="535" y="1070"/>
                  </a:lnTo>
                  <a:lnTo>
                    <a:pt x="570" y="951"/>
                  </a:lnTo>
                  <a:lnTo>
                    <a:pt x="605" y="827"/>
                  </a:lnTo>
                  <a:lnTo>
                    <a:pt x="641" y="701"/>
                  </a:lnTo>
                  <a:lnTo>
                    <a:pt x="676" y="577"/>
                  </a:lnTo>
                  <a:lnTo>
                    <a:pt x="713" y="457"/>
                  </a:lnTo>
                  <a:lnTo>
                    <a:pt x="748" y="347"/>
                  </a:lnTo>
                  <a:lnTo>
                    <a:pt x="783" y="249"/>
                  </a:lnTo>
                  <a:lnTo>
                    <a:pt x="819" y="164"/>
                  </a:lnTo>
                  <a:lnTo>
                    <a:pt x="854" y="95"/>
                  </a:lnTo>
                  <a:lnTo>
                    <a:pt x="891" y="45"/>
                  </a:lnTo>
                  <a:lnTo>
                    <a:pt x="926" y="12"/>
                  </a:lnTo>
                  <a:lnTo>
                    <a:pt x="962" y="0"/>
                  </a:lnTo>
                  <a:lnTo>
                    <a:pt x="997" y="7"/>
                  </a:lnTo>
                  <a:lnTo>
                    <a:pt x="1032" y="33"/>
                  </a:lnTo>
                  <a:lnTo>
                    <a:pt x="1068" y="76"/>
                  </a:lnTo>
                  <a:lnTo>
                    <a:pt x="1104" y="137"/>
                  </a:lnTo>
                  <a:lnTo>
                    <a:pt x="1140" y="212"/>
                  </a:lnTo>
                  <a:lnTo>
                    <a:pt x="1175" y="298"/>
                  </a:lnTo>
                  <a:lnTo>
                    <a:pt x="1210" y="395"/>
                  </a:lnTo>
                  <a:lnTo>
                    <a:pt x="1246" y="498"/>
                  </a:lnTo>
                  <a:lnTo>
                    <a:pt x="1281" y="605"/>
                  </a:lnTo>
                  <a:lnTo>
                    <a:pt x="1318" y="712"/>
                  </a:lnTo>
                  <a:lnTo>
                    <a:pt x="1353" y="817"/>
                  </a:lnTo>
                  <a:lnTo>
                    <a:pt x="1389" y="918"/>
                  </a:lnTo>
                  <a:lnTo>
                    <a:pt x="1424" y="1010"/>
                  </a:lnTo>
                  <a:lnTo>
                    <a:pt x="1459" y="1092"/>
                  </a:lnTo>
                  <a:lnTo>
                    <a:pt x="1496" y="1162"/>
                  </a:lnTo>
                  <a:lnTo>
                    <a:pt x="1531" y="1217"/>
                  </a:lnTo>
                  <a:lnTo>
                    <a:pt x="1567" y="1257"/>
                  </a:lnTo>
                  <a:lnTo>
                    <a:pt x="1602" y="1282"/>
                  </a:lnTo>
                  <a:lnTo>
                    <a:pt x="1638" y="1289"/>
                  </a:lnTo>
                  <a:lnTo>
                    <a:pt x="1673" y="1279"/>
                  </a:lnTo>
                  <a:lnTo>
                    <a:pt x="1709" y="1253"/>
                  </a:lnTo>
                  <a:lnTo>
                    <a:pt x="1745" y="1213"/>
                  </a:lnTo>
                  <a:lnTo>
                    <a:pt x="1780" y="1159"/>
                  </a:lnTo>
                  <a:lnTo>
                    <a:pt x="1816" y="1092"/>
                  </a:lnTo>
                  <a:lnTo>
                    <a:pt x="1851" y="1016"/>
                  </a:lnTo>
                  <a:lnTo>
                    <a:pt x="1886" y="932"/>
                  </a:lnTo>
                  <a:lnTo>
                    <a:pt x="1923" y="843"/>
                  </a:lnTo>
                  <a:lnTo>
                    <a:pt x="1958" y="752"/>
                  </a:lnTo>
                  <a:lnTo>
                    <a:pt x="1994" y="660"/>
                  </a:lnTo>
                  <a:lnTo>
                    <a:pt x="2029" y="571"/>
                  </a:lnTo>
                  <a:lnTo>
                    <a:pt x="2065" y="487"/>
                  </a:lnTo>
                  <a:lnTo>
                    <a:pt x="2101" y="409"/>
                  </a:lnTo>
                  <a:lnTo>
                    <a:pt x="2136" y="342"/>
                  </a:lnTo>
                  <a:lnTo>
                    <a:pt x="2172" y="284"/>
                  </a:lnTo>
                  <a:lnTo>
                    <a:pt x="2207" y="240"/>
                  </a:lnTo>
                  <a:lnTo>
                    <a:pt x="2243" y="208"/>
                  </a:lnTo>
                  <a:lnTo>
                    <a:pt x="2278" y="191"/>
                  </a:lnTo>
                  <a:lnTo>
                    <a:pt x="2315" y="187"/>
                  </a:lnTo>
                  <a:lnTo>
                    <a:pt x="2350" y="199"/>
                  </a:lnTo>
                  <a:lnTo>
                    <a:pt x="2385" y="224"/>
                  </a:lnTo>
                  <a:lnTo>
                    <a:pt x="2421" y="261"/>
                  </a:lnTo>
                  <a:lnTo>
                    <a:pt x="2456" y="309"/>
                  </a:lnTo>
                  <a:lnTo>
                    <a:pt x="2493" y="367"/>
                  </a:lnTo>
                  <a:lnTo>
                    <a:pt x="2528" y="434"/>
                  </a:lnTo>
                  <a:lnTo>
                    <a:pt x="2563" y="508"/>
                  </a:lnTo>
                  <a:lnTo>
                    <a:pt x="2599" y="584"/>
                  </a:lnTo>
                  <a:lnTo>
                    <a:pt x="2634" y="663"/>
                  </a:lnTo>
                  <a:lnTo>
                    <a:pt x="2670" y="740"/>
                  </a:lnTo>
                  <a:lnTo>
                    <a:pt x="2706" y="816"/>
                  </a:lnTo>
                  <a:lnTo>
                    <a:pt x="2742" y="888"/>
                  </a:lnTo>
                  <a:lnTo>
                    <a:pt x="2777" y="952"/>
                  </a:lnTo>
                  <a:lnTo>
                    <a:pt x="2812" y="1008"/>
                  </a:lnTo>
                  <a:lnTo>
                    <a:pt x="2848" y="1055"/>
                  </a:lnTo>
                  <a:lnTo>
                    <a:pt x="2883" y="1091"/>
                  </a:lnTo>
                  <a:lnTo>
                    <a:pt x="2920" y="1114"/>
                  </a:lnTo>
                  <a:lnTo>
                    <a:pt x="2955" y="1127"/>
                  </a:lnTo>
                  <a:lnTo>
                    <a:pt x="2990" y="1127"/>
                  </a:lnTo>
                  <a:lnTo>
                    <a:pt x="3026" y="1116"/>
                  </a:lnTo>
                  <a:lnTo>
                    <a:pt x="3061" y="1092"/>
                  </a:lnTo>
                  <a:lnTo>
                    <a:pt x="3098" y="1057"/>
                  </a:lnTo>
                  <a:lnTo>
                    <a:pt x="3133" y="1014"/>
                  </a:lnTo>
                  <a:lnTo>
                    <a:pt x="3169" y="962"/>
                  </a:lnTo>
                  <a:lnTo>
                    <a:pt x="3204" y="904"/>
                  </a:lnTo>
                  <a:lnTo>
                    <a:pt x="3239" y="841"/>
                  </a:lnTo>
                  <a:lnTo>
                    <a:pt x="3275" y="775"/>
                  </a:lnTo>
                  <a:lnTo>
                    <a:pt x="3311" y="708"/>
                  </a:lnTo>
                  <a:lnTo>
                    <a:pt x="3347" y="641"/>
                  </a:lnTo>
                  <a:lnTo>
                    <a:pt x="3381" y="578"/>
                  </a:lnTo>
                  <a:lnTo>
                    <a:pt x="3416" y="518"/>
                  </a:lnTo>
                  <a:lnTo>
                    <a:pt x="3452" y="464"/>
                  </a:lnTo>
                  <a:lnTo>
                    <a:pt x="3487" y="418"/>
                  </a:lnTo>
                  <a:lnTo>
                    <a:pt x="3524" y="380"/>
                  </a:lnTo>
                  <a:lnTo>
                    <a:pt x="3559" y="351"/>
                  </a:lnTo>
                  <a:lnTo>
                    <a:pt x="3595" y="332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54"/>
            <p:cNvSpPr>
              <a:spLocks/>
            </p:cNvSpPr>
            <p:nvPr/>
          </p:nvSpPr>
          <p:spPr bwMode="auto">
            <a:xfrm>
              <a:off x="384" y="2114"/>
              <a:ext cx="1410" cy="616"/>
            </a:xfrm>
            <a:custGeom>
              <a:avLst/>
              <a:gdLst>
                <a:gd name="T0" fmla="*/ 71 w 7048"/>
                <a:gd name="T1" fmla="*/ 76 h 3696"/>
                <a:gd name="T2" fmla="*/ 214 w 7048"/>
                <a:gd name="T3" fmla="*/ 223 h 3696"/>
                <a:gd name="T4" fmla="*/ 356 w 7048"/>
                <a:gd name="T5" fmla="*/ 366 h 3696"/>
                <a:gd name="T6" fmla="*/ 498 w 7048"/>
                <a:gd name="T7" fmla="*/ 504 h 3696"/>
                <a:gd name="T8" fmla="*/ 641 w 7048"/>
                <a:gd name="T9" fmla="*/ 637 h 3696"/>
                <a:gd name="T10" fmla="*/ 783 w 7048"/>
                <a:gd name="T11" fmla="*/ 767 h 3696"/>
                <a:gd name="T12" fmla="*/ 926 w 7048"/>
                <a:gd name="T13" fmla="*/ 892 h 3696"/>
                <a:gd name="T14" fmla="*/ 1068 w 7048"/>
                <a:gd name="T15" fmla="*/ 1012 h 3696"/>
                <a:gd name="T16" fmla="*/ 1211 w 7048"/>
                <a:gd name="T17" fmla="*/ 1130 h 3696"/>
                <a:gd name="T18" fmla="*/ 1353 w 7048"/>
                <a:gd name="T19" fmla="*/ 1243 h 3696"/>
                <a:gd name="T20" fmla="*/ 1495 w 7048"/>
                <a:gd name="T21" fmla="*/ 1353 h 3696"/>
                <a:gd name="T22" fmla="*/ 1638 w 7048"/>
                <a:gd name="T23" fmla="*/ 1458 h 3696"/>
                <a:gd name="T24" fmla="*/ 1780 w 7048"/>
                <a:gd name="T25" fmla="*/ 1561 h 3696"/>
                <a:gd name="T26" fmla="*/ 1923 w 7048"/>
                <a:gd name="T27" fmla="*/ 1660 h 3696"/>
                <a:gd name="T28" fmla="*/ 2065 w 7048"/>
                <a:gd name="T29" fmla="*/ 1756 h 3696"/>
                <a:gd name="T30" fmla="*/ 2207 w 7048"/>
                <a:gd name="T31" fmla="*/ 1848 h 3696"/>
                <a:gd name="T32" fmla="*/ 2350 w 7048"/>
                <a:gd name="T33" fmla="*/ 1937 h 3696"/>
                <a:gd name="T34" fmla="*/ 2492 w 7048"/>
                <a:gd name="T35" fmla="*/ 2024 h 3696"/>
                <a:gd name="T36" fmla="*/ 2634 w 7048"/>
                <a:gd name="T37" fmla="*/ 2108 h 3696"/>
                <a:gd name="T38" fmla="*/ 2777 w 7048"/>
                <a:gd name="T39" fmla="*/ 2188 h 3696"/>
                <a:gd name="T40" fmla="*/ 2920 w 7048"/>
                <a:gd name="T41" fmla="*/ 2267 h 3696"/>
                <a:gd name="T42" fmla="*/ 3061 w 7048"/>
                <a:gd name="T43" fmla="*/ 2343 h 3696"/>
                <a:gd name="T44" fmla="*/ 3204 w 7048"/>
                <a:gd name="T45" fmla="*/ 2416 h 3696"/>
                <a:gd name="T46" fmla="*/ 3347 w 7048"/>
                <a:gd name="T47" fmla="*/ 2487 h 3696"/>
                <a:gd name="T48" fmla="*/ 3488 w 7048"/>
                <a:gd name="T49" fmla="*/ 2555 h 3696"/>
                <a:gd name="T50" fmla="*/ 3631 w 7048"/>
                <a:gd name="T51" fmla="*/ 2622 h 3696"/>
                <a:gd name="T52" fmla="*/ 3774 w 7048"/>
                <a:gd name="T53" fmla="*/ 2685 h 3696"/>
                <a:gd name="T54" fmla="*/ 3915 w 7048"/>
                <a:gd name="T55" fmla="*/ 2747 h 3696"/>
                <a:gd name="T56" fmla="*/ 4058 w 7048"/>
                <a:gd name="T57" fmla="*/ 2808 h 3696"/>
                <a:gd name="T58" fmla="*/ 4201 w 7048"/>
                <a:gd name="T59" fmla="*/ 2865 h 3696"/>
                <a:gd name="T60" fmla="*/ 4343 w 7048"/>
                <a:gd name="T61" fmla="*/ 2921 h 3696"/>
                <a:gd name="T62" fmla="*/ 4485 w 7048"/>
                <a:gd name="T63" fmla="*/ 2976 h 3696"/>
                <a:gd name="T64" fmla="*/ 4628 w 7048"/>
                <a:gd name="T65" fmla="*/ 3028 h 3696"/>
                <a:gd name="T66" fmla="*/ 4770 w 7048"/>
                <a:gd name="T67" fmla="*/ 3079 h 3696"/>
                <a:gd name="T68" fmla="*/ 4912 w 7048"/>
                <a:gd name="T69" fmla="*/ 3128 h 3696"/>
                <a:gd name="T70" fmla="*/ 5055 w 7048"/>
                <a:gd name="T71" fmla="*/ 3175 h 3696"/>
                <a:gd name="T72" fmla="*/ 5197 w 7048"/>
                <a:gd name="T73" fmla="*/ 3221 h 3696"/>
                <a:gd name="T74" fmla="*/ 5340 w 7048"/>
                <a:gd name="T75" fmla="*/ 3265 h 3696"/>
                <a:gd name="T76" fmla="*/ 5482 w 7048"/>
                <a:gd name="T77" fmla="*/ 3308 h 3696"/>
                <a:gd name="T78" fmla="*/ 5624 w 7048"/>
                <a:gd name="T79" fmla="*/ 3350 h 3696"/>
                <a:gd name="T80" fmla="*/ 5767 w 7048"/>
                <a:gd name="T81" fmla="*/ 3390 h 3696"/>
                <a:gd name="T82" fmla="*/ 5909 w 7048"/>
                <a:gd name="T83" fmla="*/ 3429 h 3696"/>
                <a:gd name="T84" fmla="*/ 6052 w 7048"/>
                <a:gd name="T85" fmla="*/ 3466 h 3696"/>
                <a:gd name="T86" fmla="*/ 6194 w 7048"/>
                <a:gd name="T87" fmla="*/ 3502 h 3696"/>
                <a:gd name="T88" fmla="*/ 6337 w 7048"/>
                <a:gd name="T89" fmla="*/ 3537 h 3696"/>
                <a:gd name="T90" fmla="*/ 6479 w 7048"/>
                <a:gd name="T91" fmla="*/ 3571 h 3696"/>
                <a:gd name="T92" fmla="*/ 6621 w 7048"/>
                <a:gd name="T93" fmla="*/ 3604 h 3696"/>
                <a:gd name="T94" fmla="*/ 6764 w 7048"/>
                <a:gd name="T95" fmla="*/ 3637 h 3696"/>
                <a:gd name="T96" fmla="*/ 6906 w 7048"/>
                <a:gd name="T97" fmla="*/ 3667 h 3696"/>
                <a:gd name="T98" fmla="*/ 7048 w 7048"/>
                <a:gd name="T99" fmla="*/ 3696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48" h="3696">
                  <a:moveTo>
                    <a:pt x="0" y="0"/>
                  </a:moveTo>
                  <a:lnTo>
                    <a:pt x="0" y="0"/>
                  </a:lnTo>
                  <a:lnTo>
                    <a:pt x="36" y="39"/>
                  </a:lnTo>
                  <a:lnTo>
                    <a:pt x="71" y="76"/>
                  </a:lnTo>
                  <a:lnTo>
                    <a:pt x="108" y="113"/>
                  </a:lnTo>
                  <a:lnTo>
                    <a:pt x="143" y="151"/>
                  </a:lnTo>
                  <a:lnTo>
                    <a:pt x="178" y="187"/>
                  </a:lnTo>
                  <a:lnTo>
                    <a:pt x="214" y="223"/>
                  </a:lnTo>
                  <a:lnTo>
                    <a:pt x="249" y="260"/>
                  </a:lnTo>
                  <a:lnTo>
                    <a:pt x="285" y="296"/>
                  </a:lnTo>
                  <a:lnTo>
                    <a:pt x="321" y="330"/>
                  </a:lnTo>
                  <a:lnTo>
                    <a:pt x="356" y="366"/>
                  </a:lnTo>
                  <a:lnTo>
                    <a:pt x="392" y="401"/>
                  </a:lnTo>
                  <a:lnTo>
                    <a:pt x="427" y="435"/>
                  </a:lnTo>
                  <a:lnTo>
                    <a:pt x="463" y="470"/>
                  </a:lnTo>
                  <a:lnTo>
                    <a:pt x="498" y="504"/>
                  </a:lnTo>
                  <a:lnTo>
                    <a:pt x="535" y="538"/>
                  </a:lnTo>
                  <a:lnTo>
                    <a:pt x="570" y="572"/>
                  </a:lnTo>
                  <a:lnTo>
                    <a:pt x="605" y="604"/>
                  </a:lnTo>
                  <a:lnTo>
                    <a:pt x="641" y="637"/>
                  </a:lnTo>
                  <a:lnTo>
                    <a:pt x="676" y="670"/>
                  </a:lnTo>
                  <a:lnTo>
                    <a:pt x="713" y="703"/>
                  </a:lnTo>
                  <a:lnTo>
                    <a:pt x="748" y="735"/>
                  </a:lnTo>
                  <a:lnTo>
                    <a:pt x="783" y="767"/>
                  </a:lnTo>
                  <a:lnTo>
                    <a:pt x="819" y="798"/>
                  </a:lnTo>
                  <a:lnTo>
                    <a:pt x="854" y="830"/>
                  </a:lnTo>
                  <a:lnTo>
                    <a:pt x="890" y="862"/>
                  </a:lnTo>
                  <a:lnTo>
                    <a:pt x="926" y="892"/>
                  </a:lnTo>
                  <a:lnTo>
                    <a:pt x="962" y="922"/>
                  </a:lnTo>
                  <a:lnTo>
                    <a:pt x="997" y="953"/>
                  </a:lnTo>
                  <a:lnTo>
                    <a:pt x="1032" y="983"/>
                  </a:lnTo>
                  <a:lnTo>
                    <a:pt x="1068" y="1012"/>
                  </a:lnTo>
                  <a:lnTo>
                    <a:pt x="1103" y="1043"/>
                  </a:lnTo>
                  <a:lnTo>
                    <a:pt x="1140" y="1072"/>
                  </a:lnTo>
                  <a:lnTo>
                    <a:pt x="1175" y="1101"/>
                  </a:lnTo>
                  <a:lnTo>
                    <a:pt x="1211" y="1130"/>
                  </a:lnTo>
                  <a:lnTo>
                    <a:pt x="1246" y="1159"/>
                  </a:lnTo>
                  <a:lnTo>
                    <a:pt x="1281" y="1187"/>
                  </a:lnTo>
                  <a:lnTo>
                    <a:pt x="1318" y="1215"/>
                  </a:lnTo>
                  <a:lnTo>
                    <a:pt x="1353" y="1243"/>
                  </a:lnTo>
                  <a:lnTo>
                    <a:pt x="1389" y="1271"/>
                  </a:lnTo>
                  <a:lnTo>
                    <a:pt x="1424" y="1298"/>
                  </a:lnTo>
                  <a:lnTo>
                    <a:pt x="1459" y="1326"/>
                  </a:lnTo>
                  <a:lnTo>
                    <a:pt x="1495" y="1353"/>
                  </a:lnTo>
                  <a:lnTo>
                    <a:pt x="1531" y="1379"/>
                  </a:lnTo>
                  <a:lnTo>
                    <a:pt x="1567" y="1406"/>
                  </a:lnTo>
                  <a:lnTo>
                    <a:pt x="1602" y="1432"/>
                  </a:lnTo>
                  <a:lnTo>
                    <a:pt x="1638" y="1458"/>
                  </a:lnTo>
                  <a:lnTo>
                    <a:pt x="1673" y="1485"/>
                  </a:lnTo>
                  <a:lnTo>
                    <a:pt x="1709" y="1510"/>
                  </a:lnTo>
                  <a:lnTo>
                    <a:pt x="1745" y="1535"/>
                  </a:lnTo>
                  <a:lnTo>
                    <a:pt x="1780" y="1561"/>
                  </a:lnTo>
                  <a:lnTo>
                    <a:pt x="1816" y="1585"/>
                  </a:lnTo>
                  <a:lnTo>
                    <a:pt x="1851" y="1611"/>
                  </a:lnTo>
                  <a:lnTo>
                    <a:pt x="1886" y="1635"/>
                  </a:lnTo>
                  <a:lnTo>
                    <a:pt x="1923" y="1660"/>
                  </a:lnTo>
                  <a:lnTo>
                    <a:pt x="1958" y="1683"/>
                  </a:lnTo>
                  <a:lnTo>
                    <a:pt x="1994" y="1708"/>
                  </a:lnTo>
                  <a:lnTo>
                    <a:pt x="2029" y="1731"/>
                  </a:lnTo>
                  <a:lnTo>
                    <a:pt x="2065" y="1756"/>
                  </a:lnTo>
                  <a:lnTo>
                    <a:pt x="2100" y="1779"/>
                  </a:lnTo>
                  <a:lnTo>
                    <a:pt x="2136" y="1801"/>
                  </a:lnTo>
                  <a:lnTo>
                    <a:pt x="2172" y="1825"/>
                  </a:lnTo>
                  <a:lnTo>
                    <a:pt x="2207" y="1848"/>
                  </a:lnTo>
                  <a:lnTo>
                    <a:pt x="2243" y="1870"/>
                  </a:lnTo>
                  <a:lnTo>
                    <a:pt x="2278" y="1893"/>
                  </a:lnTo>
                  <a:lnTo>
                    <a:pt x="2315" y="1915"/>
                  </a:lnTo>
                  <a:lnTo>
                    <a:pt x="2350" y="1937"/>
                  </a:lnTo>
                  <a:lnTo>
                    <a:pt x="2385" y="1959"/>
                  </a:lnTo>
                  <a:lnTo>
                    <a:pt x="2421" y="1982"/>
                  </a:lnTo>
                  <a:lnTo>
                    <a:pt x="2456" y="2003"/>
                  </a:lnTo>
                  <a:lnTo>
                    <a:pt x="2492" y="2024"/>
                  </a:lnTo>
                  <a:lnTo>
                    <a:pt x="2528" y="2045"/>
                  </a:lnTo>
                  <a:lnTo>
                    <a:pt x="2563" y="2066"/>
                  </a:lnTo>
                  <a:lnTo>
                    <a:pt x="2599" y="2087"/>
                  </a:lnTo>
                  <a:lnTo>
                    <a:pt x="2634" y="2108"/>
                  </a:lnTo>
                  <a:lnTo>
                    <a:pt x="2670" y="2128"/>
                  </a:lnTo>
                  <a:lnTo>
                    <a:pt x="2705" y="2149"/>
                  </a:lnTo>
                  <a:lnTo>
                    <a:pt x="2742" y="2169"/>
                  </a:lnTo>
                  <a:lnTo>
                    <a:pt x="2777" y="2188"/>
                  </a:lnTo>
                  <a:lnTo>
                    <a:pt x="2812" y="2208"/>
                  </a:lnTo>
                  <a:lnTo>
                    <a:pt x="2848" y="2228"/>
                  </a:lnTo>
                  <a:lnTo>
                    <a:pt x="2883" y="2248"/>
                  </a:lnTo>
                  <a:lnTo>
                    <a:pt x="2920" y="2267"/>
                  </a:lnTo>
                  <a:lnTo>
                    <a:pt x="2955" y="2287"/>
                  </a:lnTo>
                  <a:lnTo>
                    <a:pt x="2990" y="2305"/>
                  </a:lnTo>
                  <a:lnTo>
                    <a:pt x="3026" y="2324"/>
                  </a:lnTo>
                  <a:lnTo>
                    <a:pt x="3061" y="2343"/>
                  </a:lnTo>
                  <a:lnTo>
                    <a:pt x="3097" y="2361"/>
                  </a:lnTo>
                  <a:lnTo>
                    <a:pt x="3133" y="2380"/>
                  </a:lnTo>
                  <a:lnTo>
                    <a:pt x="3169" y="2398"/>
                  </a:lnTo>
                  <a:lnTo>
                    <a:pt x="3204" y="2416"/>
                  </a:lnTo>
                  <a:lnTo>
                    <a:pt x="3239" y="2434"/>
                  </a:lnTo>
                  <a:lnTo>
                    <a:pt x="3275" y="2451"/>
                  </a:lnTo>
                  <a:lnTo>
                    <a:pt x="3310" y="2469"/>
                  </a:lnTo>
                  <a:lnTo>
                    <a:pt x="3347" y="2487"/>
                  </a:lnTo>
                  <a:lnTo>
                    <a:pt x="3382" y="2504"/>
                  </a:lnTo>
                  <a:lnTo>
                    <a:pt x="3417" y="2522"/>
                  </a:lnTo>
                  <a:lnTo>
                    <a:pt x="3453" y="2538"/>
                  </a:lnTo>
                  <a:lnTo>
                    <a:pt x="3488" y="2555"/>
                  </a:lnTo>
                  <a:lnTo>
                    <a:pt x="3525" y="2572"/>
                  </a:lnTo>
                  <a:lnTo>
                    <a:pt x="3560" y="2588"/>
                  </a:lnTo>
                  <a:lnTo>
                    <a:pt x="3596" y="2606"/>
                  </a:lnTo>
                  <a:lnTo>
                    <a:pt x="3631" y="2622"/>
                  </a:lnTo>
                  <a:lnTo>
                    <a:pt x="3666" y="2637"/>
                  </a:lnTo>
                  <a:lnTo>
                    <a:pt x="3702" y="2654"/>
                  </a:lnTo>
                  <a:lnTo>
                    <a:pt x="3738" y="2670"/>
                  </a:lnTo>
                  <a:lnTo>
                    <a:pt x="3774" y="2685"/>
                  </a:lnTo>
                  <a:lnTo>
                    <a:pt x="3809" y="2702"/>
                  </a:lnTo>
                  <a:lnTo>
                    <a:pt x="3845" y="2717"/>
                  </a:lnTo>
                  <a:lnTo>
                    <a:pt x="3880" y="2732"/>
                  </a:lnTo>
                  <a:lnTo>
                    <a:pt x="3915" y="2747"/>
                  </a:lnTo>
                  <a:lnTo>
                    <a:pt x="3952" y="2762"/>
                  </a:lnTo>
                  <a:lnTo>
                    <a:pt x="3987" y="2778"/>
                  </a:lnTo>
                  <a:lnTo>
                    <a:pt x="4023" y="2793"/>
                  </a:lnTo>
                  <a:lnTo>
                    <a:pt x="4058" y="2808"/>
                  </a:lnTo>
                  <a:lnTo>
                    <a:pt x="4093" y="2822"/>
                  </a:lnTo>
                  <a:lnTo>
                    <a:pt x="4130" y="2837"/>
                  </a:lnTo>
                  <a:lnTo>
                    <a:pt x="4165" y="2851"/>
                  </a:lnTo>
                  <a:lnTo>
                    <a:pt x="4201" y="2865"/>
                  </a:lnTo>
                  <a:lnTo>
                    <a:pt x="4236" y="2879"/>
                  </a:lnTo>
                  <a:lnTo>
                    <a:pt x="4272" y="2893"/>
                  </a:lnTo>
                  <a:lnTo>
                    <a:pt x="4307" y="2907"/>
                  </a:lnTo>
                  <a:lnTo>
                    <a:pt x="4343" y="2921"/>
                  </a:lnTo>
                  <a:lnTo>
                    <a:pt x="4379" y="2935"/>
                  </a:lnTo>
                  <a:lnTo>
                    <a:pt x="4414" y="2949"/>
                  </a:lnTo>
                  <a:lnTo>
                    <a:pt x="4450" y="2962"/>
                  </a:lnTo>
                  <a:lnTo>
                    <a:pt x="4485" y="2976"/>
                  </a:lnTo>
                  <a:lnTo>
                    <a:pt x="4522" y="2989"/>
                  </a:lnTo>
                  <a:lnTo>
                    <a:pt x="4557" y="3002"/>
                  </a:lnTo>
                  <a:lnTo>
                    <a:pt x="4592" y="3015"/>
                  </a:lnTo>
                  <a:lnTo>
                    <a:pt x="4628" y="3028"/>
                  </a:lnTo>
                  <a:lnTo>
                    <a:pt x="4663" y="3041"/>
                  </a:lnTo>
                  <a:lnTo>
                    <a:pt x="4699" y="3053"/>
                  </a:lnTo>
                  <a:lnTo>
                    <a:pt x="4735" y="3066"/>
                  </a:lnTo>
                  <a:lnTo>
                    <a:pt x="4770" y="3079"/>
                  </a:lnTo>
                  <a:lnTo>
                    <a:pt x="4806" y="3091"/>
                  </a:lnTo>
                  <a:lnTo>
                    <a:pt x="4841" y="3104"/>
                  </a:lnTo>
                  <a:lnTo>
                    <a:pt x="4877" y="3115"/>
                  </a:lnTo>
                  <a:lnTo>
                    <a:pt x="4912" y="3128"/>
                  </a:lnTo>
                  <a:lnTo>
                    <a:pt x="4949" y="3140"/>
                  </a:lnTo>
                  <a:lnTo>
                    <a:pt x="4984" y="3152"/>
                  </a:lnTo>
                  <a:lnTo>
                    <a:pt x="5019" y="3163"/>
                  </a:lnTo>
                  <a:lnTo>
                    <a:pt x="5055" y="3175"/>
                  </a:lnTo>
                  <a:lnTo>
                    <a:pt x="5090" y="3187"/>
                  </a:lnTo>
                  <a:lnTo>
                    <a:pt x="5127" y="3198"/>
                  </a:lnTo>
                  <a:lnTo>
                    <a:pt x="5162" y="3210"/>
                  </a:lnTo>
                  <a:lnTo>
                    <a:pt x="5197" y="3221"/>
                  </a:lnTo>
                  <a:lnTo>
                    <a:pt x="5233" y="3232"/>
                  </a:lnTo>
                  <a:lnTo>
                    <a:pt x="5268" y="3244"/>
                  </a:lnTo>
                  <a:lnTo>
                    <a:pt x="5304" y="3255"/>
                  </a:lnTo>
                  <a:lnTo>
                    <a:pt x="5340" y="3265"/>
                  </a:lnTo>
                  <a:lnTo>
                    <a:pt x="5376" y="3277"/>
                  </a:lnTo>
                  <a:lnTo>
                    <a:pt x="5411" y="3287"/>
                  </a:lnTo>
                  <a:lnTo>
                    <a:pt x="5446" y="3298"/>
                  </a:lnTo>
                  <a:lnTo>
                    <a:pt x="5482" y="3308"/>
                  </a:lnTo>
                  <a:lnTo>
                    <a:pt x="5517" y="3319"/>
                  </a:lnTo>
                  <a:lnTo>
                    <a:pt x="5554" y="3329"/>
                  </a:lnTo>
                  <a:lnTo>
                    <a:pt x="5589" y="3340"/>
                  </a:lnTo>
                  <a:lnTo>
                    <a:pt x="5624" y="3350"/>
                  </a:lnTo>
                  <a:lnTo>
                    <a:pt x="5660" y="3360"/>
                  </a:lnTo>
                  <a:lnTo>
                    <a:pt x="5695" y="3370"/>
                  </a:lnTo>
                  <a:lnTo>
                    <a:pt x="5732" y="3380"/>
                  </a:lnTo>
                  <a:lnTo>
                    <a:pt x="5767" y="3390"/>
                  </a:lnTo>
                  <a:lnTo>
                    <a:pt x="5803" y="3400"/>
                  </a:lnTo>
                  <a:lnTo>
                    <a:pt x="5838" y="3410"/>
                  </a:lnTo>
                  <a:lnTo>
                    <a:pt x="5873" y="3419"/>
                  </a:lnTo>
                  <a:lnTo>
                    <a:pt x="5909" y="3429"/>
                  </a:lnTo>
                  <a:lnTo>
                    <a:pt x="5945" y="3438"/>
                  </a:lnTo>
                  <a:lnTo>
                    <a:pt x="5981" y="3447"/>
                  </a:lnTo>
                  <a:lnTo>
                    <a:pt x="6016" y="3457"/>
                  </a:lnTo>
                  <a:lnTo>
                    <a:pt x="6052" y="3466"/>
                  </a:lnTo>
                  <a:lnTo>
                    <a:pt x="6087" y="3475"/>
                  </a:lnTo>
                  <a:lnTo>
                    <a:pt x="6122" y="3485"/>
                  </a:lnTo>
                  <a:lnTo>
                    <a:pt x="6159" y="3494"/>
                  </a:lnTo>
                  <a:lnTo>
                    <a:pt x="6194" y="3502"/>
                  </a:lnTo>
                  <a:lnTo>
                    <a:pt x="6230" y="3512"/>
                  </a:lnTo>
                  <a:lnTo>
                    <a:pt x="6265" y="3520"/>
                  </a:lnTo>
                  <a:lnTo>
                    <a:pt x="6300" y="3529"/>
                  </a:lnTo>
                  <a:lnTo>
                    <a:pt x="6337" y="3537"/>
                  </a:lnTo>
                  <a:lnTo>
                    <a:pt x="6372" y="3547"/>
                  </a:lnTo>
                  <a:lnTo>
                    <a:pt x="6408" y="3555"/>
                  </a:lnTo>
                  <a:lnTo>
                    <a:pt x="6443" y="3563"/>
                  </a:lnTo>
                  <a:lnTo>
                    <a:pt x="6479" y="3571"/>
                  </a:lnTo>
                  <a:lnTo>
                    <a:pt x="6514" y="3580"/>
                  </a:lnTo>
                  <a:lnTo>
                    <a:pt x="6550" y="3588"/>
                  </a:lnTo>
                  <a:lnTo>
                    <a:pt x="6586" y="3596"/>
                  </a:lnTo>
                  <a:lnTo>
                    <a:pt x="6621" y="3604"/>
                  </a:lnTo>
                  <a:lnTo>
                    <a:pt x="6657" y="3612"/>
                  </a:lnTo>
                  <a:lnTo>
                    <a:pt x="6692" y="3620"/>
                  </a:lnTo>
                  <a:lnTo>
                    <a:pt x="6729" y="3629"/>
                  </a:lnTo>
                  <a:lnTo>
                    <a:pt x="6764" y="3637"/>
                  </a:lnTo>
                  <a:lnTo>
                    <a:pt x="6799" y="3644"/>
                  </a:lnTo>
                  <a:lnTo>
                    <a:pt x="6835" y="3652"/>
                  </a:lnTo>
                  <a:lnTo>
                    <a:pt x="6870" y="3659"/>
                  </a:lnTo>
                  <a:lnTo>
                    <a:pt x="6906" y="3667"/>
                  </a:lnTo>
                  <a:lnTo>
                    <a:pt x="6942" y="3674"/>
                  </a:lnTo>
                  <a:lnTo>
                    <a:pt x="6977" y="3682"/>
                  </a:lnTo>
                  <a:lnTo>
                    <a:pt x="7013" y="3689"/>
                  </a:lnTo>
                  <a:lnTo>
                    <a:pt x="7048" y="3696"/>
                  </a:lnTo>
                </a:path>
              </a:pathLst>
            </a:custGeom>
            <a:noFill/>
            <a:ln w="19050" cmpd="sng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Freeform 55"/>
            <p:cNvSpPr>
              <a:spLocks/>
            </p:cNvSpPr>
            <p:nvPr/>
          </p:nvSpPr>
          <p:spPr bwMode="auto">
            <a:xfrm>
              <a:off x="1794" y="2730"/>
              <a:ext cx="719" cy="83"/>
            </a:xfrm>
            <a:custGeom>
              <a:avLst/>
              <a:gdLst>
                <a:gd name="T0" fmla="*/ 36 w 3595"/>
                <a:gd name="T1" fmla="*/ 7 h 498"/>
                <a:gd name="T2" fmla="*/ 108 w 3595"/>
                <a:gd name="T3" fmla="*/ 23 h 498"/>
                <a:gd name="T4" fmla="*/ 178 w 3595"/>
                <a:gd name="T5" fmla="*/ 37 h 498"/>
                <a:gd name="T6" fmla="*/ 249 w 3595"/>
                <a:gd name="T7" fmla="*/ 51 h 498"/>
                <a:gd name="T8" fmla="*/ 321 w 3595"/>
                <a:gd name="T9" fmla="*/ 64 h 498"/>
                <a:gd name="T10" fmla="*/ 392 w 3595"/>
                <a:gd name="T11" fmla="*/ 78 h 498"/>
                <a:gd name="T12" fmla="*/ 463 w 3595"/>
                <a:gd name="T13" fmla="*/ 90 h 498"/>
                <a:gd name="T14" fmla="*/ 535 w 3595"/>
                <a:gd name="T15" fmla="*/ 103 h 498"/>
                <a:gd name="T16" fmla="*/ 605 w 3595"/>
                <a:gd name="T17" fmla="*/ 116 h 498"/>
                <a:gd name="T18" fmla="*/ 676 w 3595"/>
                <a:gd name="T19" fmla="*/ 129 h 498"/>
                <a:gd name="T20" fmla="*/ 748 w 3595"/>
                <a:gd name="T21" fmla="*/ 141 h 498"/>
                <a:gd name="T22" fmla="*/ 819 w 3595"/>
                <a:gd name="T23" fmla="*/ 154 h 498"/>
                <a:gd name="T24" fmla="*/ 891 w 3595"/>
                <a:gd name="T25" fmla="*/ 165 h 498"/>
                <a:gd name="T26" fmla="*/ 962 w 3595"/>
                <a:gd name="T27" fmla="*/ 177 h 498"/>
                <a:gd name="T28" fmla="*/ 1032 w 3595"/>
                <a:gd name="T29" fmla="*/ 189 h 498"/>
                <a:gd name="T30" fmla="*/ 1104 w 3595"/>
                <a:gd name="T31" fmla="*/ 200 h 498"/>
                <a:gd name="T32" fmla="*/ 1175 w 3595"/>
                <a:gd name="T33" fmla="*/ 211 h 498"/>
                <a:gd name="T34" fmla="*/ 1246 w 3595"/>
                <a:gd name="T35" fmla="*/ 223 h 498"/>
                <a:gd name="T36" fmla="*/ 1318 w 3595"/>
                <a:gd name="T37" fmla="*/ 233 h 498"/>
                <a:gd name="T38" fmla="*/ 1389 w 3595"/>
                <a:gd name="T39" fmla="*/ 244 h 498"/>
                <a:gd name="T40" fmla="*/ 1459 w 3595"/>
                <a:gd name="T41" fmla="*/ 254 h 498"/>
                <a:gd name="T42" fmla="*/ 1531 w 3595"/>
                <a:gd name="T43" fmla="*/ 265 h 498"/>
                <a:gd name="T44" fmla="*/ 1602 w 3595"/>
                <a:gd name="T45" fmla="*/ 274 h 498"/>
                <a:gd name="T46" fmla="*/ 1673 w 3595"/>
                <a:gd name="T47" fmla="*/ 285 h 498"/>
                <a:gd name="T48" fmla="*/ 1745 w 3595"/>
                <a:gd name="T49" fmla="*/ 294 h 498"/>
                <a:gd name="T50" fmla="*/ 1816 w 3595"/>
                <a:gd name="T51" fmla="*/ 303 h 498"/>
                <a:gd name="T52" fmla="*/ 1886 w 3595"/>
                <a:gd name="T53" fmla="*/ 314 h 498"/>
                <a:gd name="T54" fmla="*/ 1958 w 3595"/>
                <a:gd name="T55" fmla="*/ 323 h 498"/>
                <a:gd name="T56" fmla="*/ 2029 w 3595"/>
                <a:gd name="T57" fmla="*/ 331 h 498"/>
                <a:gd name="T58" fmla="*/ 2101 w 3595"/>
                <a:gd name="T59" fmla="*/ 341 h 498"/>
                <a:gd name="T60" fmla="*/ 2172 w 3595"/>
                <a:gd name="T61" fmla="*/ 350 h 498"/>
                <a:gd name="T62" fmla="*/ 2243 w 3595"/>
                <a:gd name="T63" fmla="*/ 358 h 498"/>
                <a:gd name="T64" fmla="*/ 2315 w 3595"/>
                <a:gd name="T65" fmla="*/ 366 h 498"/>
                <a:gd name="T66" fmla="*/ 2385 w 3595"/>
                <a:gd name="T67" fmla="*/ 376 h 498"/>
                <a:gd name="T68" fmla="*/ 2456 w 3595"/>
                <a:gd name="T69" fmla="*/ 384 h 498"/>
                <a:gd name="T70" fmla="*/ 2528 w 3595"/>
                <a:gd name="T71" fmla="*/ 392 h 498"/>
                <a:gd name="T72" fmla="*/ 2599 w 3595"/>
                <a:gd name="T73" fmla="*/ 399 h 498"/>
                <a:gd name="T74" fmla="*/ 2670 w 3595"/>
                <a:gd name="T75" fmla="*/ 407 h 498"/>
                <a:gd name="T76" fmla="*/ 2742 w 3595"/>
                <a:gd name="T77" fmla="*/ 415 h 498"/>
                <a:gd name="T78" fmla="*/ 2812 w 3595"/>
                <a:gd name="T79" fmla="*/ 422 h 498"/>
                <a:gd name="T80" fmla="*/ 2883 w 3595"/>
                <a:gd name="T81" fmla="*/ 431 h 498"/>
                <a:gd name="T82" fmla="*/ 2955 w 3595"/>
                <a:gd name="T83" fmla="*/ 438 h 498"/>
                <a:gd name="T84" fmla="*/ 3026 w 3595"/>
                <a:gd name="T85" fmla="*/ 445 h 498"/>
                <a:gd name="T86" fmla="*/ 3098 w 3595"/>
                <a:gd name="T87" fmla="*/ 452 h 498"/>
                <a:gd name="T88" fmla="*/ 3169 w 3595"/>
                <a:gd name="T89" fmla="*/ 459 h 498"/>
                <a:gd name="T90" fmla="*/ 3239 w 3595"/>
                <a:gd name="T91" fmla="*/ 466 h 498"/>
                <a:gd name="T92" fmla="*/ 3311 w 3595"/>
                <a:gd name="T93" fmla="*/ 473 h 498"/>
                <a:gd name="T94" fmla="*/ 3381 w 3595"/>
                <a:gd name="T95" fmla="*/ 480 h 498"/>
                <a:gd name="T96" fmla="*/ 3452 w 3595"/>
                <a:gd name="T97" fmla="*/ 486 h 498"/>
                <a:gd name="T98" fmla="*/ 3524 w 3595"/>
                <a:gd name="T99" fmla="*/ 493 h 498"/>
                <a:gd name="T100" fmla="*/ 3595 w 3595"/>
                <a:gd name="T101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95" h="498">
                  <a:moveTo>
                    <a:pt x="0" y="0"/>
                  </a:moveTo>
                  <a:lnTo>
                    <a:pt x="36" y="7"/>
                  </a:lnTo>
                  <a:lnTo>
                    <a:pt x="71" y="16"/>
                  </a:lnTo>
                  <a:lnTo>
                    <a:pt x="108" y="23"/>
                  </a:lnTo>
                  <a:lnTo>
                    <a:pt x="143" y="30"/>
                  </a:lnTo>
                  <a:lnTo>
                    <a:pt x="178" y="37"/>
                  </a:lnTo>
                  <a:lnTo>
                    <a:pt x="214" y="44"/>
                  </a:lnTo>
                  <a:lnTo>
                    <a:pt x="249" y="51"/>
                  </a:lnTo>
                  <a:lnTo>
                    <a:pt x="286" y="58"/>
                  </a:lnTo>
                  <a:lnTo>
                    <a:pt x="321" y="64"/>
                  </a:lnTo>
                  <a:lnTo>
                    <a:pt x="356" y="71"/>
                  </a:lnTo>
                  <a:lnTo>
                    <a:pt x="392" y="78"/>
                  </a:lnTo>
                  <a:lnTo>
                    <a:pt x="427" y="85"/>
                  </a:lnTo>
                  <a:lnTo>
                    <a:pt x="463" y="90"/>
                  </a:lnTo>
                  <a:lnTo>
                    <a:pt x="499" y="97"/>
                  </a:lnTo>
                  <a:lnTo>
                    <a:pt x="535" y="103"/>
                  </a:lnTo>
                  <a:lnTo>
                    <a:pt x="570" y="110"/>
                  </a:lnTo>
                  <a:lnTo>
                    <a:pt x="605" y="116"/>
                  </a:lnTo>
                  <a:lnTo>
                    <a:pt x="641" y="123"/>
                  </a:lnTo>
                  <a:lnTo>
                    <a:pt x="676" y="129"/>
                  </a:lnTo>
                  <a:lnTo>
                    <a:pt x="713" y="135"/>
                  </a:lnTo>
                  <a:lnTo>
                    <a:pt x="748" y="141"/>
                  </a:lnTo>
                  <a:lnTo>
                    <a:pt x="783" y="148"/>
                  </a:lnTo>
                  <a:lnTo>
                    <a:pt x="819" y="154"/>
                  </a:lnTo>
                  <a:lnTo>
                    <a:pt x="854" y="159"/>
                  </a:lnTo>
                  <a:lnTo>
                    <a:pt x="891" y="165"/>
                  </a:lnTo>
                  <a:lnTo>
                    <a:pt x="926" y="171"/>
                  </a:lnTo>
                  <a:lnTo>
                    <a:pt x="962" y="177"/>
                  </a:lnTo>
                  <a:lnTo>
                    <a:pt x="997" y="183"/>
                  </a:lnTo>
                  <a:lnTo>
                    <a:pt x="1032" y="189"/>
                  </a:lnTo>
                  <a:lnTo>
                    <a:pt x="1068" y="194"/>
                  </a:lnTo>
                  <a:lnTo>
                    <a:pt x="1104" y="200"/>
                  </a:lnTo>
                  <a:lnTo>
                    <a:pt x="1140" y="206"/>
                  </a:lnTo>
                  <a:lnTo>
                    <a:pt x="1175" y="211"/>
                  </a:lnTo>
                  <a:lnTo>
                    <a:pt x="1210" y="217"/>
                  </a:lnTo>
                  <a:lnTo>
                    <a:pt x="1246" y="223"/>
                  </a:lnTo>
                  <a:lnTo>
                    <a:pt x="1281" y="227"/>
                  </a:lnTo>
                  <a:lnTo>
                    <a:pt x="1318" y="233"/>
                  </a:lnTo>
                  <a:lnTo>
                    <a:pt x="1353" y="238"/>
                  </a:lnTo>
                  <a:lnTo>
                    <a:pt x="1389" y="244"/>
                  </a:lnTo>
                  <a:lnTo>
                    <a:pt x="1424" y="249"/>
                  </a:lnTo>
                  <a:lnTo>
                    <a:pt x="1459" y="254"/>
                  </a:lnTo>
                  <a:lnTo>
                    <a:pt x="1496" y="259"/>
                  </a:lnTo>
                  <a:lnTo>
                    <a:pt x="1531" y="265"/>
                  </a:lnTo>
                  <a:lnTo>
                    <a:pt x="1567" y="269"/>
                  </a:lnTo>
                  <a:lnTo>
                    <a:pt x="1602" y="274"/>
                  </a:lnTo>
                  <a:lnTo>
                    <a:pt x="1638" y="280"/>
                  </a:lnTo>
                  <a:lnTo>
                    <a:pt x="1673" y="285"/>
                  </a:lnTo>
                  <a:lnTo>
                    <a:pt x="1709" y="289"/>
                  </a:lnTo>
                  <a:lnTo>
                    <a:pt x="1745" y="294"/>
                  </a:lnTo>
                  <a:lnTo>
                    <a:pt x="1780" y="299"/>
                  </a:lnTo>
                  <a:lnTo>
                    <a:pt x="1816" y="303"/>
                  </a:lnTo>
                  <a:lnTo>
                    <a:pt x="1851" y="309"/>
                  </a:lnTo>
                  <a:lnTo>
                    <a:pt x="1886" y="314"/>
                  </a:lnTo>
                  <a:lnTo>
                    <a:pt x="1923" y="318"/>
                  </a:lnTo>
                  <a:lnTo>
                    <a:pt x="1958" y="323"/>
                  </a:lnTo>
                  <a:lnTo>
                    <a:pt x="1994" y="327"/>
                  </a:lnTo>
                  <a:lnTo>
                    <a:pt x="2029" y="331"/>
                  </a:lnTo>
                  <a:lnTo>
                    <a:pt x="2065" y="336"/>
                  </a:lnTo>
                  <a:lnTo>
                    <a:pt x="2101" y="341"/>
                  </a:lnTo>
                  <a:lnTo>
                    <a:pt x="2136" y="345"/>
                  </a:lnTo>
                  <a:lnTo>
                    <a:pt x="2172" y="350"/>
                  </a:lnTo>
                  <a:lnTo>
                    <a:pt x="2207" y="353"/>
                  </a:lnTo>
                  <a:lnTo>
                    <a:pt x="2243" y="358"/>
                  </a:lnTo>
                  <a:lnTo>
                    <a:pt x="2278" y="363"/>
                  </a:lnTo>
                  <a:lnTo>
                    <a:pt x="2315" y="366"/>
                  </a:lnTo>
                  <a:lnTo>
                    <a:pt x="2350" y="371"/>
                  </a:lnTo>
                  <a:lnTo>
                    <a:pt x="2385" y="376"/>
                  </a:lnTo>
                  <a:lnTo>
                    <a:pt x="2421" y="379"/>
                  </a:lnTo>
                  <a:lnTo>
                    <a:pt x="2456" y="384"/>
                  </a:lnTo>
                  <a:lnTo>
                    <a:pt x="2493" y="387"/>
                  </a:lnTo>
                  <a:lnTo>
                    <a:pt x="2528" y="392"/>
                  </a:lnTo>
                  <a:lnTo>
                    <a:pt x="2563" y="396"/>
                  </a:lnTo>
                  <a:lnTo>
                    <a:pt x="2599" y="399"/>
                  </a:lnTo>
                  <a:lnTo>
                    <a:pt x="2634" y="404"/>
                  </a:lnTo>
                  <a:lnTo>
                    <a:pt x="2670" y="407"/>
                  </a:lnTo>
                  <a:lnTo>
                    <a:pt x="2706" y="411"/>
                  </a:lnTo>
                  <a:lnTo>
                    <a:pt x="2742" y="415"/>
                  </a:lnTo>
                  <a:lnTo>
                    <a:pt x="2777" y="419"/>
                  </a:lnTo>
                  <a:lnTo>
                    <a:pt x="2812" y="422"/>
                  </a:lnTo>
                  <a:lnTo>
                    <a:pt x="2848" y="426"/>
                  </a:lnTo>
                  <a:lnTo>
                    <a:pt x="2883" y="431"/>
                  </a:lnTo>
                  <a:lnTo>
                    <a:pt x="2920" y="434"/>
                  </a:lnTo>
                  <a:lnTo>
                    <a:pt x="2955" y="438"/>
                  </a:lnTo>
                  <a:lnTo>
                    <a:pt x="2990" y="441"/>
                  </a:lnTo>
                  <a:lnTo>
                    <a:pt x="3026" y="445"/>
                  </a:lnTo>
                  <a:lnTo>
                    <a:pt x="3061" y="448"/>
                  </a:lnTo>
                  <a:lnTo>
                    <a:pt x="3098" y="452"/>
                  </a:lnTo>
                  <a:lnTo>
                    <a:pt x="3133" y="455"/>
                  </a:lnTo>
                  <a:lnTo>
                    <a:pt x="3169" y="459"/>
                  </a:lnTo>
                  <a:lnTo>
                    <a:pt x="3204" y="462"/>
                  </a:lnTo>
                  <a:lnTo>
                    <a:pt x="3239" y="466"/>
                  </a:lnTo>
                  <a:lnTo>
                    <a:pt x="3275" y="469"/>
                  </a:lnTo>
                  <a:lnTo>
                    <a:pt x="3311" y="473"/>
                  </a:lnTo>
                  <a:lnTo>
                    <a:pt x="3347" y="476"/>
                  </a:lnTo>
                  <a:lnTo>
                    <a:pt x="3381" y="480"/>
                  </a:lnTo>
                  <a:lnTo>
                    <a:pt x="3416" y="482"/>
                  </a:lnTo>
                  <a:lnTo>
                    <a:pt x="3452" y="486"/>
                  </a:lnTo>
                  <a:lnTo>
                    <a:pt x="3487" y="489"/>
                  </a:lnTo>
                  <a:lnTo>
                    <a:pt x="3524" y="493"/>
                  </a:lnTo>
                  <a:lnTo>
                    <a:pt x="3559" y="495"/>
                  </a:lnTo>
                  <a:lnTo>
                    <a:pt x="3595" y="498"/>
                  </a:lnTo>
                </a:path>
              </a:pathLst>
            </a:custGeom>
            <a:noFill/>
            <a:ln w="19050" cmpd="sng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Text Box 56"/>
            <p:cNvSpPr txBox="1">
              <a:spLocks noChangeArrowheads="1"/>
            </p:cNvSpPr>
            <p:nvPr/>
          </p:nvSpPr>
          <p:spPr bwMode="auto">
            <a:xfrm>
              <a:off x="1248" y="3696"/>
              <a:ext cx="5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 dirty="0" smtClean="0"/>
                <a:t>time</a:t>
              </a:r>
              <a:endParaRPr lang="en-US" altLang="de-DE" dirty="0"/>
            </a:p>
          </p:txBody>
        </p:sp>
        <p:sp>
          <p:nvSpPr>
            <p:cNvPr id="13" name="Text Box 57"/>
            <p:cNvSpPr txBox="1">
              <a:spLocks noChangeArrowheads="1"/>
            </p:cNvSpPr>
            <p:nvPr/>
          </p:nvSpPr>
          <p:spPr bwMode="auto">
            <a:xfrm rot="-5400000">
              <a:off x="-196" y="269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 dirty="0" smtClean="0"/>
                <a:t>amplitude</a:t>
              </a:r>
              <a:endParaRPr lang="en-US" altLang="de-DE" dirty="0"/>
            </a:p>
          </p:txBody>
        </p:sp>
        <p:graphicFrame>
          <p:nvGraphicFramePr>
            <p:cNvPr id="14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6337921"/>
                </p:ext>
              </p:extLst>
            </p:nvPr>
          </p:nvGraphicFramePr>
          <p:xfrm>
            <a:off x="1783" y="3149"/>
            <a:ext cx="532" cy="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2" name="Formel" r:id="rId3" imgW="558720" imgH="431640" progId="Equation.3">
                    <p:embed/>
                  </p:oleObj>
                </mc:Choice>
                <mc:Fallback>
                  <p:oleObj name="Formel" r:id="rId3" imgW="5587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3" y="3149"/>
                          <a:ext cx="532" cy="4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59"/>
            <p:cNvGraphicFramePr>
              <a:graphicFrameLocks noChangeAspect="1"/>
            </p:cNvGraphicFramePr>
            <p:nvPr/>
          </p:nvGraphicFramePr>
          <p:xfrm>
            <a:off x="1776" y="2256"/>
            <a:ext cx="218" cy="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3" name="Equation" r:id="rId5" imgW="228600" imgH="304560" progId="Equation.3">
                    <p:embed/>
                  </p:oleObj>
                </mc:Choice>
                <mc:Fallback>
                  <p:oleObj name="Equation" r:id="rId5" imgW="22860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2256"/>
                          <a:ext cx="218" cy="2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60"/>
            <p:cNvSpPr>
              <a:spLocks noChangeShapeType="1"/>
            </p:cNvSpPr>
            <p:nvPr/>
          </p:nvSpPr>
          <p:spPr bwMode="auto">
            <a:xfrm flipV="1">
              <a:off x="1392" y="2448"/>
              <a:ext cx="384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62" name="AutoShape 116"/>
          <p:cNvSpPr>
            <a:spLocks noChangeArrowheads="1"/>
          </p:cNvSpPr>
          <p:nvPr/>
        </p:nvSpPr>
        <p:spPr bwMode="auto">
          <a:xfrm>
            <a:off x="3706316" y="2123228"/>
            <a:ext cx="576263" cy="143986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3" name="Picture 117" descr="MCj0349919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91" y="2699490"/>
            <a:ext cx="4238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" name="Object 2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154182"/>
              </p:ext>
            </p:extLst>
          </p:nvPr>
        </p:nvGraphicFramePr>
        <p:xfrm>
          <a:off x="5930666" y="2455279"/>
          <a:ext cx="11255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" name="CorelDRAW" r:id="rId8" imgW="680445" imgH="556219" progId="CorelDRAW.Graphic.11">
                  <p:embed/>
                </p:oleObj>
              </mc:Choice>
              <mc:Fallback>
                <p:oleObj name="CorelDRAW" r:id="rId8" imgW="680445" imgH="55621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666" y="2455279"/>
                        <a:ext cx="11255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2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061863"/>
              </p:ext>
            </p:extLst>
          </p:nvPr>
        </p:nvGraphicFramePr>
        <p:xfrm>
          <a:off x="4706986" y="2455279"/>
          <a:ext cx="10795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CorelDRAW" r:id="rId10" imgW="668912" imgH="544686" progId="CorelDRAW.Graphic.11">
                  <p:embed/>
                </p:oleObj>
              </mc:Choice>
              <mc:Fallback>
                <p:oleObj name="CorelDRAW" r:id="rId10" imgW="668912" imgH="544686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986" y="2455279"/>
                        <a:ext cx="107950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26" descr="Mode0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11052" r="22444" b="16577"/>
          <a:stretch>
            <a:fillRect/>
          </a:stretch>
        </p:blipFill>
        <p:spPr bwMode="auto">
          <a:xfrm>
            <a:off x="7224678" y="2322908"/>
            <a:ext cx="1104900" cy="11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D:\Bilder\Uni\Proben\IMG_4494_klei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" y="2276872"/>
            <a:ext cx="1967363" cy="13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86" y="3751695"/>
            <a:ext cx="3694967" cy="246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unique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SFB TR7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endParaRPr lang="de-DE" dirty="0" smtClean="0"/>
          </a:p>
          <a:p>
            <a:pPr lvl="1"/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 smtClean="0"/>
          </a:p>
          <a:p>
            <a:pPr lvl="1"/>
            <a:r>
              <a:rPr lang="de-DE" dirty="0" err="1" smtClean="0"/>
              <a:t>coated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(</a:t>
            </a:r>
            <a:r>
              <a:rPr lang="de-DE" dirty="0" err="1" smtClean="0"/>
              <a:t>dielectric</a:t>
            </a:r>
            <a:r>
              <a:rPr lang="de-DE" dirty="0" smtClean="0"/>
              <a:t>, </a:t>
            </a:r>
            <a:r>
              <a:rPr lang="de-DE" dirty="0" err="1" smtClean="0"/>
              <a:t>gratings</a:t>
            </a:r>
            <a:r>
              <a:rPr lang="de-DE" dirty="0" smtClean="0"/>
              <a:t>, etc.)</a:t>
            </a:r>
          </a:p>
          <a:p>
            <a:pPr lvl="1"/>
            <a:r>
              <a:rPr lang="de-DE" dirty="0" err="1" smtClean="0"/>
              <a:t>bonded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err="1" smtClean="0"/>
              <a:t>wide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endParaRPr lang="de-DE" dirty="0" smtClean="0"/>
          </a:p>
          <a:p>
            <a:pPr lvl="1"/>
            <a:r>
              <a:rPr lang="de-DE" dirty="0" smtClean="0"/>
              <a:t>(2K) 5K – 300K</a:t>
            </a:r>
          </a:p>
          <a:p>
            <a:pPr lvl="1"/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500 kHz</a:t>
            </a:r>
          </a:p>
          <a:p>
            <a:pPr lvl="1"/>
            <a:r>
              <a:rPr lang="de-DE" dirty="0" err="1" smtClean="0"/>
              <a:t>vibrations</a:t>
            </a:r>
            <a:r>
              <a:rPr lang="de-DE" dirty="0" smtClean="0"/>
              <a:t> </a:t>
            </a:r>
            <a:r>
              <a:rPr lang="de-DE" dirty="0" err="1" smtClean="0"/>
              <a:t>detectable</a:t>
            </a:r>
            <a:r>
              <a:rPr lang="de-DE" dirty="0" smtClean="0"/>
              <a:t> down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sub</a:t>
            </a:r>
            <a:r>
              <a:rPr lang="de-DE" dirty="0" smtClean="0"/>
              <a:t> </a:t>
            </a:r>
            <a:r>
              <a:rPr lang="de-DE" dirty="0" err="1" smtClean="0"/>
              <a:t>nm</a:t>
            </a:r>
            <a:endParaRPr lang="de-DE" dirty="0" smtClean="0"/>
          </a:p>
          <a:p>
            <a:pPr lvl="1"/>
            <a:r>
              <a:rPr lang="de-DE" dirty="0" smtClean="0"/>
              <a:t>large sample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2" name="Geschweifte Klammer rechts 1"/>
          <p:cNvSpPr/>
          <p:nvPr/>
        </p:nvSpPr>
        <p:spPr>
          <a:xfrm>
            <a:off x="5580112" y="3933056"/>
            <a:ext cx="288032" cy="244827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156176" y="483402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many</a:t>
            </a:r>
            <a:r>
              <a:rPr lang="de-DE" dirty="0" smtClean="0"/>
              <a:t> international </a:t>
            </a:r>
            <a:r>
              <a:rPr lang="de-DE" dirty="0" err="1" smtClean="0"/>
              <a:t>collaborations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76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148213"/>
              </p:ext>
            </p:extLst>
          </p:nvPr>
        </p:nvGraphicFramePr>
        <p:xfrm>
          <a:off x="-252536" y="1061447"/>
          <a:ext cx="7589837" cy="532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2536" y="1061447"/>
                        <a:ext cx="7589837" cy="532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6948264" y="3132718"/>
            <a:ext cx="1519968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S</a:t>
            </a:r>
            <a:r>
              <a:rPr lang="de-DE" sz="2800" baseline="-25000" dirty="0" err="1" smtClean="0"/>
              <a:t>x</a:t>
            </a:r>
            <a:r>
              <a:rPr lang="de-DE" sz="2800" dirty="0" smtClean="0"/>
              <a:t> ~ T </a:t>
            </a:r>
            <a:r>
              <a:rPr lang="de-DE" sz="2800" dirty="0" smtClean="0">
                <a:sym typeface="Symbol"/>
              </a:rPr>
              <a:t></a:t>
            </a:r>
            <a:r>
              <a:rPr lang="de-DE" sz="2800" dirty="0" smtClean="0"/>
              <a:t> </a:t>
            </a:r>
            <a:r>
              <a:rPr lang="de-DE" sz="2800" dirty="0" smtClean="0">
                <a:latin typeface="Symbol" panose="05050102010706020507" pitchFamily="18" charset="2"/>
              </a:rPr>
              <a:t>f</a:t>
            </a:r>
            <a:endParaRPr lang="de-DE" sz="2800" dirty="0">
              <a:latin typeface="Symbol" panose="05050102010706020507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04248" y="4653136"/>
            <a:ext cx="2092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candidate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:</a:t>
            </a:r>
          </a:p>
          <a:p>
            <a:endParaRPr lang="de-DE" sz="600" dirty="0"/>
          </a:p>
          <a:p>
            <a:r>
              <a:rPr lang="de-DE" dirty="0" err="1" smtClean="0"/>
              <a:t>sapphire</a:t>
            </a:r>
            <a:endParaRPr lang="de-DE" dirty="0" smtClean="0"/>
          </a:p>
          <a:p>
            <a:r>
              <a:rPr lang="de-DE" dirty="0" err="1" smtClean="0"/>
              <a:t>silicon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35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in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causes</a:t>
            </a:r>
            <a:r>
              <a:rPr lang="de-DE" dirty="0" smtClean="0"/>
              <a:t> different </a:t>
            </a:r>
            <a:r>
              <a:rPr lang="de-DE" dirty="0" err="1" smtClean="0"/>
              <a:t>losses</a:t>
            </a:r>
            <a:r>
              <a:rPr lang="de-DE" dirty="0" smtClean="0"/>
              <a:t> in </a:t>
            </a:r>
            <a:r>
              <a:rPr lang="de-DE" dirty="0" err="1" smtClean="0"/>
              <a:t>chemical</a:t>
            </a:r>
            <a:r>
              <a:rPr lang="de-DE" dirty="0" smtClean="0"/>
              <a:t> </a:t>
            </a:r>
            <a:r>
              <a:rPr lang="de-DE" dirty="0" err="1" smtClean="0"/>
              <a:t>identical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origin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peaks</a:t>
            </a:r>
            <a:r>
              <a:rPr lang="de-DE" dirty="0" smtClean="0"/>
              <a:t>?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optimum</a:t>
            </a:r>
            <a:r>
              <a:rPr lang="de-DE" dirty="0" smtClean="0"/>
              <a:t> operational </a:t>
            </a:r>
            <a:r>
              <a:rPr lang="de-DE" dirty="0" err="1" smtClean="0"/>
              <a:t>temperature</a:t>
            </a:r>
            <a:r>
              <a:rPr lang="de-DE" dirty="0" smtClean="0"/>
              <a:t>? 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539358"/>
              </p:ext>
            </p:extLst>
          </p:nvPr>
        </p:nvGraphicFramePr>
        <p:xfrm>
          <a:off x="178072" y="1700808"/>
          <a:ext cx="5449474" cy="382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Graph" r:id="rId4" imgW="4131869" imgH="2901696" progId="Origin50.Graph">
                  <p:embed/>
                </p:oleObj>
              </mc:Choice>
              <mc:Fallback>
                <p:oleObj name="Graph" r:id="rId4" imgW="4131869" imgH="2901696" progId="Origin50.Graph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72" y="1700808"/>
                        <a:ext cx="5449474" cy="3826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3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defects</a:t>
            </a:r>
            <a:r>
              <a:rPr lang="de-DE" dirty="0" smtClean="0"/>
              <a:t> in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:	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quartz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calibrate</a:t>
            </a:r>
            <a:r>
              <a:rPr lang="de-DE" dirty="0" smtClean="0"/>
              <a:t> </a:t>
            </a:r>
            <a:r>
              <a:rPr lang="de-DE" dirty="0" err="1" smtClean="0"/>
              <a:t>investigations</a:t>
            </a:r>
            <a:endParaRPr lang="de-DE" dirty="0"/>
          </a:p>
        </p:txBody>
      </p:sp>
      <p:pic>
        <p:nvPicPr>
          <p:cNvPr id="4" name="Picture 2" descr="C:\Users\sfb_user\Documents\Bastian\Bilder\MA\Doppelmuld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86" y="2220615"/>
            <a:ext cx="2124986" cy="17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2383" y="4365104"/>
            <a:ext cx="2124986" cy="176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117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b="7795"/>
          <a:stretch/>
        </p:blipFill>
        <p:spPr bwMode="auto">
          <a:xfrm>
            <a:off x="425302" y="2220615"/>
            <a:ext cx="3907298" cy="27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4139952" y="2553581"/>
            <a:ext cx="2203223" cy="2368550"/>
            <a:chOff x="457" y="1427"/>
            <a:chExt cx="1943" cy="1867"/>
          </a:xfrm>
        </p:grpSpPr>
        <p:pic>
          <p:nvPicPr>
            <p:cNvPr id="10" name="Picture 26" descr="quartzchannel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" y="1427"/>
              <a:ext cx="1931" cy="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1799" y="1706"/>
              <a:ext cx="601" cy="322"/>
              <a:chOff x="1799" y="1706"/>
              <a:chExt cx="601" cy="322"/>
            </a:xfrm>
          </p:grpSpPr>
          <p:sp>
            <p:nvSpPr>
              <p:cNvPr id="12" name="Rectangle 28"/>
              <p:cNvSpPr>
                <a:spLocks noChangeArrowheads="1"/>
              </p:cNvSpPr>
              <p:nvPr/>
            </p:nvSpPr>
            <p:spPr bwMode="auto">
              <a:xfrm>
                <a:off x="1799" y="1801"/>
                <a:ext cx="590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3" name="Line 29"/>
              <p:cNvSpPr>
                <a:spLocks noChangeShapeType="1"/>
              </p:cNvSpPr>
              <p:nvPr/>
            </p:nvSpPr>
            <p:spPr bwMode="auto">
              <a:xfrm>
                <a:off x="1837" y="1933"/>
                <a:ext cx="5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Text Box 30"/>
              <p:cNvSpPr txBox="1">
                <a:spLocks noChangeArrowheads="1"/>
              </p:cNvSpPr>
              <p:nvPr/>
            </p:nvSpPr>
            <p:spPr bwMode="auto">
              <a:xfrm>
                <a:off x="1837" y="1706"/>
                <a:ext cx="563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sz="1200" dirty="0">
                    <a:latin typeface="Verdana" pitchFamily="34" charset="0"/>
                  </a:rPr>
                  <a:t>z-</a:t>
                </a:r>
                <a:r>
                  <a:rPr lang="de-DE" altLang="de-DE" sz="1200" dirty="0" err="1">
                    <a:latin typeface="Verdana" pitchFamily="34" charset="0"/>
                  </a:rPr>
                  <a:t>axis</a:t>
                </a:r>
                <a:endParaRPr lang="de-DE" altLang="de-DE" sz="1200" dirty="0">
                  <a:latin typeface="Verdana" pitchFamily="34" charset="0"/>
                </a:endParaRPr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 rot="16200000">
            <a:off x="-487481" y="3682178"/>
            <a:ext cx="1487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mechanical</a:t>
            </a:r>
            <a:r>
              <a:rPr lang="de-DE" sz="1600" dirty="0" smtClean="0"/>
              <a:t> </a:t>
            </a:r>
            <a:r>
              <a:rPr lang="de-DE" sz="1600" dirty="0" err="1" smtClean="0"/>
              <a:t>loss</a:t>
            </a:r>
            <a:endParaRPr lang="de-DE" sz="1600" dirty="0"/>
          </a:p>
        </p:txBody>
      </p:sp>
      <p:sp>
        <p:nvSpPr>
          <p:cNvPr id="21" name="Textfeld 20"/>
          <p:cNvSpPr txBox="1"/>
          <p:nvPr/>
        </p:nvSpPr>
        <p:spPr>
          <a:xfrm>
            <a:off x="1475656" y="4994871"/>
            <a:ext cx="151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temperature</a:t>
            </a:r>
            <a:r>
              <a:rPr lang="de-DE" sz="1600" dirty="0" smtClean="0"/>
              <a:t> (K)</a:t>
            </a:r>
            <a:endParaRPr lang="de-DE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2051719" y="2689498"/>
            <a:ext cx="7592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12 kHz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28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05" y="3036646"/>
            <a:ext cx="1800200" cy="176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65187" y="4808185"/>
            <a:ext cx="2530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[Kessler et al. Nature </a:t>
            </a:r>
            <a:r>
              <a:rPr lang="de-DE" sz="1200" dirty="0" err="1" smtClean="0"/>
              <a:t>Photonics</a:t>
            </a:r>
            <a:r>
              <a:rPr lang="de-DE" sz="1200" dirty="0" smtClean="0"/>
              <a:t> 2012]</a:t>
            </a:r>
            <a:endParaRPr lang="de-DE" sz="1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3" y="2424694"/>
            <a:ext cx="2105262" cy="17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82803" y="4168251"/>
            <a:ext cx="2497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[Schließer et al. Nature </a:t>
            </a:r>
            <a:r>
              <a:rPr lang="de-DE" sz="1200" dirty="0" err="1" smtClean="0"/>
              <a:t>Physics</a:t>
            </a:r>
            <a:r>
              <a:rPr lang="de-DE" sz="1200" dirty="0" smtClean="0"/>
              <a:t> 2008]</a:t>
            </a:r>
            <a:endParaRPr lang="de-DE" sz="1200" dirty="0"/>
          </a:p>
        </p:txBody>
      </p:sp>
      <p:pic>
        <p:nvPicPr>
          <p:cNvPr id="8" name="Picture 27" descr="uLHOaerial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87485"/>
            <a:ext cx="2124237" cy="159283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873811" y="5780320"/>
            <a:ext cx="1121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[LIGO </a:t>
            </a:r>
            <a:r>
              <a:rPr lang="de-DE" sz="1200" dirty="0" err="1" smtClean="0"/>
              <a:t>Hanford</a:t>
            </a:r>
            <a:r>
              <a:rPr lang="de-DE" sz="1200" dirty="0" smtClean="0"/>
              <a:t>]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3600105" y="2645050"/>
            <a:ext cx="18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stabilization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57257" y="2051556"/>
            <a:ext cx="238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micro</a:t>
            </a:r>
            <a:r>
              <a:rPr lang="de-DE" dirty="0" smtClean="0"/>
              <a:t> /</a:t>
            </a:r>
            <a:r>
              <a:rPr lang="de-DE" dirty="0" err="1" smtClean="0"/>
              <a:t>nano</a:t>
            </a:r>
            <a:r>
              <a:rPr lang="de-DE" dirty="0" smtClean="0"/>
              <a:t> </a:t>
            </a:r>
            <a:r>
              <a:rPr lang="de-DE" dirty="0" err="1" smtClean="0"/>
              <a:t>resonators</a:t>
            </a:r>
            <a:endParaRPr lang="de-DE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6691934" y="3801285"/>
            <a:ext cx="148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GW </a:t>
            </a:r>
            <a:r>
              <a:rPr lang="de-DE" dirty="0" err="1" smtClean="0"/>
              <a:t>detection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Noise on different </a:t>
            </a:r>
            <a:r>
              <a:rPr lang="de-DE" dirty="0" err="1" smtClean="0"/>
              <a:t>scales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402707" y="4577352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µm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297264" y="509908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cm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7197715" y="607477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2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coating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HR </a:t>
            </a:r>
            <a:r>
              <a:rPr lang="de-DE" dirty="0" err="1" smtClean="0"/>
              <a:t>coating</a:t>
            </a:r>
            <a:r>
              <a:rPr lang="de-DE" dirty="0" smtClean="0"/>
              <a:t> </a:t>
            </a:r>
            <a:r>
              <a:rPr lang="de-DE" dirty="0" err="1" smtClean="0"/>
              <a:t>applied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front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form a </a:t>
            </a:r>
            <a:r>
              <a:rPr lang="de-DE" dirty="0" err="1" smtClean="0"/>
              <a:t>mirror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coatings</a:t>
            </a:r>
            <a:r>
              <a:rPr lang="de-DE" dirty="0" smtClean="0"/>
              <a:t> </a:t>
            </a:r>
            <a:r>
              <a:rPr lang="de-DE" dirty="0" err="1" smtClean="0"/>
              <a:t>critical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/>
              <a:t> </a:t>
            </a:r>
            <a:r>
              <a:rPr lang="de-DE" dirty="0" err="1" smtClean="0"/>
              <a:t>dominating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/>
          </a:p>
        </p:txBody>
      </p:sp>
      <p:pic>
        <p:nvPicPr>
          <p:cNvPr id="16" name="Picture 12" descr="Th-Elas-Noise-Anim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290336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139952" y="4513948"/>
            <a:ext cx="1729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u(</a:t>
            </a:r>
            <a:r>
              <a:rPr lang="de-DE" dirty="0" err="1"/>
              <a:t>x,y,z</a:t>
            </a:r>
            <a:r>
              <a:rPr lang="de-DE" dirty="0"/>
              <a:t>) </a:t>
            </a:r>
            <a:r>
              <a:rPr lang="de-DE" dirty="0">
                <a:sym typeface="Symbol"/>
              </a:rPr>
              <a:t> </a:t>
            </a:r>
            <a:r>
              <a:rPr lang="de-DE" dirty="0">
                <a:latin typeface="Symbol" panose="05050102010706020507" pitchFamily="18" charset="2"/>
              </a:rPr>
              <a:t>f</a:t>
            </a:r>
            <a:r>
              <a:rPr lang="de-DE" dirty="0"/>
              <a:t>(</a:t>
            </a:r>
            <a:r>
              <a:rPr lang="de-DE" dirty="0" err="1"/>
              <a:t>x,y,z</a:t>
            </a:r>
            <a:r>
              <a:rPr lang="de-DE" dirty="0"/>
              <a:t>)</a:t>
            </a:r>
          </a:p>
        </p:txBody>
      </p:sp>
      <p:pic>
        <p:nvPicPr>
          <p:cNvPr id="18" name="Picture 13" descr="deform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4" b="94815" l="4027" r="94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2508">
            <a:off x="5999247" y="2539033"/>
            <a:ext cx="2429480" cy="220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7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coating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14968" cy="4525963"/>
          </a:xfrm>
        </p:spPr>
        <p:txBody>
          <a:bodyPr/>
          <a:lstStyle/>
          <a:p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coatings</a:t>
            </a:r>
            <a:endParaRPr lang="de-DE" dirty="0" smtClean="0"/>
          </a:p>
          <a:p>
            <a:pPr lvl="1"/>
            <a:r>
              <a:rPr lang="de-DE" dirty="0" err="1" smtClean="0"/>
              <a:t>deposition</a:t>
            </a:r>
            <a:r>
              <a:rPr lang="de-DE" dirty="0" smtClean="0"/>
              <a:t> </a:t>
            </a:r>
            <a:r>
              <a:rPr lang="de-DE" dirty="0" err="1" smtClean="0"/>
              <a:t>technique</a:t>
            </a:r>
            <a:endParaRPr lang="de-DE" dirty="0" smtClean="0"/>
          </a:p>
          <a:p>
            <a:pPr lvl="1"/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treatments</a:t>
            </a:r>
            <a:endParaRPr lang="de-DE" dirty="0" smtClean="0"/>
          </a:p>
          <a:p>
            <a:pPr lvl="1"/>
            <a:r>
              <a:rPr lang="de-DE" dirty="0" err="1" smtClean="0"/>
              <a:t>co</a:t>
            </a:r>
            <a:r>
              <a:rPr lang="de-DE" dirty="0" smtClean="0"/>
              <a:t>-doping (</a:t>
            </a:r>
            <a:r>
              <a:rPr lang="de-DE" dirty="0" err="1" smtClean="0"/>
              <a:t>implantation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alternative </a:t>
            </a:r>
            <a:r>
              <a:rPr lang="de-DE" dirty="0" err="1" smtClean="0"/>
              <a:t>coatings</a:t>
            </a:r>
            <a:r>
              <a:rPr lang="de-DE" dirty="0" smtClean="0"/>
              <a:t> (e.g. 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, </a:t>
            </a:r>
            <a:r>
              <a:rPr lang="de-DE" dirty="0" err="1" smtClean="0"/>
              <a:t>gratings</a:t>
            </a:r>
            <a:r>
              <a:rPr lang="de-DE" dirty="0"/>
              <a:t>)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61374"/>
            <a:ext cx="2700000" cy="203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68" y="4149080"/>
            <a:ext cx="2700000" cy="193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4" y="4158001"/>
            <a:ext cx="2700000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6322940" y="1331392"/>
            <a:ext cx="2525040" cy="1816459"/>
            <a:chOff x="588960" y="2700510"/>
            <a:chExt cx="4104000" cy="2952329"/>
          </a:xfrm>
        </p:grpSpPr>
        <p:sp>
          <p:nvSpPr>
            <p:cNvPr id="20" name="Rechteck 19"/>
            <p:cNvSpPr/>
            <p:nvPr/>
          </p:nvSpPr>
          <p:spPr>
            <a:xfrm>
              <a:off x="719832" y="3348583"/>
              <a:ext cx="288032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62"/>
            <a:stretch/>
          </p:blipFill>
          <p:spPr>
            <a:xfrm>
              <a:off x="588960" y="2700510"/>
              <a:ext cx="4104000" cy="2808312"/>
            </a:xfrm>
            <a:prstGeom prst="rect">
              <a:avLst/>
            </a:prstGeom>
          </p:spPr>
        </p:pic>
        <p:cxnSp>
          <p:nvCxnSpPr>
            <p:cNvPr id="22" name="Gerader Verbinder 15"/>
            <p:cNvCxnSpPr/>
            <p:nvPr/>
          </p:nvCxnSpPr>
          <p:spPr>
            <a:xfrm>
              <a:off x="2922222" y="5374880"/>
              <a:ext cx="1680378" cy="0"/>
            </a:xfrm>
            <a:prstGeom prst="line">
              <a:avLst/>
            </a:prstGeom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3341099" y="4801548"/>
              <a:ext cx="70243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4 µm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1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jointing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14968" cy="4525963"/>
          </a:xfrm>
        </p:spPr>
        <p:txBody>
          <a:bodyPr/>
          <a:lstStyle/>
          <a:p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cannot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welded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amorphous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endParaRPr lang="de-DE" dirty="0" smtClean="0"/>
          </a:p>
          <a:p>
            <a:endParaRPr lang="de-DE" sz="1000" dirty="0"/>
          </a:p>
          <a:p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jointing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r>
              <a:rPr lang="de-DE" dirty="0" smtClean="0"/>
              <a:t> (</a:t>
            </a:r>
            <a:r>
              <a:rPr lang="de-DE" dirty="0" err="1" smtClean="0"/>
              <a:t>hydroxide</a:t>
            </a:r>
            <a:r>
              <a:rPr lang="de-DE" dirty="0" smtClean="0"/>
              <a:t> </a:t>
            </a:r>
            <a:r>
              <a:rPr lang="de-DE" dirty="0" err="1" smtClean="0"/>
              <a:t>catalysis</a:t>
            </a:r>
            <a:r>
              <a:rPr lang="de-DE" dirty="0" smtClean="0"/>
              <a:t> </a:t>
            </a:r>
            <a:r>
              <a:rPr lang="de-DE" dirty="0" err="1" smtClean="0"/>
              <a:t>bonds</a:t>
            </a:r>
            <a:r>
              <a:rPr lang="de-DE" dirty="0" smtClean="0"/>
              <a:t>, </a:t>
            </a:r>
            <a:r>
              <a:rPr lang="de-DE" dirty="0" err="1" smtClean="0"/>
              <a:t>indium</a:t>
            </a:r>
            <a:r>
              <a:rPr lang="de-DE" dirty="0" smtClean="0"/>
              <a:t>, etc.)</a:t>
            </a:r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25747"/>
            <a:ext cx="2882125" cy="2161594"/>
          </a:xfrm>
          <a:prstGeom prst="rect">
            <a:avLst/>
          </a:prstGeom>
        </p:spPr>
      </p:pic>
      <p:pic>
        <p:nvPicPr>
          <p:cNvPr id="8" name="Picture 52" descr="D:\SFB_Treffen_Tuebingen2014\_MG_04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5271" r="4236" b="14236"/>
          <a:stretch/>
        </p:blipFill>
        <p:spPr bwMode="auto">
          <a:xfrm>
            <a:off x="5292080" y="3645024"/>
            <a:ext cx="1967363" cy="264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277421"/>
              </p:ext>
            </p:extLst>
          </p:nvPr>
        </p:nvGraphicFramePr>
        <p:xfrm>
          <a:off x="179512" y="980728"/>
          <a:ext cx="8051800" cy="565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Graph" r:id="rId4" imgW="4132800" imgH="2901600" progId="Origin50.Graph">
                  <p:embed/>
                </p:oleObj>
              </mc:Choice>
              <mc:Fallback>
                <p:oleObj name="Graph" r:id="rId4" imgW="41328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980728"/>
                        <a:ext cx="8051800" cy="565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indium</a:t>
            </a:r>
            <a:r>
              <a:rPr lang="de-DE" dirty="0" smtClean="0"/>
              <a:t> </a:t>
            </a:r>
            <a:r>
              <a:rPr lang="de-DE" dirty="0" err="1" smtClean="0"/>
              <a:t>bonding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 rot="20743080">
            <a:off x="2615697" y="4700328"/>
            <a:ext cx="19240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unbonded</a:t>
            </a:r>
            <a:r>
              <a:rPr lang="de-DE" dirty="0" smtClean="0"/>
              <a:t> sample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 rot="21190171">
            <a:off x="1421584" y="3216888"/>
            <a:ext cx="183299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bonded</a:t>
            </a:r>
            <a:r>
              <a:rPr lang="de-DE" dirty="0" smtClean="0"/>
              <a:t> sample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107227" y="2117133"/>
            <a:ext cx="148099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indium</a:t>
            </a:r>
            <a:r>
              <a:rPr lang="de-DE" dirty="0" smtClean="0"/>
              <a:t> </a:t>
            </a:r>
            <a:r>
              <a:rPr lang="de-DE" dirty="0" err="1" smtClean="0"/>
              <a:t>bond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4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Novel</a:t>
            </a:r>
            <a:r>
              <a:rPr lang="de-DE" dirty="0" smtClean="0"/>
              <a:t>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carriers</a:t>
            </a:r>
            <a:r>
              <a:rPr lang="de-DE" dirty="0" smtClean="0"/>
              <a:t>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in </a:t>
            </a:r>
            <a:r>
              <a:rPr lang="de-DE" dirty="0" err="1" smtClean="0"/>
              <a:t>refractive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r>
              <a:rPr lang="de-DE" dirty="0" smtClean="0"/>
              <a:t> at thermal non-equilibrium 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/>
              <a:t> </a:t>
            </a:r>
            <a:r>
              <a:rPr lang="de-DE" dirty="0" err="1" smtClean="0"/>
              <a:t>treatment</a:t>
            </a:r>
            <a:r>
              <a:rPr lang="de-DE" dirty="0" smtClean="0"/>
              <a:t> still </a:t>
            </a:r>
            <a:r>
              <a:rPr lang="de-DE" dirty="0" err="1" smtClean="0"/>
              <a:t>true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r>
              <a:rPr lang="de-DE" dirty="0" smtClean="0"/>
              <a:t>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grating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Khalili </a:t>
            </a:r>
            <a:r>
              <a:rPr lang="de-DE" dirty="0" err="1" smtClean="0"/>
              <a:t>etalons</a:t>
            </a:r>
            <a:r>
              <a:rPr lang="de-DE" dirty="0" smtClean="0"/>
              <a:t> / </a:t>
            </a:r>
            <a:r>
              <a:rPr lang="de-DE" dirty="0" err="1" smtClean="0"/>
              <a:t>cavities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235382"/>
            <a:ext cx="2376264" cy="1218038"/>
          </a:xfrm>
          <a:prstGeom prst="rect">
            <a:avLst/>
          </a:prstGeom>
        </p:spPr>
      </p:pic>
      <p:pic>
        <p:nvPicPr>
          <p:cNvPr id="9" name="Grafik 8" descr="fbr003a_4_4_icp-id-3328_700-250_q1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4615" y="3789040"/>
            <a:ext cx="1800200" cy="13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Other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50%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story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thermal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lvl="1"/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lvl="1"/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machining</a:t>
            </a:r>
            <a:r>
              <a:rPr lang="de-DE" dirty="0" smtClean="0"/>
              <a:t>, </a:t>
            </a:r>
            <a:r>
              <a:rPr lang="de-DE" dirty="0" err="1" smtClean="0"/>
              <a:t>polishing</a:t>
            </a:r>
            <a:r>
              <a:rPr lang="de-DE" dirty="0" smtClean="0"/>
              <a:t>, </a:t>
            </a:r>
            <a:r>
              <a:rPr lang="de-DE" dirty="0" err="1" smtClean="0"/>
              <a:t>coating</a:t>
            </a:r>
            <a:endParaRPr lang="de-DE" dirty="0" smtClean="0"/>
          </a:p>
          <a:p>
            <a:pPr lvl="1"/>
            <a:r>
              <a:rPr lang="de-DE" dirty="0" err="1" smtClean="0"/>
              <a:t>availability</a:t>
            </a:r>
            <a:r>
              <a:rPr lang="de-DE" dirty="0" smtClean="0"/>
              <a:t> (</a:t>
            </a:r>
            <a:r>
              <a:rPr lang="de-DE" dirty="0" err="1" smtClean="0"/>
              <a:t>size</a:t>
            </a:r>
            <a:r>
              <a:rPr lang="de-DE" dirty="0" smtClean="0"/>
              <a:t>, </a:t>
            </a:r>
            <a:r>
              <a:rPr lang="de-DE" dirty="0" err="1" smtClean="0"/>
              <a:t>purity</a:t>
            </a:r>
            <a:r>
              <a:rPr lang="de-DE" dirty="0" smtClean="0"/>
              <a:t>, …)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83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power at </a:t>
            </a:r>
            <a:r>
              <a:rPr lang="de-DE" dirty="0" err="1" smtClean="0"/>
              <a:t>mirrors</a:t>
            </a:r>
            <a:r>
              <a:rPr lang="de-DE" dirty="0" smtClean="0"/>
              <a:t> ~ MW</a:t>
            </a:r>
          </a:p>
          <a:p>
            <a:endParaRPr lang="de-DE" sz="1400" dirty="0"/>
          </a:p>
          <a:p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removal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suspension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/>
              <a:t> 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fibers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de-DE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65041"/>
              </p:ext>
            </p:extLst>
          </p:nvPr>
        </p:nvGraphicFramePr>
        <p:xfrm>
          <a:off x="323528" y="3314424"/>
          <a:ext cx="4653326" cy="325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314424"/>
                        <a:ext cx="4653326" cy="325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D:\Christian\dropbox\Dropbox\Christian\WL_Rechnung\Bilder\Sapphire_WL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88840"/>
            <a:ext cx="2804898" cy="420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5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thermal </a:t>
            </a:r>
            <a:r>
              <a:rPr lang="de-DE" dirty="0" err="1" smtClean="0"/>
              <a:t>conductivity</a:t>
            </a:r>
            <a:r>
              <a:rPr lang="de-DE" dirty="0" smtClean="0"/>
              <a:t> (</a:t>
            </a:r>
            <a:r>
              <a:rPr lang="de-DE" dirty="0" err="1" smtClean="0"/>
              <a:t>polishing</a:t>
            </a:r>
            <a:r>
              <a:rPr lang="de-DE" dirty="0" smtClean="0"/>
              <a:t>, </a:t>
            </a:r>
            <a:r>
              <a:rPr lang="de-DE" dirty="0" err="1" smtClean="0"/>
              <a:t>purity</a:t>
            </a:r>
            <a:r>
              <a:rPr lang="de-DE" dirty="0" smtClean="0"/>
              <a:t>, </a:t>
            </a:r>
            <a:r>
              <a:rPr lang="de-DE" dirty="0" err="1" smtClean="0"/>
              <a:t>bonds</a:t>
            </a:r>
            <a:r>
              <a:rPr lang="de-DE" dirty="0" smtClean="0"/>
              <a:t>, …)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51520" y="2941212"/>
            <a:ext cx="4464496" cy="3152083"/>
            <a:chOff x="827584" y="3140968"/>
            <a:chExt cx="5040560" cy="3564315"/>
          </a:xfrm>
        </p:grpSpPr>
        <p:sp>
          <p:nvSpPr>
            <p:cNvPr id="9" name="Rechteck 8"/>
            <p:cNvSpPr/>
            <p:nvPr/>
          </p:nvSpPr>
          <p:spPr>
            <a:xfrm>
              <a:off x="1724400" y="3553200"/>
              <a:ext cx="3427200" cy="254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Objek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378459"/>
                </p:ext>
              </p:extLst>
            </p:nvPr>
          </p:nvGraphicFramePr>
          <p:xfrm>
            <a:off x="827584" y="3140968"/>
            <a:ext cx="5040560" cy="3564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8" name="Graph" r:id="rId3" imgW="4276800" imgH="3024000" progId="Origin50.Graph">
                    <p:embed/>
                  </p:oleObj>
                </mc:Choice>
                <mc:Fallback>
                  <p:oleObj name="Graph" r:id="rId3" imgW="4276800" imgH="302400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27584" y="3140968"/>
                          <a:ext cx="5040560" cy="3564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uppieren 10"/>
          <p:cNvGrpSpPr/>
          <p:nvPr/>
        </p:nvGrpSpPr>
        <p:grpSpPr>
          <a:xfrm>
            <a:off x="4572075" y="2924944"/>
            <a:ext cx="4536429" cy="3185758"/>
            <a:chOff x="4572075" y="3501009"/>
            <a:chExt cx="4536429" cy="3185758"/>
          </a:xfrm>
        </p:grpSpPr>
        <p:sp>
          <p:nvSpPr>
            <p:cNvPr id="12" name="Rechteck 11"/>
            <p:cNvSpPr/>
            <p:nvPr/>
          </p:nvSpPr>
          <p:spPr>
            <a:xfrm>
              <a:off x="5382000" y="3870000"/>
              <a:ext cx="3081600" cy="22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3" name="Objek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0830078"/>
                </p:ext>
              </p:extLst>
            </p:nvPr>
          </p:nvGraphicFramePr>
          <p:xfrm>
            <a:off x="4572075" y="3501009"/>
            <a:ext cx="4536429" cy="3185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69" name="Graph" r:id="rId5" imgW="4141304" imgH="2895600" progId="Origin50.Graph">
                    <p:embed/>
                  </p:oleObj>
                </mc:Choice>
                <mc:Fallback>
                  <p:oleObj name="Graph" r:id="rId5" imgW="4141304" imgH="28956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75" y="3501009"/>
                          <a:ext cx="4536429" cy="3185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feld 1"/>
          <p:cNvSpPr txBox="1"/>
          <p:nvPr/>
        </p:nvSpPr>
        <p:spPr>
          <a:xfrm>
            <a:off x="939600" y="2762534"/>
            <a:ext cx="324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different </a:t>
            </a:r>
            <a:r>
              <a:rPr lang="de-DE" dirty="0" err="1" smtClean="0"/>
              <a:t>surfaces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292080" y="2756546"/>
            <a:ext cx="30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different </a:t>
            </a:r>
            <a:r>
              <a:rPr lang="de-DE" dirty="0" err="1" smtClean="0"/>
              <a:t>bonds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99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absorption</a:t>
            </a:r>
            <a:endParaRPr lang="de-DE" dirty="0" smtClean="0"/>
          </a:p>
          <a:p>
            <a:pPr lvl="1"/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2010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absorption</a:t>
            </a:r>
            <a:r>
              <a:rPr lang="de-DE" dirty="0" smtClean="0"/>
              <a:t> (</a:t>
            </a:r>
            <a:r>
              <a:rPr lang="de-DE" dirty="0" err="1" smtClean="0"/>
              <a:t>especially</a:t>
            </a:r>
            <a:r>
              <a:rPr lang="de-DE" dirty="0" smtClean="0"/>
              <a:t> at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temperatures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project</a:t>
            </a:r>
            <a:r>
              <a:rPr lang="de-DE" dirty="0" smtClean="0"/>
              <a:t> C9 „Optical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silicon-based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“ </a:t>
            </a:r>
            <a:r>
              <a:rPr lang="de-DE" dirty="0" err="1" smtClean="0"/>
              <a:t>born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band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r>
              <a:rPr lang="de-DE" dirty="0" smtClean="0"/>
              <a:t> at 1.12 eV (@ 300K)</a:t>
            </a:r>
          </a:p>
          <a:p>
            <a:pPr lvl="1"/>
            <a:r>
              <a:rPr lang="de-DE" dirty="0" err="1" smtClean="0"/>
              <a:t>absorption</a:t>
            </a:r>
            <a:r>
              <a:rPr lang="de-DE" dirty="0" smtClean="0"/>
              <a:t> @ 1064nm ~ 80%</a:t>
            </a:r>
          </a:p>
          <a:p>
            <a:pPr lvl="1"/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1550nm </a:t>
            </a:r>
            <a:r>
              <a:rPr lang="de-DE" dirty="0" err="1" smtClean="0"/>
              <a:t>needed</a:t>
            </a:r>
            <a:endParaRPr lang="de-DE" dirty="0" smtClean="0"/>
          </a:p>
          <a:p>
            <a:pPr lvl="1"/>
            <a:r>
              <a:rPr lang="de-DE" dirty="0" smtClean="0"/>
              <a:t>residual </a:t>
            </a:r>
            <a:r>
              <a:rPr lang="de-DE" dirty="0" err="1" smtClean="0"/>
              <a:t>absorption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gap</a:t>
            </a:r>
            <a:r>
              <a:rPr lang="de-DE" dirty="0" smtClean="0"/>
              <a:t> </a:t>
            </a:r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084168" y="5362635"/>
            <a:ext cx="2376264" cy="58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valence</a:t>
            </a:r>
            <a:r>
              <a:rPr lang="de-DE" dirty="0" smtClean="0"/>
              <a:t> band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062753" y="3789040"/>
            <a:ext cx="2376264" cy="58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conduction</a:t>
            </a:r>
            <a:r>
              <a:rPr lang="de-DE" dirty="0" smtClean="0"/>
              <a:t> band</a:t>
            </a:r>
            <a:endParaRPr 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6372200" y="4375685"/>
            <a:ext cx="0" cy="9869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7956376" y="4797152"/>
            <a:ext cx="0" cy="5654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7956376" y="4514409"/>
            <a:ext cx="0" cy="28274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7956376" y="4231666"/>
            <a:ext cx="0" cy="282743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8087180" y="447111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B050"/>
                </a:solidFill>
              </a:rPr>
              <a:t>phonons</a:t>
            </a:r>
            <a:endParaRPr lang="de-DE" dirty="0">
              <a:solidFill>
                <a:srgbClr val="00B050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5516642" y="3398286"/>
            <a:ext cx="3575941" cy="2797731"/>
            <a:chOff x="5516642" y="3284984"/>
            <a:chExt cx="3575941" cy="2797731"/>
          </a:xfrm>
          <a:solidFill>
            <a:schemeClr val="bg1"/>
          </a:solidFill>
        </p:grpSpPr>
        <p:graphicFrame>
          <p:nvGraphicFramePr>
            <p:cNvPr id="2" name="Objek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7844363"/>
                </p:ext>
              </p:extLst>
            </p:nvPr>
          </p:nvGraphicFramePr>
          <p:xfrm>
            <a:off x="5516642" y="3284984"/>
            <a:ext cx="3575941" cy="2511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3" name="Graph" r:id="rId3" imgW="4131720" imgH="2901600" progId="Origin50.Graph">
                    <p:embed/>
                  </p:oleObj>
                </mc:Choice>
                <mc:Fallback>
                  <p:oleObj name="Graph" r:id="rId3" imgW="4131720" imgH="2901600" progId="Origin50.Graph">
                    <p:embed/>
                    <p:pic>
                      <p:nvPicPr>
                        <p:cNvPr id="0" name="Objek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6642" y="3284984"/>
                          <a:ext cx="3575941" cy="251176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feld 2"/>
            <p:cNvSpPr txBox="1"/>
            <p:nvPr/>
          </p:nvSpPr>
          <p:spPr>
            <a:xfrm>
              <a:off x="6084168" y="5774938"/>
              <a:ext cx="2429255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electronic </a:t>
              </a:r>
              <a:r>
                <a:rPr lang="de-DE" sz="1400" dirty="0" err="1" smtClean="0"/>
                <a:t>absorption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silicon</a:t>
              </a:r>
              <a:endParaRPr lang="de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40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/>
              <a:t>room</a:t>
            </a:r>
            <a:r>
              <a:rPr lang="de-DE" sz="2400" dirty="0" smtClean="0"/>
              <a:t> </a:t>
            </a:r>
            <a:r>
              <a:rPr lang="de-DE" sz="2400" dirty="0" err="1" smtClean="0"/>
              <a:t>temperature</a:t>
            </a:r>
            <a:endParaRPr lang="de-DE" sz="2400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sz="2400" dirty="0" err="1" smtClean="0"/>
              <a:t>cryogenic</a:t>
            </a:r>
            <a:r>
              <a:rPr lang="de-DE" sz="2400" dirty="0" smtClean="0"/>
              <a:t> </a:t>
            </a:r>
            <a:r>
              <a:rPr lang="de-DE" sz="2400" dirty="0" err="1" smtClean="0"/>
              <a:t>temperature</a:t>
            </a:r>
            <a:endParaRPr lang="de-DE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8" y="2308295"/>
            <a:ext cx="4092389" cy="253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/>
          <p:cNvCxnSpPr/>
          <p:nvPr/>
        </p:nvCxnSpPr>
        <p:spPr>
          <a:xfrm flipV="1">
            <a:off x="3275856" y="4337095"/>
            <a:ext cx="576064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208842" y="5129183"/>
            <a:ext cx="1509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4 ppm/cm </a:t>
            </a:r>
          </a:p>
          <a:p>
            <a:r>
              <a:rPr lang="de-DE" dirty="0" err="1" smtClean="0"/>
              <a:t>demonstrated</a:t>
            </a:r>
            <a:endParaRPr lang="de-DE" dirty="0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052011"/>
              </p:ext>
            </p:extLst>
          </p:nvPr>
        </p:nvGraphicFramePr>
        <p:xfrm>
          <a:off x="4625832" y="2060848"/>
          <a:ext cx="3997852" cy="2807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Graph" r:id="rId4" imgW="4131720" imgH="2901600" progId="Origin50.Graph">
                  <p:embed/>
                </p:oleObj>
              </mc:Choice>
              <mc:Fallback>
                <p:oleObj name="Graph" r:id="rId4" imgW="4131720" imgH="2901600" progId="Origin50.Grap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832" y="2060848"/>
                        <a:ext cx="3997852" cy="2807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5076056" y="5164176"/>
            <a:ext cx="32402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level</a:t>
            </a:r>
            <a:r>
              <a:rPr lang="de-DE" dirty="0" smtClean="0"/>
              <a:t> at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temperatures</a:t>
            </a:r>
            <a:r>
              <a:rPr lang="de-DE" dirty="0" smtClean="0"/>
              <a:t> ~ </a:t>
            </a:r>
            <a:r>
              <a:rPr lang="de-DE" dirty="0" err="1" smtClean="0"/>
              <a:t>level</a:t>
            </a:r>
            <a:endParaRPr lang="de-DE" dirty="0" smtClean="0"/>
          </a:p>
          <a:p>
            <a:r>
              <a:rPr lang="de-DE" dirty="0" smtClean="0"/>
              <a:t>at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de-DE" dirty="0" smtClean="0"/>
          </a:p>
          <a:p>
            <a:endParaRPr lang="de-DE" sz="1000" dirty="0"/>
          </a:p>
          <a:p>
            <a:r>
              <a:rPr lang="de-DE" dirty="0" smtClean="0"/>
              <a:t>4 ppm </a:t>
            </a:r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demonstrated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6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limitations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</a:t>
            </a:r>
            <a:r>
              <a:rPr lang="de-DE" baseline="30000" dirty="0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endParaRPr lang="de-DE" dirty="0" smtClean="0"/>
          </a:p>
          <a:p>
            <a:endParaRPr lang="de-DE" sz="1400" dirty="0"/>
          </a:p>
          <a:p>
            <a:r>
              <a:rPr lang="de-DE" dirty="0" smtClean="0"/>
              <a:t>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in </a:t>
            </a:r>
            <a:r>
              <a:rPr lang="de-DE" dirty="0" err="1" smtClean="0"/>
              <a:t>opto-mechanical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endParaRPr lang="de-DE" sz="1400" dirty="0"/>
          </a:p>
          <a:p>
            <a:r>
              <a:rPr lang="de-DE" dirty="0" err="1" smtClean="0"/>
              <a:t>towards</a:t>
            </a:r>
            <a:r>
              <a:rPr lang="de-DE" dirty="0" smtClean="0"/>
              <a:t> a 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GW </a:t>
            </a:r>
            <a:r>
              <a:rPr lang="de-DE" dirty="0" err="1" smtClean="0"/>
              <a:t>observatory</a:t>
            </a:r>
            <a:r>
              <a:rPr lang="de-DE" dirty="0" smtClean="0"/>
              <a:t> –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endParaRPr lang="de-DE" dirty="0" smtClean="0"/>
          </a:p>
          <a:p>
            <a:endParaRPr lang="de-DE" sz="1400" dirty="0"/>
          </a:p>
          <a:p>
            <a:endParaRPr lang="de-DE" sz="1400" dirty="0" smtClean="0"/>
          </a:p>
          <a:p>
            <a:r>
              <a:rPr lang="de-DE" dirty="0" err="1" smtClean="0"/>
              <a:t>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0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Th-Elas-Noise-Ani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" y="3449194"/>
            <a:ext cx="3810836" cy="255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thermo-</a:t>
            </a:r>
            <a:r>
              <a:rPr lang="de-DE" dirty="0" err="1" smtClean="0"/>
              <a:t>refractive</a:t>
            </a:r>
            <a:r>
              <a:rPr lang="de-DE" dirty="0" smtClean="0"/>
              <a:t> </a:t>
            </a:r>
            <a:r>
              <a:rPr lang="de-DE" dirty="0" err="1" smtClean="0"/>
              <a:t>index</a:t>
            </a:r>
            <a:endParaRPr lang="de-DE" dirty="0" smtClean="0"/>
          </a:p>
          <a:p>
            <a:endParaRPr lang="de-DE" dirty="0"/>
          </a:p>
          <a:p>
            <a:pPr lvl="1"/>
            <a:r>
              <a:rPr lang="de-DE" dirty="0" err="1" smtClean="0"/>
              <a:t>temperatur</a:t>
            </a:r>
            <a:r>
              <a:rPr lang="de-DE" dirty="0" smtClean="0"/>
              <a:t> </a:t>
            </a:r>
            <a:r>
              <a:rPr lang="de-DE" dirty="0" err="1" smtClean="0"/>
              <a:t>fluctuations</a:t>
            </a:r>
            <a:r>
              <a:rPr lang="de-DE" dirty="0" smtClean="0"/>
              <a:t> in </a:t>
            </a:r>
            <a:r>
              <a:rPr lang="de-DE" dirty="0" err="1" smtClean="0"/>
              <a:t>transmissive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err="1" smtClean="0"/>
              <a:t>cause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dn</a:t>
            </a:r>
            <a:r>
              <a:rPr lang="de-DE" dirty="0" smtClean="0"/>
              <a:t>/</a:t>
            </a:r>
            <a:r>
              <a:rPr lang="de-DE" dirty="0" err="1" smtClean="0"/>
              <a:t>dT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dirty="0" err="1" smtClean="0">
                <a:sym typeface="Symbol"/>
              </a:rPr>
              <a:t>unknown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parameter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835696" y="3717032"/>
            <a:ext cx="504056" cy="20162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2356766" y="3212976"/>
            <a:ext cx="1711178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39461" y="3352607"/>
            <a:ext cx="1477465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 rot="5400000">
            <a:off x="1796458" y="2961009"/>
            <a:ext cx="582530" cy="86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 rot="5400000">
            <a:off x="1917004" y="5622574"/>
            <a:ext cx="582530" cy="86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>
            <a:off x="683568" y="4545124"/>
            <a:ext cx="1092653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2399227" y="4542324"/>
            <a:ext cx="1092653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4612754" cy="344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0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birefringence</a:t>
            </a:r>
            <a:endParaRPr lang="de-DE" dirty="0" smtClean="0"/>
          </a:p>
          <a:p>
            <a:endParaRPr lang="de-DE" sz="1200" dirty="0"/>
          </a:p>
          <a:p>
            <a:pPr lvl="1"/>
            <a:r>
              <a:rPr lang="de-DE" dirty="0" smtClean="0"/>
              <a:t>stress (</a:t>
            </a:r>
            <a:r>
              <a:rPr lang="de-DE" dirty="0" err="1" smtClean="0"/>
              <a:t>impurities</a:t>
            </a:r>
            <a:r>
              <a:rPr lang="de-DE" dirty="0" smtClean="0"/>
              <a:t>, </a:t>
            </a:r>
            <a:r>
              <a:rPr lang="de-DE" dirty="0" err="1" smtClean="0"/>
              <a:t>gravity</a:t>
            </a:r>
            <a:r>
              <a:rPr lang="de-DE" dirty="0" smtClean="0"/>
              <a:t>)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induce</a:t>
            </a:r>
            <a:r>
              <a:rPr lang="de-DE" dirty="0" smtClean="0"/>
              <a:t> </a:t>
            </a:r>
            <a:r>
              <a:rPr lang="de-DE" dirty="0" err="1" smtClean="0"/>
              <a:t>birefringence</a:t>
            </a:r>
            <a:endParaRPr lang="de-DE" dirty="0" smtClean="0"/>
          </a:p>
          <a:p>
            <a:pPr lvl="1"/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>
                <a:latin typeface="Symbol" panose="05050102010706020507" pitchFamily="18" charset="2"/>
              </a:rPr>
              <a:t>D</a:t>
            </a:r>
            <a:r>
              <a:rPr lang="de-DE" dirty="0" err="1" smtClean="0"/>
              <a:t>n</a:t>
            </a:r>
            <a:r>
              <a:rPr lang="de-DE" dirty="0" smtClean="0"/>
              <a:t> ~ 10</a:t>
            </a:r>
            <a:r>
              <a:rPr lang="de-DE" baseline="30000" dirty="0" smtClean="0"/>
              <a:t>-7</a:t>
            </a:r>
          </a:p>
          <a:p>
            <a:pPr lvl="1"/>
            <a:endParaRPr lang="de-DE" baseline="30000" dirty="0"/>
          </a:p>
          <a:p>
            <a:pPr lvl="1"/>
            <a:r>
              <a:rPr lang="de-DE" dirty="0" err="1" smtClean="0"/>
              <a:t>imaging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„</a:t>
            </a:r>
            <a:r>
              <a:rPr lang="de-DE" dirty="0" err="1" smtClean="0"/>
              <a:t>see</a:t>
            </a:r>
            <a:r>
              <a:rPr lang="de-DE" dirty="0" smtClean="0"/>
              <a:t>“ </a:t>
            </a:r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err="1" smtClean="0"/>
              <a:t>birefringence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40969"/>
            <a:ext cx="3350940" cy="28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Young‘s</a:t>
            </a:r>
            <a:r>
              <a:rPr lang="de-DE" dirty="0" smtClean="0"/>
              <a:t> </a:t>
            </a:r>
            <a:r>
              <a:rPr lang="de-DE" dirty="0" err="1" smtClean="0"/>
              <a:t>modulus</a:t>
            </a:r>
            <a:r>
              <a:rPr lang="de-DE" dirty="0" smtClean="0"/>
              <a:t> </a:t>
            </a:r>
            <a:r>
              <a:rPr lang="de-DE" dirty="0" err="1" smtClean="0"/>
              <a:t>influences</a:t>
            </a:r>
            <a:r>
              <a:rPr lang="de-DE" dirty="0" smtClean="0"/>
              <a:t> </a:t>
            </a:r>
            <a:r>
              <a:rPr lang="de-DE" dirty="0" err="1" smtClean="0"/>
              <a:t>deformation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Breaking</a:t>
            </a:r>
            <a:r>
              <a:rPr lang="de-DE" dirty="0" smtClean="0"/>
              <a:t>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Si, Si-</a:t>
            </a:r>
            <a:r>
              <a:rPr lang="de-DE" dirty="0" err="1" smtClean="0"/>
              <a:t>Sapphire</a:t>
            </a:r>
            <a:r>
              <a:rPr lang="de-DE" dirty="0" smtClean="0"/>
              <a:t>, </a:t>
            </a:r>
            <a:r>
              <a:rPr lang="de-DE" dirty="0" err="1" smtClean="0"/>
              <a:t>Sapphire-Sapphire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886032"/>
                  </p:ext>
                </p:extLst>
              </p:nvPr>
            </p:nvGraphicFramePr>
            <p:xfrm>
              <a:off x="2195736" y="1973919"/>
              <a:ext cx="5040000" cy="2160325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2340000"/>
                    <a:gridCol w="900000"/>
                    <a:gridCol w="900000"/>
                    <a:gridCol w="900000"/>
                  </a:tblGrid>
                  <a:tr h="432065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Orientation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/>
                                      </a:rPr>
                                      <m:t>100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/>
                                      </a:rPr>
                                      <m:t>110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/>
                                      </a:rPr>
                                      <m:t>111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Normal</a:t>
                          </a:r>
                          <a:r>
                            <a:rPr lang="de-DE" baseline="0" dirty="0" smtClean="0"/>
                            <a:t> </a:t>
                          </a:r>
                          <a:r>
                            <a:rPr lang="de-DE" baseline="0" dirty="0" err="1" smtClean="0"/>
                            <a:t>energy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0.77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0.52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0.3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Shear</a:t>
                          </a:r>
                          <a:r>
                            <a:rPr lang="de-DE" baseline="0" dirty="0" smtClean="0"/>
                            <a:t> </a:t>
                          </a:r>
                          <a:r>
                            <a:rPr lang="de-DE" baseline="0" dirty="0" err="1" smtClean="0"/>
                            <a:t>energy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0.23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0.40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0.45</a:t>
                          </a:r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without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d</a:t>
                          </a:r>
                          <a:r>
                            <a:rPr lang="de-DE" baseline="0" dirty="0" err="1" smtClean="0"/>
                            <a:t>efects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0.91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0.88</a:t>
                          </a:r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de-DE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with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defects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3.05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4.48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4.92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886032"/>
                  </p:ext>
                </p:extLst>
              </p:nvPr>
            </p:nvGraphicFramePr>
            <p:xfrm>
              <a:off x="2195736" y="1973919"/>
              <a:ext cx="5040000" cy="2160325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2340000"/>
                    <a:gridCol w="900000"/>
                    <a:gridCol w="900000"/>
                    <a:gridCol w="900000"/>
                  </a:tblGrid>
                  <a:tr h="432065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Orientation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59459" t="-7042" r="-199324" b="-405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361905" t="-7042" r="-100680" b="-405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458784" t="-7042" b="-405634"/>
                          </a:stretch>
                        </a:blipFill>
                      </a:tcPr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Normal</a:t>
                          </a:r>
                          <a:r>
                            <a:rPr lang="de-DE" baseline="0" dirty="0" smtClean="0"/>
                            <a:t> </a:t>
                          </a:r>
                          <a:r>
                            <a:rPr lang="de-DE" baseline="0" dirty="0" err="1" smtClean="0"/>
                            <a:t>energy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0.77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0.52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0.3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Shear</a:t>
                          </a:r>
                          <a:r>
                            <a:rPr lang="de-DE" baseline="0" dirty="0" smtClean="0"/>
                            <a:t> </a:t>
                          </a:r>
                          <a:r>
                            <a:rPr lang="de-DE" baseline="0" dirty="0" err="1" smtClean="0"/>
                            <a:t>energy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0.23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0.40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0.45</a:t>
                          </a:r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305634" r="-115365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0.91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0.88</a:t>
                          </a:r>
                        </a:p>
                      </a:txBody>
                      <a:tcPr/>
                    </a:tc>
                  </a:tr>
                  <a:tr h="43206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405634" r="-115365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3.05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4.48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4.92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289523" y="5194770"/>
            <a:ext cx="2048872" cy="8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572000" y="5221906"/>
            <a:ext cx="2048872" cy="81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1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einstein</a:t>
            </a:r>
            <a:r>
              <a:rPr lang="de-DE" dirty="0" smtClean="0"/>
              <a:t> </a:t>
            </a:r>
            <a:r>
              <a:rPr lang="de-DE" dirty="0" err="1" smtClean="0"/>
              <a:t>telescope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Towards</a:t>
            </a:r>
            <a:r>
              <a:rPr lang="de-DE" dirty="0" smtClean="0"/>
              <a:t> a 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gravitational</a:t>
            </a:r>
            <a:r>
              <a:rPr lang="de-DE" dirty="0" smtClean="0"/>
              <a:t> </a:t>
            </a:r>
            <a:r>
              <a:rPr lang="de-DE" dirty="0" err="1" smtClean="0"/>
              <a:t>wave</a:t>
            </a:r>
            <a:r>
              <a:rPr lang="de-DE" dirty="0" smtClean="0"/>
              <a:t> </a:t>
            </a:r>
            <a:r>
              <a:rPr lang="de-DE" dirty="0" err="1" smtClean="0"/>
              <a:t>observatory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66" y="404665"/>
            <a:ext cx="422696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magine 4" descr="ET_full_rbg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552" y="404665"/>
            <a:ext cx="295232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goals</a:t>
            </a:r>
            <a:endParaRPr lang="de-D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186488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627784" y="383650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 smtClean="0"/>
              <a:t>cryogenics</a:t>
            </a:r>
            <a:endParaRPr lang="de-DE" sz="2400" dirty="0"/>
          </a:p>
        </p:txBody>
      </p:sp>
      <p:sp>
        <p:nvSpPr>
          <p:cNvPr id="8" name="Rechteck 7"/>
          <p:cNvSpPr/>
          <p:nvPr/>
        </p:nvSpPr>
        <p:spPr>
          <a:xfrm>
            <a:off x="5508104" y="3829284"/>
            <a:ext cx="23678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high </a:t>
            </a:r>
            <a:r>
              <a:rPr lang="de-DE" sz="2400" dirty="0" err="1" smtClean="0"/>
              <a:t>laser</a:t>
            </a:r>
            <a:r>
              <a:rPr lang="de-DE" sz="2400" dirty="0" smtClean="0"/>
              <a:t> power</a:t>
            </a:r>
            <a:endParaRPr lang="de-DE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4589765" y="3067933"/>
            <a:ext cx="540533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6000" dirty="0" smtClean="0">
                <a:solidFill>
                  <a:srgbClr val="FF0000"/>
                </a:solidFill>
              </a:rPr>
              <a:t>?</a:t>
            </a:r>
            <a:endParaRPr lang="de-DE" sz="6000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4427984" y="4124538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91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Design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SFB TR7 </a:t>
            </a:r>
            <a:r>
              <a:rPr lang="de-DE" dirty="0" err="1" smtClean="0"/>
              <a:t>involved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lots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(</a:t>
            </a:r>
            <a:r>
              <a:rPr lang="de-DE" dirty="0" err="1" smtClean="0"/>
              <a:t>squeezing</a:t>
            </a:r>
            <a:r>
              <a:rPr lang="de-DE" dirty="0" smtClean="0"/>
              <a:t>, material </a:t>
            </a:r>
            <a:r>
              <a:rPr lang="de-DE" dirty="0" err="1" smtClean="0"/>
              <a:t>issues</a:t>
            </a:r>
            <a:r>
              <a:rPr lang="de-DE" dirty="0" smtClean="0"/>
              <a:t>, 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modelling</a:t>
            </a:r>
            <a:r>
              <a:rPr lang="de-DE" dirty="0" smtClean="0"/>
              <a:t>) </a:t>
            </a:r>
            <a:r>
              <a:rPr lang="de-DE" dirty="0" err="1" smtClean="0"/>
              <a:t>of</a:t>
            </a:r>
            <a:r>
              <a:rPr lang="de-DE" dirty="0" smtClean="0"/>
              <a:t> SFB </a:t>
            </a:r>
            <a:r>
              <a:rPr lang="de-DE" dirty="0" err="1" smtClean="0"/>
              <a:t>groups</a:t>
            </a:r>
            <a:r>
              <a:rPr lang="de-DE" dirty="0" smtClean="0"/>
              <a:t> </a:t>
            </a:r>
            <a:r>
              <a:rPr lang="de-DE" dirty="0" err="1" smtClean="0"/>
              <a:t>went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conceptual</a:t>
            </a:r>
            <a:r>
              <a:rPr lang="de-DE" dirty="0" smtClean="0"/>
              <a:t> design</a:t>
            </a:r>
          </a:p>
          <a:p>
            <a:endParaRPr lang="de-DE" dirty="0"/>
          </a:p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on www.et-gw.eu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20" y="3861048"/>
            <a:ext cx="1757645" cy="2457891"/>
          </a:xfrm>
          <a:prstGeom prst="rect">
            <a:avLst/>
          </a:prstGeom>
          <a:noFill/>
          <a:ln>
            <a:noFill/>
          </a:ln>
          <a:effectLst>
            <a:outerShdw blurRad="50800" dist="177800" dir="2700000" algn="ctr" rotWithShape="0">
              <a:schemeClr val="tx1">
                <a:lumMod val="50000"/>
                <a:alpha val="4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0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Xylophone design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endParaRPr lang="de-DE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66" y="2204864"/>
            <a:ext cx="6609546" cy="40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1691680" y="1735138"/>
            <a:ext cx="2595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10-20K, 18kW, 1550nm</a:t>
            </a:r>
            <a:endParaRPr lang="de-DE" sz="2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932040" y="1735138"/>
            <a:ext cx="2360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300K, 3MW, 1064nm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714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squeezed</a:t>
            </a:r>
            <a:r>
              <a:rPr lang="de-DE" dirty="0" smtClean="0"/>
              <a:t> light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79389" y="1412720"/>
            <a:ext cx="8785221" cy="5040700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power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same </a:t>
            </a:r>
            <a:r>
              <a:rPr lang="de-DE" dirty="0" err="1" smtClean="0"/>
              <a:t>sensitivity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less</a:t>
            </a:r>
            <a:r>
              <a:rPr lang="de-DE" dirty="0" smtClean="0"/>
              <a:t> thermal </a:t>
            </a:r>
            <a:r>
              <a:rPr lang="de-DE" dirty="0" err="1" smtClean="0"/>
              <a:t>load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(thermal </a:t>
            </a:r>
            <a:r>
              <a:rPr lang="de-DE" dirty="0" err="1" smtClean="0"/>
              <a:t>lensing</a:t>
            </a:r>
            <a:r>
              <a:rPr lang="de-DE" dirty="0" smtClean="0"/>
              <a:t>)</a:t>
            </a:r>
          </a:p>
          <a:p>
            <a:endParaRPr lang="de-DE" dirty="0"/>
          </a:p>
          <a:p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feature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ET-HF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032199" y="3511973"/>
            <a:ext cx="3886200" cy="2514600"/>
            <a:chOff x="5148064" y="692696"/>
            <a:chExt cx="3886200" cy="25146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692696"/>
              <a:ext cx="3886200" cy="2514600"/>
            </a:xfrm>
            <a:prstGeom prst="rect">
              <a:avLst/>
            </a:prstGeom>
            <a:noFill/>
            <a:ln w="63500">
              <a:gradFill>
                <a:gsLst>
                  <a:gs pos="0">
                    <a:schemeClr val="accent1"/>
                  </a:gs>
                  <a:gs pos="50000">
                    <a:schemeClr val="accent2"/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5167846" y="2683634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BEEC9">
                      <a:lumMod val="90000"/>
                    </a:srgbClr>
                  </a:solidFill>
                </a:rPr>
                <a:t>Squeezing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8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Einstein </a:t>
            </a:r>
            <a:r>
              <a:rPr lang="de-DE" dirty="0" err="1" smtClean="0"/>
              <a:t>Telescope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GW Observatory</a:t>
            </a:r>
            <a:endParaRPr lang="de-DE" dirty="0"/>
          </a:p>
        </p:txBody>
      </p:sp>
      <p:pic>
        <p:nvPicPr>
          <p:cNvPr id="6" name="Immagine 4" descr="ET_full_rbg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354" y="2060848"/>
            <a:ext cx="3951638" cy="36004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572000" y="3573016"/>
            <a:ext cx="430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Combination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several</a:t>
            </a:r>
            <a:r>
              <a:rPr lang="de-DE" sz="2000" dirty="0" smtClean="0"/>
              <a:t> </a:t>
            </a:r>
            <a:r>
              <a:rPr lang="de-DE" sz="2000" dirty="0" err="1" smtClean="0"/>
              <a:t>detectors</a:t>
            </a:r>
            <a:r>
              <a:rPr lang="de-DE" sz="2000" dirty="0" smtClean="0"/>
              <a:t> in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site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/>
              </a:rPr>
              <a:t> </a:t>
            </a:r>
            <a:r>
              <a:rPr lang="de-DE" sz="2000" dirty="0" err="1" smtClean="0">
                <a:sym typeface="Symbol"/>
              </a:rPr>
              <a:t>correlation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can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be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used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to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reduce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technical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noises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7074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Materials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endParaRPr lang="de-DE" dirty="0"/>
          </a:p>
        </p:txBody>
      </p:sp>
      <p:pic>
        <p:nvPicPr>
          <p:cNvPr id="4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4910418" cy="32736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95936" y="4686388"/>
            <a:ext cx="245520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BEEC9"/>
                </a:solidFill>
              </a:rPr>
              <a:t>450 mm</a:t>
            </a:r>
            <a:endParaRPr lang="de-DE" b="1" dirty="0">
              <a:solidFill>
                <a:srgbClr val="FBEEC9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51145" y="4686388"/>
            <a:ext cx="245520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BEEC9"/>
                </a:solidFill>
              </a:rPr>
              <a:t>300 mm</a:t>
            </a:r>
            <a:endParaRPr lang="de-DE" b="1" dirty="0">
              <a:solidFill>
                <a:srgbClr val="FBEEC9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95936" y="5055720"/>
            <a:ext cx="45935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prstClr val="black"/>
                </a:solidFill>
              </a:rPr>
              <a:t>Source: </a:t>
            </a:r>
            <a:r>
              <a:rPr lang="de-DE" sz="1100" dirty="0" smtClean="0">
                <a:solidFill>
                  <a:prstClr val="black"/>
                </a:solidFill>
              </a:rPr>
              <a:t>http</a:t>
            </a:r>
            <a:r>
              <a:rPr lang="de-DE" sz="1100" dirty="0">
                <a:solidFill>
                  <a:prstClr val="black"/>
                </a:solidFill>
              </a:rPr>
              <a:t>://www.iisb.fraunhofer.de/content/dam/iisb/de/images/geschaeftsfelder/halbleiterfertigungsgeraete_und_methoden/gadest_2011/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876182"/>
            <a:ext cx="3528392" cy="137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10736" y="3286725"/>
            <a:ext cx="21783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Source: www.pvatepla.com</a:t>
            </a:r>
            <a:endParaRPr lang="de-DE" sz="1100" dirty="0">
              <a:solidFill>
                <a:prstClr val="black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2555776" y="3532366"/>
            <a:ext cx="8640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744809" y="3563724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1m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33513" y="4871054"/>
            <a:ext cx="3272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/>
              <a:t>size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/>
              <a:t>purity</a:t>
            </a:r>
            <a:r>
              <a:rPr lang="de-DE" sz="2000" dirty="0" smtClean="0"/>
              <a:t> </a:t>
            </a:r>
            <a:r>
              <a:rPr lang="de-DE" sz="2000" dirty="0" err="1" smtClean="0"/>
              <a:t>under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development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538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Limitations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23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Low 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suspensions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300K </a:t>
            </a:r>
            <a:r>
              <a:rPr lang="de-DE" dirty="0" err="1" smtClean="0"/>
              <a:t>detector</a:t>
            </a:r>
            <a:r>
              <a:rPr lang="de-DE" dirty="0" smtClean="0"/>
              <a:t>:	</a:t>
            </a:r>
            <a:r>
              <a:rPr lang="de-DE" dirty="0" err="1" smtClean="0"/>
              <a:t>low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seismic</a:t>
            </a:r>
            <a:r>
              <a:rPr lang="de-DE" dirty="0" smtClean="0"/>
              <a:t> </a:t>
            </a:r>
            <a:r>
              <a:rPr lang="de-DE" dirty="0" err="1" smtClean="0"/>
              <a:t>isolation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			</a:t>
            </a:r>
            <a:r>
              <a:rPr lang="de-DE" dirty="0" err="1" smtClean="0"/>
              <a:t>low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seismic</a:t>
            </a:r>
            <a:r>
              <a:rPr lang="de-DE" dirty="0" smtClean="0"/>
              <a:t> </a:t>
            </a:r>
            <a:r>
              <a:rPr lang="de-DE" dirty="0" err="1" smtClean="0"/>
              <a:t>isolation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	</a:t>
            </a:r>
            <a:r>
              <a:rPr lang="de-DE" dirty="0" smtClean="0">
                <a:solidFill>
                  <a:srgbClr val="FF0000"/>
                </a:solidFill>
              </a:rPr>
              <a:t>		high thermal </a:t>
            </a:r>
            <a:r>
              <a:rPr lang="de-DE" dirty="0" err="1" smtClean="0">
                <a:solidFill>
                  <a:srgbClr val="FF0000"/>
                </a:solidFill>
              </a:rPr>
              <a:t>conductivity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remove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heat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4283968" y="4941168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427984" y="500286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rgbClr val="FF0000"/>
                </a:solidFill>
              </a:rPr>
              <a:t>?</a:t>
            </a:r>
            <a:endParaRPr lang="de-DE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4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Low 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suspensions</a:t>
            </a:r>
            <a:endParaRPr lang="de-DE" dirty="0"/>
          </a:p>
        </p:txBody>
      </p:sp>
      <p:pic>
        <p:nvPicPr>
          <p:cNvPr id="14338" name="Picture 2" descr="F:\Ronny\Dropbox\Christian_Ronny\Bilder_Sapphire2NailHead\Sapphire_2NailHead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8282" r="6644" b="30859"/>
          <a:stretch/>
        </p:blipFill>
        <p:spPr bwMode="auto">
          <a:xfrm>
            <a:off x="812621" y="1334863"/>
            <a:ext cx="4890977" cy="117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Silicon suspension\picture2 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" r="27884"/>
          <a:stretch/>
        </p:blipFill>
        <p:spPr bwMode="auto">
          <a:xfrm>
            <a:off x="5868144" y="1340768"/>
            <a:ext cx="3005211" cy="513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MG_739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98" y="2708920"/>
            <a:ext cx="2806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F:\Ronny\Dropbox\Cryogenic suspension\pictures\02122013\IMG_86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4" t="8890" r="11668" b="26140"/>
          <a:stretch/>
        </p:blipFill>
        <p:spPr bwMode="auto">
          <a:xfrm>
            <a:off x="246825" y="4221087"/>
            <a:ext cx="2998382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Investigation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sites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seismic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throughout</a:t>
            </a:r>
            <a:r>
              <a:rPr lang="de-DE" dirty="0" smtClean="0"/>
              <a:t> Europe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" y="2094218"/>
            <a:ext cx="5806440" cy="434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2848" y="1268760"/>
            <a:ext cx="2921762" cy="330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0782" y="4970740"/>
            <a:ext cx="1243828" cy="9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58153" t="5134" r="3078" b="49943"/>
          <a:stretch>
            <a:fillRect/>
          </a:stretch>
        </p:blipFill>
        <p:spPr bwMode="auto">
          <a:xfrm>
            <a:off x="6011750" y="4970740"/>
            <a:ext cx="1061815" cy="9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74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 an </a:t>
            </a:r>
            <a:r>
              <a:rPr lang="de-DE" dirty="0" err="1" smtClean="0"/>
              <a:t>underground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r>
              <a:rPr lang="de-DE" dirty="0" smtClean="0"/>
              <a:t>?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43986" y="1524857"/>
            <a:ext cx="6305764" cy="3084674"/>
            <a:chOff x="467544" y="1065633"/>
            <a:chExt cx="6751084" cy="3568502"/>
          </a:xfrm>
        </p:grpSpPr>
        <p:pic>
          <p:nvPicPr>
            <p:cNvPr id="8" name="Picture 2" descr="D:\Einstein Telescope\19032011 - ET DS\DesignStudy\ET-Design-Document\current\Sec_SiteInfra\Figures\tunnelin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065633"/>
              <a:ext cx="6751084" cy="356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6035099" y="4264803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NIKHEF</a:t>
              </a:r>
              <a:endParaRPr lang="de-DE" dirty="0"/>
            </a:p>
          </p:txBody>
        </p:sp>
      </p:grpSp>
      <p:pic>
        <p:nvPicPr>
          <p:cNvPr id="10" name="Picture 3" descr="D:\Einstein Telescope\19032011 - ET DS\DesignStudy\ET-Design-Document\current\Sec_SiteInfra\Figures\tb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6" y="3223041"/>
            <a:ext cx="6850888" cy="27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1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Einstein </a:t>
            </a:r>
            <a:r>
              <a:rPr lang="de-DE" dirty="0" err="1" smtClean="0"/>
              <a:t>Telescope</a:t>
            </a:r>
            <a:r>
              <a:rPr lang="de-DE" dirty="0" smtClean="0"/>
              <a:t> – An </a:t>
            </a:r>
            <a:r>
              <a:rPr lang="de-DE" dirty="0" err="1" smtClean="0"/>
              <a:t>artist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683568" y="1268760"/>
            <a:ext cx="8064896" cy="5112568"/>
            <a:chOff x="251520" y="908720"/>
            <a:chExt cx="6912768" cy="4382569"/>
          </a:xfrm>
        </p:grpSpPr>
        <p:pic>
          <p:nvPicPr>
            <p:cNvPr id="16" name="Picture 2" descr="D:\Einstein Telescope\19032011 - ET DS\DesignStudy\ET-Design-Document\current\Sec_SiteInfra\Figures\ArtisticView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08720"/>
              <a:ext cx="6912768" cy="4382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4139952" y="490749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chemeClr val="bg1"/>
                  </a:solidFill>
                </a:rPr>
                <a:t>artist</a:t>
              </a:r>
              <a:r>
                <a:rPr lang="de-DE" b="1" dirty="0" smtClean="0">
                  <a:solidFill>
                    <a:schemeClr val="bg1"/>
                  </a:solidFill>
                </a:rPr>
                <a:t> </a:t>
              </a:r>
              <a:r>
                <a:rPr lang="de-DE" b="1" dirty="0" err="1" smtClean="0">
                  <a:solidFill>
                    <a:schemeClr val="bg1"/>
                  </a:solidFill>
                </a:rPr>
                <a:t>view</a:t>
              </a:r>
              <a:r>
                <a:rPr lang="de-DE" b="1" dirty="0" smtClean="0">
                  <a:solidFill>
                    <a:schemeClr val="bg1"/>
                  </a:solidFill>
                </a:rPr>
                <a:t> </a:t>
              </a:r>
              <a:r>
                <a:rPr lang="de-DE" b="1" dirty="0" err="1" smtClean="0">
                  <a:solidFill>
                    <a:schemeClr val="bg1"/>
                  </a:solidFill>
                </a:rPr>
                <a:t>of</a:t>
              </a:r>
              <a:r>
                <a:rPr lang="de-DE" b="1" dirty="0" smtClean="0">
                  <a:solidFill>
                    <a:schemeClr val="bg1"/>
                  </a:solidFill>
                </a:rPr>
                <a:t> ET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61875" y="1484784"/>
            <a:ext cx="8624077" cy="4772895"/>
            <a:chOff x="261875" y="1268760"/>
            <a:chExt cx="8624077" cy="4772895"/>
          </a:xfrm>
        </p:grpSpPr>
        <p:pic>
          <p:nvPicPr>
            <p:cNvPr id="19" name="Picture 2" descr="D:\Einstein Telescope\19032011 - ET DS\DesignStudy\ET-Design-Document\current\Sec_SiteInfra\Figures\ShaftAcces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75" y="1268760"/>
              <a:ext cx="8558597" cy="4749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5508104" y="5672323"/>
              <a:ext cx="337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chemeClr val="bg1"/>
                  </a:solidFill>
                </a:rPr>
                <a:t>vertical</a:t>
              </a:r>
              <a:r>
                <a:rPr lang="de-DE" b="1" dirty="0" smtClean="0">
                  <a:solidFill>
                    <a:schemeClr val="bg1"/>
                  </a:solidFill>
                </a:rPr>
                <a:t> vs. horizontal </a:t>
              </a:r>
              <a:r>
                <a:rPr lang="de-DE" b="1" dirty="0" err="1" smtClean="0">
                  <a:solidFill>
                    <a:schemeClr val="bg1"/>
                  </a:solidFill>
                </a:rPr>
                <a:t>access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83568" y="620688"/>
            <a:ext cx="7625054" cy="5980266"/>
            <a:chOff x="683568" y="473070"/>
            <a:chExt cx="7625054" cy="598026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1511" y="473070"/>
              <a:ext cx="7507111" cy="5885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hteck 22"/>
            <p:cNvSpPr/>
            <p:nvPr/>
          </p:nvSpPr>
          <p:spPr>
            <a:xfrm>
              <a:off x="683568" y="6084889"/>
              <a:ext cx="1152128" cy="368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3794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971600" y="1689738"/>
            <a:ext cx="7056784" cy="4430446"/>
            <a:chOff x="827584" y="1069765"/>
            <a:chExt cx="7848872" cy="5061489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857357" y="1947690"/>
              <a:ext cx="6215106" cy="3714775"/>
              <a:chOff x="1790766" y="2509125"/>
              <a:chExt cx="6696075" cy="2854325"/>
            </a:xfrm>
          </p:grpSpPr>
          <p:sp>
            <p:nvSpPr>
              <p:cNvPr id="6" name="Freihandform 5"/>
              <p:cNvSpPr/>
              <p:nvPr/>
            </p:nvSpPr>
            <p:spPr>
              <a:xfrm>
                <a:off x="6172266" y="4385550"/>
                <a:ext cx="2314575" cy="977900"/>
              </a:xfrm>
              <a:custGeom>
                <a:avLst/>
                <a:gdLst>
                  <a:gd name="connsiteX0" fmla="*/ 2314575 w 2314575"/>
                  <a:gd name="connsiteY0" fmla="*/ 9525 h 977900"/>
                  <a:gd name="connsiteX1" fmla="*/ 1800225 w 2314575"/>
                  <a:gd name="connsiteY1" fmla="*/ 228600 h 977900"/>
                  <a:gd name="connsiteX2" fmla="*/ 981075 w 2314575"/>
                  <a:gd name="connsiteY2" fmla="*/ 552450 h 977900"/>
                  <a:gd name="connsiteX3" fmla="*/ 571500 w 2314575"/>
                  <a:gd name="connsiteY3" fmla="*/ 704850 h 977900"/>
                  <a:gd name="connsiteX4" fmla="*/ 219075 w 2314575"/>
                  <a:gd name="connsiteY4" fmla="*/ 809625 h 977900"/>
                  <a:gd name="connsiteX5" fmla="*/ 38100 w 2314575"/>
                  <a:gd name="connsiteY5" fmla="*/ 838200 h 977900"/>
                  <a:gd name="connsiteX6" fmla="*/ 28575 w 2314575"/>
                  <a:gd name="connsiteY6" fmla="*/ 838200 h 977900"/>
                  <a:gd name="connsiteX7" fmla="*/ 19050 w 2314575"/>
                  <a:gd name="connsiteY7" fmla="*/ 838200 h 977900"/>
                  <a:gd name="connsiteX8" fmla="*/ 19050 w 2314575"/>
                  <a:gd name="connsiteY8" fmla="*/ 0 h 977900"/>
                  <a:gd name="connsiteX9" fmla="*/ 19050 w 2314575"/>
                  <a:gd name="connsiteY9" fmla="*/ 838200 h 977900"/>
                  <a:gd name="connsiteX10" fmla="*/ 9525 w 2314575"/>
                  <a:gd name="connsiteY10" fmla="*/ 838200 h 977900"/>
                  <a:gd name="connsiteX11" fmla="*/ 0 w 2314575"/>
                  <a:gd name="connsiteY11" fmla="*/ 847725 h 97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4575" h="977900">
                    <a:moveTo>
                      <a:pt x="2314575" y="9525"/>
                    </a:moveTo>
                    <a:cubicBezTo>
                      <a:pt x="2166937" y="73819"/>
                      <a:pt x="2022475" y="138113"/>
                      <a:pt x="1800225" y="228600"/>
                    </a:cubicBezTo>
                    <a:cubicBezTo>
                      <a:pt x="1577975" y="319087"/>
                      <a:pt x="1185863" y="473075"/>
                      <a:pt x="981075" y="552450"/>
                    </a:cubicBezTo>
                    <a:cubicBezTo>
                      <a:pt x="776288" y="631825"/>
                      <a:pt x="698500" y="661987"/>
                      <a:pt x="571500" y="704850"/>
                    </a:cubicBezTo>
                    <a:cubicBezTo>
                      <a:pt x="444500" y="747713"/>
                      <a:pt x="307975" y="787400"/>
                      <a:pt x="219075" y="809625"/>
                    </a:cubicBezTo>
                    <a:cubicBezTo>
                      <a:pt x="130175" y="831850"/>
                      <a:pt x="69850" y="833438"/>
                      <a:pt x="38100" y="838200"/>
                    </a:cubicBezTo>
                    <a:cubicBezTo>
                      <a:pt x="6350" y="842962"/>
                      <a:pt x="28575" y="838200"/>
                      <a:pt x="28575" y="838200"/>
                    </a:cubicBezTo>
                    <a:cubicBezTo>
                      <a:pt x="25400" y="838200"/>
                      <a:pt x="20638" y="977900"/>
                      <a:pt x="19050" y="838200"/>
                    </a:cubicBezTo>
                    <a:cubicBezTo>
                      <a:pt x="17463" y="698500"/>
                      <a:pt x="19050" y="0"/>
                      <a:pt x="19050" y="0"/>
                    </a:cubicBezTo>
                    <a:cubicBezTo>
                      <a:pt x="19050" y="0"/>
                      <a:pt x="20638" y="698500"/>
                      <a:pt x="19050" y="838200"/>
                    </a:cubicBezTo>
                    <a:cubicBezTo>
                      <a:pt x="17463" y="977900"/>
                      <a:pt x="12700" y="836613"/>
                      <a:pt x="9525" y="838200"/>
                    </a:cubicBezTo>
                    <a:cubicBezTo>
                      <a:pt x="6350" y="839787"/>
                      <a:pt x="0" y="847725"/>
                      <a:pt x="0" y="847725"/>
                    </a:cubicBezTo>
                  </a:path>
                </a:pathLst>
              </a:custGeom>
              <a:noFill/>
              <a:ln w="412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ihandform 6"/>
              <p:cNvSpPr/>
              <p:nvPr/>
            </p:nvSpPr>
            <p:spPr>
              <a:xfrm>
                <a:off x="1790766" y="2509125"/>
                <a:ext cx="4391025" cy="2773362"/>
              </a:xfrm>
              <a:custGeom>
                <a:avLst/>
                <a:gdLst>
                  <a:gd name="connsiteX0" fmla="*/ 4391025 w 4391025"/>
                  <a:gd name="connsiteY0" fmla="*/ 2733675 h 2773362"/>
                  <a:gd name="connsiteX1" fmla="*/ 4229100 w 4391025"/>
                  <a:gd name="connsiteY1" fmla="*/ 2752725 h 2773362"/>
                  <a:gd name="connsiteX2" fmla="*/ 3990975 w 4391025"/>
                  <a:gd name="connsiteY2" fmla="*/ 2771775 h 2773362"/>
                  <a:gd name="connsiteX3" fmla="*/ 3609975 w 4391025"/>
                  <a:gd name="connsiteY3" fmla="*/ 2743200 h 2773362"/>
                  <a:gd name="connsiteX4" fmla="*/ 3095625 w 4391025"/>
                  <a:gd name="connsiteY4" fmla="*/ 2667000 h 2773362"/>
                  <a:gd name="connsiteX5" fmla="*/ 2800350 w 4391025"/>
                  <a:gd name="connsiteY5" fmla="*/ 2552700 h 2773362"/>
                  <a:gd name="connsiteX6" fmla="*/ 2695575 w 4391025"/>
                  <a:gd name="connsiteY6" fmla="*/ 2486025 h 2773362"/>
                  <a:gd name="connsiteX7" fmla="*/ 2552700 w 4391025"/>
                  <a:gd name="connsiteY7" fmla="*/ 2438400 h 2773362"/>
                  <a:gd name="connsiteX8" fmla="*/ 2457450 w 4391025"/>
                  <a:gd name="connsiteY8" fmla="*/ 2476500 h 2773362"/>
                  <a:gd name="connsiteX9" fmla="*/ 2371725 w 4391025"/>
                  <a:gd name="connsiteY9" fmla="*/ 2514600 h 2773362"/>
                  <a:gd name="connsiteX10" fmla="*/ 2219325 w 4391025"/>
                  <a:gd name="connsiteY10" fmla="*/ 2505075 h 2773362"/>
                  <a:gd name="connsiteX11" fmla="*/ 2019300 w 4391025"/>
                  <a:gd name="connsiteY11" fmla="*/ 2428875 h 2773362"/>
                  <a:gd name="connsiteX12" fmla="*/ 1771650 w 4391025"/>
                  <a:gd name="connsiteY12" fmla="*/ 2409825 h 2773362"/>
                  <a:gd name="connsiteX13" fmla="*/ 1581150 w 4391025"/>
                  <a:gd name="connsiteY13" fmla="*/ 2447925 h 2773362"/>
                  <a:gd name="connsiteX14" fmla="*/ 1476375 w 4391025"/>
                  <a:gd name="connsiteY14" fmla="*/ 2495550 h 2773362"/>
                  <a:gd name="connsiteX15" fmla="*/ 1381125 w 4391025"/>
                  <a:gd name="connsiteY15" fmla="*/ 2495550 h 2773362"/>
                  <a:gd name="connsiteX16" fmla="*/ 1247775 w 4391025"/>
                  <a:gd name="connsiteY16" fmla="*/ 2333625 h 2773362"/>
                  <a:gd name="connsiteX17" fmla="*/ 876300 w 4391025"/>
                  <a:gd name="connsiteY17" fmla="*/ 1724025 h 2773362"/>
                  <a:gd name="connsiteX18" fmla="*/ 352425 w 4391025"/>
                  <a:gd name="connsiteY18" fmla="*/ 971550 h 2773362"/>
                  <a:gd name="connsiteX19" fmla="*/ 219075 w 4391025"/>
                  <a:gd name="connsiteY19" fmla="*/ 790575 h 2773362"/>
                  <a:gd name="connsiteX20" fmla="*/ 104775 w 4391025"/>
                  <a:gd name="connsiteY20" fmla="*/ 476250 h 2773362"/>
                  <a:gd name="connsiteX21" fmla="*/ 0 w 4391025"/>
                  <a:gd name="connsiteY21" fmla="*/ 0 h 2773362"/>
                  <a:gd name="connsiteX22" fmla="*/ 0 w 4391025"/>
                  <a:gd name="connsiteY22" fmla="*/ 0 h 277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91025" h="2773362">
                    <a:moveTo>
                      <a:pt x="4391025" y="2733675"/>
                    </a:moveTo>
                    <a:cubicBezTo>
                      <a:pt x="4343400" y="2740025"/>
                      <a:pt x="4295775" y="2746375"/>
                      <a:pt x="4229100" y="2752725"/>
                    </a:cubicBezTo>
                    <a:cubicBezTo>
                      <a:pt x="4162425" y="2759075"/>
                      <a:pt x="4094162" y="2773362"/>
                      <a:pt x="3990975" y="2771775"/>
                    </a:cubicBezTo>
                    <a:cubicBezTo>
                      <a:pt x="3887788" y="2770188"/>
                      <a:pt x="3759200" y="2760663"/>
                      <a:pt x="3609975" y="2743200"/>
                    </a:cubicBezTo>
                    <a:cubicBezTo>
                      <a:pt x="3460750" y="2725737"/>
                      <a:pt x="3230563" y="2698750"/>
                      <a:pt x="3095625" y="2667000"/>
                    </a:cubicBezTo>
                    <a:cubicBezTo>
                      <a:pt x="2960687" y="2635250"/>
                      <a:pt x="2867025" y="2582862"/>
                      <a:pt x="2800350" y="2552700"/>
                    </a:cubicBezTo>
                    <a:cubicBezTo>
                      <a:pt x="2733675" y="2522538"/>
                      <a:pt x="2736850" y="2505075"/>
                      <a:pt x="2695575" y="2486025"/>
                    </a:cubicBezTo>
                    <a:cubicBezTo>
                      <a:pt x="2654300" y="2466975"/>
                      <a:pt x="2592387" y="2439987"/>
                      <a:pt x="2552700" y="2438400"/>
                    </a:cubicBezTo>
                    <a:cubicBezTo>
                      <a:pt x="2513013" y="2436813"/>
                      <a:pt x="2487613" y="2463800"/>
                      <a:pt x="2457450" y="2476500"/>
                    </a:cubicBezTo>
                    <a:cubicBezTo>
                      <a:pt x="2427288" y="2489200"/>
                      <a:pt x="2411413" y="2509838"/>
                      <a:pt x="2371725" y="2514600"/>
                    </a:cubicBezTo>
                    <a:cubicBezTo>
                      <a:pt x="2332038" y="2519363"/>
                      <a:pt x="2278063" y="2519363"/>
                      <a:pt x="2219325" y="2505075"/>
                    </a:cubicBezTo>
                    <a:cubicBezTo>
                      <a:pt x="2160588" y="2490788"/>
                      <a:pt x="2093912" y="2444750"/>
                      <a:pt x="2019300" y="2428875"/>
                    </a:cubicBezTo>
                    <a:cubicBezTo>
                      <a:pt x="1944688" y="2413000"/>
                      <a:pt x="1844675" y="2406650"/>
                      <a:pt x="1771650" y="2409825"/>
                    </a:cubicBezTo>
                    <a:cubicBezTo>
                      <a:pt x="1698625" y="2413000"/>
                      <a:pt x="1630363" y="2433638"/>
                      <a:pt x="1581150" y="2447925"/>
                    </a:cubicBezTo>
                    <a:cubicBezTo>
                      <a:pt x="1531938" y="2462213"/>
                      <a:pt x="1509712" y="2487613"/>
                      <a:pt x="1476375" y="2495550"/>
                    </a:cubicBezTo>
                    <a:cubicBezTo>
                      <a:pt x="1443038" y="2503487"/>
                      <a:pt x="1419225" y="2522537"/>
                      <a:pt x="1381125" y="2495550"/>
                    </a:cubicBezTo>
                    <a:cubicBezTo>
                      <a:pt x="1343025" y="2468563"/>
                      <a:pt x="1331912" y="2462212"/>
                      <a:pt x="1247775" y="2333625"/>
                    </a:cubicBezTo>
                    <a:cubicBezTo>
                      <a:pt x="1163638" y="2205038"/>
                      <a:pt x="1025525" y="1951038"/>
                      <a:pt x="876300" y="1724025"/>
                    </a:cubicBezTo>
                    <a:cubicBezTo>
                      <a:pt x="727075" y="1497013"/>
                      <a:pt x="461962" y="1127125"/>
                      <a:pt x="352425" y="971550"/>
                    </a:cubicBezTo>
                    <a:cubicBezTo>
                      <a:pt x="242888" y="815975"/>
                      <a:pt x="260350" y="873125"/>
                      <a:pt x="219075" y="790575"/>
                    </a:cubicBezTo>
                    <a:cubicBezTo>
                      <a:pt x="177800" y="708025"/>
                      <a:pt x="141287" y="608012"/>
                      <a:pt x="104775" y="476250"/>
                    </a:cubicBezTo>
                    <a:cubicBezTo>
                      <a:pt x="68263" y="344488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069765"/>
              <a:ext cx="7848872" cy="5061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2422518" y="2994966"/>
              <a:ext cx="86741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000" b="1" dirty="0" smtClean="0">
                  <a:solidFill>
                    <a:srgbClr val="FF00FF"/>
                  </a:solidFill>
                </a:rPr>
                <a:t>KAGRA</a:t>
              </a:r>
              <a:endParaRPr lang="de-DE" sz="20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0</a:t>
            </a:r>
            <a:r>
              <a:rPr lang="de-DE" baseline="30000" dirty="0" smtClean="0"/>
              <a:t>th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1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r>
              <a:rPr lang="de-DE" dirty="0" smtClean="0"/>
              <a:t> (BNS)</a:t>
            </a:r>
            <a:endParaRPr lang="de-DE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31800" y="1257300"/>
            <a:ext cx="84328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Char char="•"/>
              <a:defRPr sz="26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buChar char="–"/>
              <a:defRPr sz="22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buChar char="–"/>
              <a:defRPr sz="14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grpSp>
        <p:nvGrpSpPr>
          <p:cNvPr id="8" name="Groupe 6"/>
          <p:cNvGrpSpPr>
            <a:grpSpLocks/>
          </p:cNvGrpSpPr>
          <p:nvPr/>
        </p:nvGrpSpPr>
        <p:grpSpPr bwMode="auto">
          <a:xfrm>
            <a:off x="444500" y="1257300"/>
            <a:ext cx="8434388" cy="5033963"/>
            <a:chOff x="444500" y="1257300"/>
            <a:chExt cx="8434388" cy="5033963"/>
          </a:xfrm>
        </p:grpSpPr>
        <p:pic>
          <p:nvPicPr>
            <p:cNvPr id="9" name="Picture 5" descr="2dFsurvey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1257300"/>
              <a:ext cx="8434388" cy="503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077200" y="1892300"/>
              <a:ext cx="88900" cy="88900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2000"/>
                </a:spcBef>
                <a:buChar char="•"/>
                <a:defRPr sz="2600">
                  <a:solidFill>
                    <a:schemeClr val="bg1"/>
                  </a:solidFill>
                  <a:latin typeface="Verdana" pitchFamily="34" charset="0"/>
                </a:defRPr>
              </a:lvl1pPr>
              <a:lvl2pPr marL="742950" indent="-285750" eaLnBrk="0" hangingPunct="0">
                <a:buChar char="–"/>
                <a:defRPr sz="2200">
                  <a:solidFill>
                    <a:schemeClr val="bg1"/>
                  </a:solidFill>
                  <a:latin typeface="Verdana" pitchFamily="34" charset="0"/>
                </a:defRPr>
              </a:lvl2pPr>
              <a:lvl3pPr marL="1143000" indent="-228600" eaLnBrk="0" hangingPunct="0">
                <a:buChar char="•"/>
                <a:defRPr>
                  <a:solidFill>
                    <a:schemeClr val="bg1"/>
                  </a:solidFill>
                  <a:latin typeface="Verdana" pitchFamily="34" charset="0"/>
                </a:defRPr>
              </a:lvl3pPr>
              <a:lvl4pPr marL="1600200" indent="-228600" eaLnBrk="0" hangingPunct="0">
                <a:buChar char="–"/>
                <a:defRPr sz="1400">
                  <a:solidFill>
                    <a:schemeClr val="bg1"/>
                  </a:solidFill>
                  <a:latin typeface="Verdana" pitchFamily="34" charset="0"/>
                </a:defRPr>
              </a:lvl4pPr>
              <a:lvl5pPr marL="2057400" indent="-228600" eaLnBrk="0" hangingPunct="0"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6816725" y="1974850"/>
              <a:ext cx="15001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Char char="•"/>
                <a:defRPr sz="2600">
                  <a:solidFill>
                    <a:schemeClr val="bg1"/>
                  </a:solidFill>
                  <a:latin typeface="Verdana" pitchFamily="34" charset="0"/>
                </a:defRPr>
              </a:lvl1pPr>
              <a:lvl2pPr marL="742950" indent="-285750" eaLnBrk="0" hangingPunct="0">
                <a:buChar char="–"/>
                <a:defRPr sz="2200">
                  <a:solidFill>
                    <a:schemeClr val="bg1"/>
                  </a:solidFill>
                  <a:latin typeface="Verdana" pitchFamily="34" charset="0"/>
                </a:defRPr>
              </a:lvl2pPr>
              <a:lvl3pPr marL="1143000" indent="-228600" eaLnBrk="0" hangingPunct="0">
                <a:buChar char="•"/>
                <a:defRPr>
                  <a:solidFill>
                    <a:schemeClr val="bg1"/>
                  </a:solidFill>
                  <a:latin typeface="Verdana" pitchFamily="34" charset="0"/>
                </a:defRPr>
              </a:lvl3pPr>
              <a:lvl4pPr marL="1600200" indent="-228600" eaLnBrk="0" hangingPunct="0">
                <a:buChar char="–"/>
                <a:defRPr sz="1400">
                  <a:solidFill>
                    <a:schemeClr val="bg1"/>
                  </a:solidFill>
                  <a:latin typeface="Verdana" pitchFamily="34" charset="0"/>
                </a:defRPr>
              </a:lvl4pPr>
              <a:lvl5pPr marL="2057400" indent="-228600" eaLnBrk="0" hangingPunct="0"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chemeClr val="accent2"/>
                  </a:solidFill>
                </a:rPr>
                <a:t>GRB050509B</a:t>
              </a:r>
              <a:endParaRPr lang="en-US" altLang="en-US" sz="14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12" name="Group 23"/>
          <p:cNvGrpSpPr>
            <a:grpSpLocks noChangeAspect="1"/>
          </p:cNvGrpSpPr>
          <p:nvPr/>
        </p:nvGrpSpPr>
        <p:grpSpPr bwMode="auto">
          <a:xfrm>
            <a:off x="1149350" y="301625"/>
            <a:ext cx="6999288" cy="7000875"/>
            <a:chOff x="1835" y="1301"/>
            <a:chExt cx="2204" cy="2204"/>
          </a:xfrm>
        </p:grpSpPr>
        <p:sp>
          <p:nvSpPr>
            <p:cNvPr id="13" name="Oval 13"/>
            <p:cNvSpPr>
              <a:spLocks noChangeAspect="1" noChangeArrowheads="1"/>
            </p:cNvSpPr>
            <p:nvPr/>
          </p:nvSpPr>
          <p:spPr bwMode="gray">
            <a:xfrm>
              <a:off x="1835" y="1301"/>
              <a:ext cx="2204" cy="2204"/>
            </a:xfrm>
            <a:prstGeom prst="ellipse">
              <a:avLst/>
            </a:prstGeom>
            <a:solidFill>
              <a:srgbClr val="FF9900">
                <a:alpha val="38823"/>
              </a:srgbClr>
            </a:solidFill>
            <a:ln w="254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ts val="2000"/>
                </a:spcBef>
                <a:buChar char="•"/>
                <a:defRPr sz="2600">
                  <a:solidFill>
                    <a:schemeClr val="bg1"/>
                  </a:solidFill>
                  <a:latin typeface="Verdana" pitchFamily="34" charset="0"/>
                </a:defRPr>
              </a:lvl1pPr>
              <a:lvl2pPr marL="742950" indent="-285750" eaLnBrk="0" hangingPunct="0">
                <a:buChar char="–"/>
                <a:defRPr sz="2200">
                  <a:solidFill>
                    <a:schemeClr val="bg1"/>
                  </a:solidFill>
                  <a:latin typeface="Verdana" pitchFamily="34" charset="0"/>
                </a:defRPr>
              </a:lvl2pPr>
              <a:lvl3pPr marL="1143000" indent="-228600" eaLnBrk="0" hangingPunct="0">
                <a:buChar char="•"/>
                <a:defRPr>
                  <a:solidFill>
                    <a:schemeClr val="bg1"/>
                  </a:solidFill>
                  <a:latin typeface="Verdana" pitchFamily="34" charset="0"/>
                </a:defRPr>
              </a:lvl3pPr>
              <a:lvl4pPr marL="1600200" indent="-228600" eaLnBrk="0" hangingPunct="0">
                <a:buChar char="–"/>
                <a:defRPr sz="1400">
                  <a:solidFill>
                    <a:schemeClr val="bg1"/>
                  </a:solidFill>
                  <a:latin typeface="Verdana" pitchFamily="34" charset="0"/>
                </a:defRPr>
              </a:lvl4pPr>
              <a:lvl5pPr marL="2057400" indent="-228600" eaLnBrk="0" hangingPunct="0"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600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657" y="2891"/>
              <a:ext cx="564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2000"/>
                </a:spcBef>
                <a:buChar char="•"/>
                <a:defRPr sz="2600">
                  <a:solidFill>
                    <a:schemeClr val="bg1"/>
                  </a:solidFill>
                  <a:latin typeface="Verdana" pitchFamily="34" charset="0"/>
                </a:defRPr>
              </a:lvl1pPr>
              <a:lvl2pPr marL="742950" indent="-285750" eaLnBrk="0" hangingPunct="0">
                <a:buChar char="–"/>
                <a:defRPr sz="2200">
                  <a:solidFill>
                    <a:schemeClr val="bg1"/>
                  </a:solidFill>
                  <a:latin typeface="Verdana" pitchFamily="34" charset="0"/>
                </a:defRPr>
              </a:lvl2pPr>
              <a:lvl3pPr marL="1143000" indent="-228600" eaLnBrk="0" hangingPunct="0">
                <a:buChar char="•"/>
                <a:defRPr>
                  <a:solidFill>
                    <a:schemeClr val="bg1"/>
                  </a:solidFill>
                  <a:latin typeface="Verdana" pitchFamily="34" charset="0"/>
                </a:defRPr>
              </a:lvl3pPr>
              <a:lvl4pPr marL="1600200" indent="-228600" eaLnBrk="0" hangingPunct="0">
                <a:buChar char="–"/>
                <a:defRPr sz="1400">
                  <a:solidFill>
                    <a:schemeClr val="bg1"/>
                  </a:solidFill>
                  <a:latin typeface="Verdana" pitchFamily="34" charset="0"/>
                </a:defRPr>
              </a:lvl4pPr>
              <a:lvl5pPr marL="2057400" indent="-228600" eaLnBrk="0" hangingPunct="0"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chemeClr val="bg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b="1" dirty="0" smtClean="0">
                  <a:solidFill>
                    <a:srgbClr val="CC6600"/>
                  </a:solidFill>
                </a:rPr>
                <a:t>Einstein Telescope</a:t>
              </a:r>
              <a:endParaRPr lang="en-US" altLang="en-US" sz="1200" b="1" dirty="0">
                <a:solidFill>
                  <a:srgbClr val="CC6600"/>
                </a:solidFill>
              </a:endParaRPr>
            </a:p>
          </p:txBody>
        </p:sp>
      </p:grpSp>
      <p:sp>
        <p:nvSpPr>
          <p:cNvPr id="15" name="Oval 10"/>
          <p:cNvSpPr>
            <a:spLocks noChangeAspect="1" noChangeArrowheads="1"/>
          </p:cNvSpPr>
          <p:nvPr/>
        </p:nvSpPr>
        <p:spPr bwMode="gray">
          <a:xfrm>
            <a:off x="3835400" y="3011488"/>
            <a:ext cx="1625600" cy="1625600"/>
          </a:xfrm>
          <a:prstGeom prst="ellipse">
            <a:avLst/>
          </a:prstGeom>
          <a:solidFill>
            <a:srgbClr val="CCFFCC">
              <a:alpha val="49019"/>
            </a:srgbClr>
          </a:solidFill>
          <a:ln w="25400">
            <a:solidFill>
              <a:srgbClr val="00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Char char="•"/>
              <a:defRPr sz="26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buChar char="–"/>
              <a:defRPr sz="22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buChar char="–"/>
              <a:defRPr sz="14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6" name="Text Box 11"/>
          <p:cNvSpPr txBox="1">
            <a:spLocks noChangeAspect="1" noChangeArrowheads="1"/>
          </p:cNvSpPr>
          <p:nvPr/>
        </p:nvSpPr>
        <p:spPr bwMode="auto">
          <a:xfrm>
            <a:off x="4252907" y="4616450"/>
            <a:ext cx="7889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Char char="•"/>
              <a:defRPr sz="26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buChar char="–"/>
              <a:defRPr sz="22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buChar char="–"/>
              <a:defRPr sz="14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b="1" dirty="0" err="1" smtClean="0">
                <a:solidFill>
                  <a:srgbClr val="008000"/>
                </a:solidFill>
              </a:rPr>
              <a:t>aLIGO</a:t>
            </a:r>
            <a:r>
              <a:rPr lang="en-GB" altLang="en-US" sz="1200" b="1" dirty="0" smtClean="0">
                <a:solidFill>
                  <a:srgbClr val="008000"/>
                </a:solidFill>
              </a:rPr>
              <a:t/>
            </a:r>
            <a:br>
              <a:rPr lang="en-GB" altLang="en-US" sz="1200" b="1" dirty="0" smtClean="0">
                <a:solidFill>
                  <a:srgbClr val="008000"/>
                </a:solidFill>
              </a:rPr>
            </a:br>
            <a:r>
              <a:rPr lang="en-GB" altLang="en-US" sz="1200" b="1" dirty="0" err="1" smtClean="0">
                <a:solidFill>
                  <a:srgbClr val="008000"/>
                </a:solidFill>
              </a:rPr>
              <a:t>AdV</a:t>
            </a:r>
            <a:r>
              <a:rPr lang="en-GB" altLang="en-US" sz="1200" b="1" dirty="0" smtClean="0">
                <a:solidFill>
                  <a:srgbClr val="008000"/>
                </a:solidFill>
              </a:rPr>
              <a:t/>
            </a:r>
            <a:br>
              <a:rPr lang="en-GB" altLang="en-US" sz="1200" b="1" dirty="0" smtClean="0">
                <a:solidFill>
                  <a:srgbClr val="008000"/>
                </a:solidFill>
              </a:rPr>
            </a:br>
            <a:r>
              <a:rPr lang="en-GB" altLang="en-US" sz="1200" b="1" dirty="0" smtClean="0">
                <a:solidFill>
                  <a:srgbClr val="008000"/>
                </a:solidFill>
              </a:rPr>
              <a:t>KAGRA</a:t>
            </a:r>
            <a:endParaRPr lang="en-US" altLang="en-US" sz="1200" b="1" dirty="0">
              <a:solidFill>
                <a:srgbClr val="008000"/>
              </a:solidFill>
            </a:endParaRPr>
          </a:p>
        </p:txBody>
      </p:sp>
      <p:sp>
        <p:nvSpPr>
          <p:cNvPr id="17" name="Oval 8"/>
          <p:cNvSpPr>
            <a:spLocks noChangeAspect="1" noChangeArrowheads="1"/>
          </p:cNvSpPr>
          <p:nvPr/>
        </p:nvSpPr>
        <p:spPr bwMode="gray">
          <a:xfrm>
            <a:off x="4535488" y="3690938"/>
            <a:ext cx="228600" cy="228600"/>
          </a:xfrm>
          <a:prstGeom prst="ellipse">
            <a:avLst/>
          </a:prstGeom>
          <a:solidFill>
            <a:srgbClr val="00FFFF">
              <a:alpha val="49019"/>
            </a:srgbClr>
          </a:solidFill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2000"/>
              </a:spcBef>
              <a:buChar char="•"/>
              <a:defRPr sz="26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buChar char="–"/>
              <a:defRPr sz="22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buChar char="–"/>
              <a:defRPr sz="14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8" name="Text Box 19"/>
          <p:cNvSpPr txBox="1">
            <a:spLocks noChangeAspect="1" noChangeArrowheads="1"/>
          </p:cNvSpPr>
          <p:nvPr/>
        </p:nvSpPr>
        <p:spPr bwMode="auto">
          <a:xfrm>
            <a:off x="3932238" y="2635250"/>
            <a:ext cx="1630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2000"/>
              </a:spcBef>
              <a:buChar char="•"/>
              <a:defRPr sz="2600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buChar char="–"/>
              <a:defRPr sz="2200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buChar char="–"/>
              <a:defRPr sz="14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accent2"/>
                </a:solidFill>
              </a:rPr>
              <a:t>1</a:t>
            </a:r>
            <a:r>
              <a:rPr lang="en-GB" altLang="en-US" sz="1200" b="1" baseline="30000">
                <a:solidFill>
                  <a:schemeClr val="accent2"/>
                </a:solidFill>
              </a:rPr>
              <a:t>ST</a:t>
            </a:r>
            <a:r>
              <a:rPr lang="en-GB" altLang="en-US" sz="1200" b="1">
                <a:solidFill>
                  <a:schemeClr val="accent2"/>
                </a:solidFill>
              </a:rPr>
              <a:t> GENERATION</a:t>
            </a:r>
            <a:endParaRPr lang="en-US" altLang="en-US" sz="1200" b="1">
              <a:solidFill>
                <a:schemeClr val="accent2"/>
              </a:solidFill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4146550" y="2868613"/>
            <a:ext cx="425450" cy="82708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Textfeld 19"/>
          <p:cNvSpPr txBox="1"/>
          <p:nvPr/>
        </p:nvSpPr>
        <p:spPr>
          <a:xfrm rot="16200000">
            <a:off x="8213175" y="5398381"/>
            <a:ext cx="1451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[G. </a:t>
            </a:r>
            <a:r>
              <a:rPr lang="de-DE" sz="1400" dirty="0" err="1" smtClean="0"/>
              <a:t>Cagnoli</a:t>
            </a:r>
            <a:r>
              <a:rPr lang="de-DE" sz="1400" dirty="0" smtClean="0"/>
              <a:t>, LMA)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3220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7" grpId="0" animBg="1"/>
      <p:bldP spid="17" grpId="1" animBg="1"/>
      <p:bldP spid="18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conclusions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70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Conclusions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2</a:t>
            </a:r>
            <a:r>
              <a:rPr lang="de-DE" baseline="30000" dirty="0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will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direct</a:t>
            </a:r>
            <a:r>
              <a:rPr lang="de-DE" dirty="0" smtClean="0"/>
              <a:t> </a:t>
            </a:r>
            <a:r>
              <a:rPr lang="de-DE" dirty="0" err="1" smtClean="0"/>
              <a:t>observation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GWs</a:t>
            </a:r>
          </a:p>
          <a:p>
            <a:endParaRPr lang="de-DE" sz="1400" dirty="0"/>
          </a:p>
          <a:p>
            <a:r>
              <a:rPr lang="de-DE" dirty="0" smtClean="0"/>
              <a:t>3</a:t>
            </a:r>
            <a:r>
              <a:rPr lang="de-DE" baseline="30000" dirty="0" smtClean="0"/>
              <a:t>rd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GW </a:t>
            </a:r>
            <a:r>
              <a:rPr lang="de-DE" dirty="0" err="1" smtClean="0"/>
              <a:t>detectors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GW </a:t>
            </a:r>
            <a:r>
              <a:rPr lang="de-DE" dirty="0" err="1" smtClean="0"/>
              <a:t>astronomy</a:t>
            </a:r>
            <a:endParaRPr lang="de-DE" dirty="0" smtClean="0"/>
          </a:p>
          <a:p>
            <a:endParaRPr lang="de-DE" sz="1400" dirty="0"/>
          </a:p>
          <a:p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will </a:t>
            </a:r>
            <a:r>
              <a:rPr lang="de-DE" dirty="0" err="1" smtClean="0"/>
              <a:t>play</a:t>
            </a:r>
            <a:r>
              <a:rPr lang="de-DE" dirty="0" smtClean="0"/>
              <a:t> </a:t>
            </a:r>
            <a:r>
              <a:rPr lang="de-DE" dirty="0" err="1" smtClean="0"/>
              <a:t>cruicial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3rd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012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186488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Improving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endParaRPr lang="de-DE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5868144" y="2996952"/>
            <a:ext cx="936104" cy="216024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4496892" y="3573016"/>
            <a:ext cx="435148" cy="216024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2627784" y="2636912"/>
            <a:ext cx="1584176" cy="158417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241508" y="5790065"/>
            <a:ext cx="270548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low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r>
              <a:rPr lang="de-DE" dirty="0" smtClean="0"/>
              <a:t> material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51520" y="2505670"/>
            <a:ext cx="296337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i</a:t>
            </a:r>
            <a:r>
              <a:rPr lang="de-DE" dirty="0" err="1" smtClean="0"/>
              <a:t>mproved</a:t>
            </a:r>
            <a:r>
              <a:rPr lang="de-DE" dirty="0" smtClean="0"/>
              <a:t>/</a:t>
            </a:r>
            <a:r>
              <a:rPr lang="de-DE" dirty="0" err="1" smtClean="0"/>
              <a:t>longer</a:t>
            </a:r>
            <a:r>
              <a:rPr lang="de-DE" dirty="0" smtClean="0"/>
              <a:t> </a:t>
            </a:r>
            <a:r>
              <a:rPr lang="de-DE" dirty="0" err="1" smtClean="0"/>
              <a:t>suspensions</a:t>
            </a:r>
            <a:endParaRPr lang="de-DE" dirty="0" smtClean="0"/>
          </a:p>
          <a:p>
            <a:r>
              <a:rPr lang="de-DE" dirty="0" err="1"/>
              <a:t>l</a:t>
            </a:r>
            <a:r>
              <a:rPr lang="de-DE" dirty="0" err="1" smtClean="0"/>
              <a:t>ow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r>
              <a:rPr lang="de-DE" dirty="0" smtClean="0"/>
              <a:t> material</a:t>
            </a:r>
          </a:p>
          <a:p>
            <a:r>
              <a:rPr lang="de-DE" dirty="0" err="1" smtClean="0"/>
              <a:t>bigger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masses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012160" y="5438503"/>
            <a:ext cx="19418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power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89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323528" y="1721119"/>
            <a:ext cx="5184576" cy="3733422"/>
            <a:chOff x="752773" y="1417697"/>
            <a:chExt cx="4961467" cy="3547533"/>
          </a:xfrm>
        </p:grpSpPr>
        <p:sp>
          <p:nvSpPr>
            <p:cNvPr id="9" name="Rechteck 8"/>
            <p:cNvSpPr/>
            <p:nvPr/>
          </p:nvSpPr>
          <p:spPr>
            <a:xfrm>
              <a:off x="752773" y="1417697"/>
              <a:ext cx="4961467" cy="3547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 descr="D:\SVN\Archiv\Dissertation\trunk\Bilder\if_rea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176" y="1589382"/>
              <a:ext cx="4549465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Improving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935597" y="3606876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suspended</a:t>
            </a:r>
            <a:r>
              <a:rPr lang="de-DE" sz="2000" dirty="0" smtClean="0"/>
              <a:t> </a:t>
            </a:r>
            <a:r>
              <a:rPr lang="de-DE" sz="2000" dirty="0" err="1" smtClean="0"/>
              <a:t>optics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transmissive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reflective</a:t>
            </a:r>
            <a:r>
              <a:rPr lang="de-DE" sz="2000" dirty="0" smtClean="0"/>
              <a:t> </a:t>
            </a:r>
            <a:r>
              <a:rPr lang="de-DE" sz="2000" dirty="0" err="1" smtClean="0"/>
              <a:t>components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1403648" y="5519068"/>
            <a:ext cx="429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</a:t>
            </a:r>
            <a:r>
              <a:rPr lang="de-DE" dirty="0" err="1" smtClean="0"/>
              <a:t>chematic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Michelson-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iGWD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9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Improving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material</a:t>
            </a:r>
          </a:p>
          <a:p>
            <a:endParaRPr lang="de-DE" dirty="0"/>
          </a:p>
          <a:p>
            <a:pPr lvl="1"/>
            <a:r>
              <a:rPr lang="de-DE" dirty="0" err="1" smtClean="0"/>
              <a:t>novel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suspensions</a:t>
            </a:r>
            <a:endParaRPr lang="de-DE" dirty="0" smtClean="0"/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smtClean="0"/>
              <a:t>(</a:t>
            </a:r>
            <a:r>
              <a:rPr lang="de-DE" dirty="0" err="1" smtClean="0"/>
              <a:t>crystalline</a:t>
            </a:r>
            <a:r>
              <a:rPr lang="de-DE" dirty="0" smtClean="0"/>
              <a:t>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err="1" smtClean="0"/>
              <a:t>amorphous</a:t>
            </a:r>
            <a:r>
              <a:rPr lang="de-DE" dirty="0" smtClean="0"/>
              <a:t> </a:t>
            </a:r>
            <a:r>
              <a:rPr lang="de-DE" dirty="0" err="1" smtClean="0"/>
              <a:t>media</a:t>
            </a:r>
            <a:r>
              <a:rPr lang="de-DE" dirty="0" smtClean="0"/>
              <a:t>)</a:t>
            </a:r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cryogenic</a:t>
            </a:r>
            <a:r>
              <a:rPr lang="de-DE" dirty="0" smtClean="0"/>
              <a:t> operational </a:t>
            </a:r>
            <a:r>
              <a:rPr lang="de-DE" dirty="0" err="1" smtClean="0"/>
              <a:t>temperature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de-DE" dirty="0" smtClean="0"/>
              <a:t>high </a:t>
            </a:r>
            <a:r>
              <a:rPr lang="de-DE" dirty="0" err="1" smtClean="0"/>
              <a:t>laser</a:t>
            </a:r>
            <a:r>
              <a:rPr lang="de-DE" dirty="0" smtClean="0"/>
              <a:t> power</a:t>
            </a:r>
          </a:p>
          <a:p>
            <a:endParaRPr lang="de-DE" dirty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high power </a:t>
            </a:r>
            <a:r>
              <a:rPr lang="de-DE" dirty="0" err="1" smtClean="0"/>
              <a:t>lasers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smtClean="0"/>
              <a:t>thermal </a:t>
            </a:r>
            <a:r>
              <a:rPr lang="de-DE" dirty="0" err="1" smtClean="0"/>
              <a:t>compensation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distortion</a:t>
            </a:r>
            <a:r>
              <a:rPr lang="de-DE" dirty="0" smtClean="0"/>
              <a:t> in </a:t>
            </a:r>
            <a:r>
              <a:rPr lang="de-DE" dirty="0" err="1" smtClean="0"/>
              <a:t>transmissive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non-</a:t>
            </a:r>
            <a:r>
              <a:rPr lang="de-DE" dirty="0" err="1" smtClean="0"/>
              <a:t>classical</a:t>
            </a:r>
            <a:r>
              <a:rPr lang="de-DE" dirty="0" smtClean="0"/>
              <a:t> light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4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materials</a:t>
            </a:r>
            <a:r>
              <a:rPr lang="de-DE" dirty="0" smtClean="0"/>
              <a:t> in </a:t>
            </a:r>
            <a:r>
              <a:rPr lang="de-DE" dirty="0" err="1" smtClean="0"/>
              <a:t>opto-mechanical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pic>
        <p:nvPicPr>
          <p:cNvPr id="8" name="Picture 15" descr="D:\Texfiles\2012_Noisebasics\Bilder\brow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2201"/>
            <a:ext cx="262817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2" descr="D:\SFB_Treffen_Tuebingen2014\_MG_04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5271" r="4236" b="14236"/>
          <a:stretch/>
        </p:blipFill>
        <p:spPr bwMode="auto">
          <a:xfrm>
            <a:off x="6527350" y="1302201"/>
            <a:ext cx="1967363" cy="264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noise</a:t>
            </a:r>
            <a:r>
              <a:rPr lang="de-DE" dirty="0" smtClean="0"/>
              <a:t> in </a:t>
            </a:r>
            <a:r>
              <a:rPr lang="de-DE" dirty="0" err="1" smtClean="0"/>
              <a:t>opto-mechanical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thermal </a:t>
            </a:r>
            <a:r>
              <a:rPr lang="de-DE" dirty="0" err="1" smtClean="0"/>
              <a:t>noise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 err="1" smtClean="0"/>
              <a:t>fluctuation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couples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-out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e.g.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-out 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fluctuation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-out </a:t>
            </a:r>
            <a:r>
              <a:rPr lang="de-DE" dirty="0" err="1" smtClean="0"/>
              <a:t>spot</a:t>
            </a:r>
            <a:r>
              <a:rPr lang="de-DE" dirty="0" smtClean="0"/>
              <a:t> 		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endParaRPr lang="de-DE" dirty="0"/>
          </a:p>
        </p:txBody>
      </p:sp>
      <p:pic>
        <p:nvPicPr>
          <p:cNvPr id="6" name="Picture 15" descr="D:\Texfiles\2012_Noisebasics\Bilder\brow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62" y="1628800"/>
            <a:ext cx="1314088" cy="7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h-Elas-Noise-Ani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290336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Th-Elas-Noise-Ani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290336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h-Elas-Noise-Anim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290336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Th-Elas-Noise-Anim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290336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1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wrodt - Hannover 02_2012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FB mit Infolin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Nawrodt - Hannover 02_2012</Template>
  <TotalTime>0</TotalTime>
  <Words>1145</Words>
  <Application>Microsoft Office PowerPoint</Application>
  <PresentationFormat>Bildschirmpräsentation (4:3)</PresentationFormat>
  <Paragraphs>365</Paragraphs>
  <Slides>48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48</vt:i4>
      </vt:variant>
    </vt:vector>
  </HeadingPairs>
  <TitlesOfParts>
    <vt:vector size="54" baseType="lpstr">
      <vt:lpstr>Nawrodt - Hannover 02_2012</vt:lpstr>
      <vt:lpstr>SFB mit Infoline</vt:lpstr>
      <vt:lpstr>Formel</vt:lpstr>
      <vt:lpstr>Equation</vt:lpstr>
      <vt:lpstr>CorelDRAW</vt:lpstr>
      <vt:lpstr>Graph</vt:lpstr>
      <vt:lpstr>Thermal Noise in Opto-Mechanical Systems</vt:lpstr>
      <vt:lpstr>Noise on different scales</vt:lpstr>
      <vt:lpstr>Overview</vt:lpstr>
      <vt:lpstr>Limitations in the second generation</vt:lpstr>
      <vt:lpstr>Improving the sensitivity</vt:lpstr>
      <vt:lpstr>Improving the sensitivity</vt:lpstr>
      <vt:lpstr>Improving the sensitivity</vt:lpstr>
      <vt:lpstr>Thermal noise and materials in opto-mechanical systems</vt:lpstr>
      <vt:lpstr>Thermal noise in opto-mechanical systems</vt:lpstr>
      <vt:lpstr>Thermal noise in opto-mechanical systems</vt:lpstr>
      <vt:lpstr>Fluctuation-Dissipation-Theorem</vt:lpstr>
      <vt:lpstr>Fluctuation-Dissipation-Theorem</vt:lpstr>
      <vt:lpstr>Fluctuation-Dissipation-Theorem</vt:lpstr>
      <vt:lpstr>What is the mechanical loss?</vt:lpstr>
      <vt:lpstr>What is the mechanical loss?</vt:lpstr>
      <vt:lpstr>What is the mechanical loss?</vt:lpstr>
      <vt:lpstr>Comparison of bulk materials</vt:lpstr>
      <vt:lpstr>Study of defects in optical materials</vt:lpstr>
      <vt:lpstr>Study of defects in optical materials</vt:lpstr>
      <vt:lpstr>Study of coating materials</vt:lpstr>
      <vt:lpstr>Study of coating materials</vt:lpstr>
      <vt:lpstr>Study of jointing techniques</vt:lpstr>
      <vt:lpstr>Study of indium bonding</vt:lpstr>
      <vt:lpstr>Novel terms of thermal noise</vt:lpstr>
      <vt:lpstr>Other properties of the materials </vt:lpstr>
      <vt:lpstr>Heat extraction through crystalline materials</vt:lpstr>
      <vt:lpstr>Heat extraction through crystalline materials</vt:lpstr>
      <vt:lpstr>Optical properties of silicon</vt:lpstr>
      <vt:lpstr>Optical properties of silicon</vt:lpstr>
      <vt:lpstr>Optical properties of silicon</vt:lpstr>
      <vt:lpstr>Optical properties of silicon</vt:lpstr>
      <vt:lpstr>Mechanical properties of silicon</vt:lpstr>
      <vt:lpstr>The einstein telescope</vt:lpstr>
      <vt:lpstr>Sensitivity goals</vt:lpstr>
      <vt:lpstr>Design study for the Einstein Telescope</vt:lpstr>
      <vt:lpstr>Xylophone design of the Einstein Telescope</vt:lpstr>
      <vt:lpstr>Use of squeezed light</vt:lpstr>
      <vt:lpstr>The Einstein Telescope as a GW Observatory</vt:lpstr>
      <vt:lpstr>Materials for the Einstein Telescope</vt:lpstr>
      <vt:lpstr>Low thermal noise suspensions</vt:lpstr>
      <vt:lpstr>Low thermal noise suspensions</vt:lpstr>
      <vt:lpstr>Investigation of possible sites</vt:lpstr>
      <vt:lpstr>How to built an underground facility?</vt:lpstr>
      <vt:lpstr>The Einstein Telescope – An artist view</vt:lpstr>
      <vt:lpstr>From 0th to 3rd generation</vt:lpstr>
      <vt:lpstr>Sensitivity of the Einstein Telescope (BNS)</vt:lpstr>
      <vt:lpstr>Summary and conclusions</vt:lpstr>
      <vt:lpstr>Summary and 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surfaces</dc:title>
  <dc:creator>Ronny Nawrodt</dc:creator>
  <cp:lastModifiedBy>Ronny Nawrodt</cp:lastModifiedBy>
  <cp:revision>191</cp:revision>
  <dcterms:created xsi:type="dcterms:W3CDTF">2012-02-12T18:11:31Z</dcterms:created>
  <dcterms:modified xsi:type="dcterms:W3CDTF">2015-07-29T13:39:47Z</dcterms:modified>
</cp:coreProperties>
</file>