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71" r:id="rId2"/>
    <p:sldId id="582" r:id="rId3"/>
    <p:sldId id="574" r:id="rId4"/>
    <p:sldId id="575" r:id="rId5"/>
    <p:sldId id="576" r:id="rId6"/>
    <p:sldId id="577" r:id="rId7"/>
    <p:sldId id="578" r:id="rId8"/>
    <p:sldId id="579" r:id="rId9"/>
    <p:sldId id="581" r:id="rId10"/>
    <p:sldId id="583" r:id="rId11"/>
    <p:sldId id="584" r:id="rId12"/>
    <p:sldId id="499" r:id="rId13"/>
    <p:sldId id="500" r:id="rId14"/>
    <p:sldId id="501" r:id="rId15"/>
    <p:sldId id="502" r:id="rId16"/>
    <p:sldId id="445" r:id="rId17"/>
    <p:sldId id="585" r:id="rId18"/>
    <p:sldId id="586" r:id="rId19"/>
    <p:sldId id="444" r:id="rId20"/>
    <p:sldId id="447" r:id="rId21"/>
    <p:sldId id="509" r:id="rId22"/>
    <p:sldId id="510" r:id="rId23"/>
    <p:sldId id="503" r:id="rId24"/>
    <p:sldId id="513" r:id="rId25"/>
    <p:sldId id="527" r:id="rId26"/>
    <p:sldId id="528" r:id="rId27"/>
    <p:sldId id="514" r:id="rId28"/>
    <p:sldId id="554" r:id="rId29"/>
    <p:sldId id="552" r:id="rId30"/>
    <p:sldId id="587" r:id="rId31"/>
    <p:sldId id="540" r:id="rId32"/>
    <p:sldId id="588" r:id="rId33"/>
    <p:sldId id="589" r:id="rId34"/>
    <p:sldId id="590" r:id="rId35"/>
    <p:sldId id="591" r:id="rId36"/>
    <p:sldId id="592" r:id="rId37"/>
    <p:sldId id="593" r:id="rId38"/>
    <p:sldId id="529" r:id="rId39"/>
    <p:sldId id="530" r:id="rId40"/>
    <p:sldId id="572" r:id="rId41"/>
    <p:sldId id="567" r:id="rId42"/>
    <p:sldId id="566" r:id="rId43"/>
    <p:sldId id="565" r:id="rId44"/>
    <p:sldId id="571" r:id="rId45"/>
    <p:sldId id="564" r:id="rId46"/>
    <p:sldId id="594" r:id="rId47"/>
    <p:sldId id="563" r:id="rId48"/>
  </p:sldIdLst>
  <p:sldSz cx="9906000" cy="6858000" type="A4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33"/>
    <a:srgbClr val="FF00FF"/>
    <a:srgbClr val="FFFFFF"/>
    <a:srgbClr val="FFCC99"/>
    <a:srgbClr val="D60093"/>
    <a:srgbClr val="9999FF"/>
    <a:srgbClr val="CC00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8022" autoAdjust="0"/>
  </p:normalViewPr>
  <p:slideViewPr>
    <p:cSldViewPr>
      <p:cViewPr>
        <p:scale>
          <a:sx n="70" d="100"/>
          <a:sy n="70" d="100"/>
        </p:scale>
        <p:origin x="-1302" y="-19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t" anchorCtr="0" compatLnSpc="1">
            <a:prstTxWarp prst="textNoShape">
              <a:avLst/>
            </a:prstTxWarp>
          </a:bodyPr>
          <a:lstStyle>
            <a:lvl1pPr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b" anchorCtr="0" compatLnSpc="1">
            <a:prstTxWarp prst="textNoShape">
              <a:avLst/>
            </a:prstTxWarp>
          </a:bodyPr>
          <a:lstStyle>
            <a:lvl1pPr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A253E9A-CE04-4F7B-ABB1-80029D8C014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38827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27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t" anchorCtr="0" compatLnSpc="1">
            <a:prstTxWarp prst="textNoShape">
              <a:avLst/>
            </a:prstTxWarp>
          </a:bodyPr>
          <a:lstStyle>
            <a:lvl1pPr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7963" y="0"/>
            <a:ext cx="3052762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1850" y="792163"/>
            <a:ext cx="5486400" cy="379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613" y="4826000"/>
            <a:ext cx="5222875" cy="46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4550"/>
            <a:ext cx="30527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b" anchorCtr="0" compatLnSpc="1">
            <a:prstTxWarp prst="textNoShape">
              <a:avLst/>
            </a:prstTxWarp>
          </a:bodyPr>
          <a:lstStyle>
            <a:lvl1pPr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963" y="9734550"/>
            <a:ext cx="30527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1" tIns="47766" rIns="95531" bIns="47766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5E1FF873-BF3C-40E6-8252-E4198AA355B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449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defTabSz="9556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defTabSz="9556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defTabSz="9556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defTabSz="9556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F3E2F2E-EDEF-41A2-A651-8EEFD7008403}" type="slidenum">
              <a:rPr lang="en-US" altLang="ja-JP" sz="1300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ja-JP" sz="1300" smtClean="0">
              <a:ea typeface="ＭＳ Ｐゴシック" pitchFamily="50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0263" y="762000"/>
            <a:ext cx="5503862" cy="3810000"/>
          </a:xfrm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875213"/>
            <a:ext cx="5257800" cy="4572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174" tIns="44087" rIns="88174" bIns="44087"/>
          <a:lstStyle/>
          <a:p>
            <a:pPr eaLnBrk="1" hangingPunct="1"/>
            <a:r>
              <a:rPr lang="ja-JP" altLang="en-US" smtClean="0"/>
              <a:t>　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14160-E3ED-44D1-A2B8-FB0B04C0255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0171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B10E9-59C8-45C9-A889-178C154AAD7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1151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33A38-6FB9-4F0E-89DD-1E75A28187B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5850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E2E3A-CB07-4A43-BE38-78258D2BA06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172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2085-EBAD-4F38-9EB8-FBE878F0F91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6387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6F638-8AC6-4DB7-901B-0EF360C11E9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8685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96CAD-565A-405C-81FC-809D1EAB0A9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8607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6FDDE-40D4-4A43-B5F3-7B8F30A85BF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2071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E2883-C053-4446-A9CD-58CBFBD346E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0914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F2B8D-C118-405E-B18E-FD039B8787A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58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F3D28-E5FA-4CA0-8073-50058C1F7ED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275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66" tIns="43532" rIns="87066" bIns="435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66" tIns="43532" rIns="87066" bIns="435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66" tIns="43532" rIns="87066" bIns="43532" numCol="1" anchor="t" anchorCtr="0" compatLnSpc="1">
            <a:prstTxWarp prst="textNoShape">
              <a:avLst/>
            </a:prstTxWarp>
          </a:bodyPr>
          <a:lstStyle>
            <a:lvl1pPr defTabSz="871538">
              <a:defRPr sz="1300" b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66" tIns="43532" rIns="87066" bIns="43532" numCol="1" anchor="t" anchorCtr="0" compatLnSpc="1">
            <a:prstTxWarp prst="textNoShape">
              <a:avLst/>
            </a:prstTxWarp>
          </a:bodyPr>
          <a:lstStyle>
            <a:lvl1pPr algn="ctr" defTabSz="871538">
              <a:defRPr sz="1300" b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66" tIns="43532" rIns="87066" bIns="43532" numCol="1" anchor="t" anchorCtr="0" compatLnSpc="1">
            <a:prstTxWarp prst="textNoShape">
              <a:avLst/>
            </a:prstTxWarp>
          </a:bodyPr>
          <a:lstStyle>
            <a:lvl1pPr algn="r" defTabSz="871538">
              <a:defRPr sz="1300" b="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7607465-A6C4-4E36-9F70-548F676BA18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71538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71538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defTabSz="871538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defTabSz="871538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defTabSz="871538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defTabSz="871538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defTabSz="871538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defTabSz="871538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defTabSz="871538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27025" indent="-327025" algn="l" defTabSz="871538" rtl="0" eaLnBrk="0" fontAlgn="base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</a:defRPr>
      </a:lvl1pPr>
      <a:lvl2pPr marL="706438" indent="-269875" algn="l" defTabSz="871538" rtl="0" eaLnBrk="0" fontAlgn="base" hangingPunct="0">
        <a:spcBef>
          <a:spcPct val="20000"/>
        </a:spcBef>
        <a:spcAft>
          <a:spcPct val="0"/>
        </a:spcAft>
        <a:buChar char="–"/>
        <a:defRPr kumimoji="1" sz="2600">
          <a:solidFill>
            <a:schemeClr val="tx1"/>
          </a:solidFill>
          <a:latin typeface="+mn-lt"/>
          <a:ea typeface="+mn-ea"/>
        </a:defRPr>
      </a:lvl2pPr>
      <a:lvl3pPr marL="1087438" indent="-215900" algn="l" defTabSz="871538" rtl="0" eaLnBrk="0" fontAlgn="base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+mn-ea"/>
        </a:defRPr>
      </a:lvl3pPr>
      <a:lvl4pPr marL="1524000" indent="-217488" algn="l" defTabSz="871538" rtl="0" eaLnBrk="0" fontAlgn="base" hangingPunct="0">
        <a:spcBef>
          <a:spcPct val="20000"/>
        </a:spcBef>
        <a:spcAft>
          <a:spcPct val="0"/>
        </a:spcAft>
        <a:buChar char="–"/>
        <a:defRPr kumimoji="1" sz="1900">
          <a:solidFill>
            <a:schemeClr val="tx1"/>
          </a:solidFill>
          <a:latin typeface="+mn-lt"/>
          <a:ea typeface="+mn-ea"/>
        </a:defRPr>
      </a:lvl4pPr>
      <a:lvl5pPr marL="1958975" indent="-219075" algn="l" defTabSz="871538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5pPr>
      <a:lvl6pPr marL="2416175" indent="-219075" algn="l" defTabSz="871538" rtl="0" fontAlgn="base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6pPr>
      <a:lvl7pPr marL="2873375" indent="-219075" algn="l" defTabSz="871538" rtl="0" fontAlgn="base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7pPr>
      <a:lvl8pPr marL="3330575" indent="-219075" algn="l" defTabSz="871538" rtl="0" fontAlgn="base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8pPr>
      <a:lvl9pPr marL="3787775" indent="-219075" algn="l" defTabSz="871538" rtl="0" fontAlgn="base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8502650" y="4343400"/>
            <a:ext cx="1073150" cy="990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7924800" y="5181600"/>
            <a:ext cx="247650" cy="228600"/>
          </a:xfrm>
          <a:prstGeom prst="ellipse">
            <a:avLst/>
          </a:pr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7181850" y="5486400"/>
            <a:ext cx="24765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5943600" y="5486400"/>
            <a:ext cx="24765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5200650" y="5334000"/>
            <a:ext cx="24765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4375150" y="5486400"/>
            <a:ext cx="24765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330200" y="4953000"/>
            <a:ext cx="247650" cy="2286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2889250" y="5486400"/>
            <a:ext cx="24765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2146300" y="5105400"/>
            <a:ext cx="24765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238250" y="4953000"/>
            <a:ext cx="24765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3302000" y="5943600"/>
            <a:ext cx="908050" cy="228600"/>
          </a:xfrm>
          <a:prstGeom prst="ellipse">
            <a:avLst/>
          </a:prstGeom>
          <a:solidFill>
            <a:srgbClr val="99CCFF"/>
          </a:solidFill>
          <a:ln w="9525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3632200" y="5867400"/>
            <a:ext cx="24765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6356350" y="5943600"/>
            <a:ext cx="742950" cy="228600"/>
          </a:xfrm>
          <a:prstGeom prst="ellipse">
            <a:avLst/>
          </a:prstGeom>
          <a:solidFill>
            <a:srgbClr val="99CCFF"/>
          </a:solidFill>
          <a:ln w="9525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6604000" y="5791200"/>
            <a:ext cx="24765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825500" y="381000"/>
            <a:ext cx="0" cy="5943600"/>
          </a:xfrm>
          <a:prstGeom prst="line">
            <a:avLst/>
          </a:prstGeom>
          <a:noFill/>
          <a:ln w="635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495300" y="533400"/>
            <a:ext cx="8832850" cy="0"/>
          </a:xfrm>
          <a:prstGeom prst="line">
            <a:avLst/>
          </a:prstGeom>
          <a:noFill/>
          <a:ln w="635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7512050" y="5791200"/>
            <a:ext cx="20637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ＭＳ Ｐゴシック"/>
                <a:ea typeface="ＭＳ Ｐゴシック"/>
              </a:rPr>
              <a:t>K.Somiya</a:t>
            </a:r>
            <a:endParaRPr lang="ja-JP" alt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687249" y="1412875"/>
            <a:ext cx="5206185" cy="51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066" tIns="43532" rIns="87066" bIns="43532">
            <a:spAutoFit/>
          </a:bodyPr>
          <a:lstStyle>
            <a:lvl1pPr marL="436563" indent="-436563" defTabSz="871538"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871538" indent="-434975" defTabSz="871538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306513" indent="-434975" defTabSz="871538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739900" indent="-433388" defTabSz="871538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176463" indent="-436563" defTabSz="871538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633663" indent="-436563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3090863" indent="-436563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548063" indent="-436563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4005263" indent="-436563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Gravitational-wave detectors</a:t>
            </a:r>
            <a:endParaRPr lang="ja-JP" altLang="en-US" sz="2800" b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2206362" y="2887663"/>
            <a:ext cx="6160035" cy="161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066" tIns="43532" rIns="87066" bIns="43532">
            <a:spAutoFit/>
          </a:bodyPr>
          <a:lstStyle>
            <a:lvl1pPr defTabSz="871538"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436563" indent="-269875" defTabSz="871538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871538" indent="-215900" defTabSz="871538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306513" indent="-217488" defTabSz="871538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1739900" indent="-219075" defTabSz="871538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197100" indent="-219075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654300" indent="-219075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111500" indent="-219075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568700" indent="-219075" defTabSz="871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300" b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The 3rd Thermal Noise Workshop at Jena</a:t>
            </a:r>
            <a:endParaRPr lang="ja-JP" altLang="en-US" sz="800" b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July </a:t>
            </a:r>
            <a:r>
              <a:rPr lang="en-US" altLang="ja-JP" sz="2000" b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000" b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Tokyo Inst of Technology</a:t>
            </a:r>
            <a:r>
              <a:rPr lang="ja-JP" altLang="en-US" sz="1800" b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0" u="sng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Kentaro Somiya</a:t>
            </a:r>
            <a:endParaRPr lang="en-US" altLang="ja-JP" sz="1800" b="0" baseline="300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</a:rPr>
              <a:t>GW in books about time-machine</a:t>
            </a:r>
          </a:p>
        </p:txBody>
      </p:sp>
      <p:pic>
        <p:nvPicPr>
          <p:cNvPr id="9219" name="Picture 3" descr="worm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44196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96140" y="3048000"/>
            <a:ext cx="4023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en-US" altLang="ja-JP" sz="1600" b="0">
                <a:latin typeface="Calibri" panose="020F0502020204030204" pitchFamily="34" charset="0"/>
              </a:rPr>
              <a:t>Kip Thorne’s time-machine using a warm hole </a:t>
            </a:r>
          </a:p>
          <a:p>
            <a:pPr algn="r" eaLnBrk="1" hangingPunct="1"/>
            <a:r>
              <a:rPr lang="en-US" altLang="ja-JP" sz="1600" b="0">
                <a:latin typeface="Calibri" panose="020F0502020204030204" pitchFamily="34" charset="0"/>
              </a:rPr>
              <a:t>[Phys Rev Lett 1988]</a:t>
            </a:r>
          </a:p>
        </p:txBody>
      </p:sp>
      <p:pic>
        <p:nvPicPr>
          <p:cNvPr id="9221" name="Picture 6" descr="Kip_Thorne_at_Calt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057400"/>
            <a:ext cx="13446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15"/>
          <p:cNvSpPr txBox="1">
            <a:spLocks noChangeArrowheads="1"/>
          </p:cNvSpPr>
          <p:nvPr/>
        </p:nvSpPr>
        <p:spPr bwMode="auto">
          <a:xfrm>
            <a:off x="5562600" y="3886200"/>
            <a:ext cx="12325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b="0" u="sng">
                <a:solidFill>
                  <a:schemeClr val="accent2"/>
                </a:solidFill>
                <a:latin typeface="Calibri" panose="020F0502020204030204" pitchFamily="34" charset="0"/>
              </a:rPr>
              <a:t>Reference</a:t>
            </a:r>
          </a:p>
        </p:txBody>
      </p:sp>
      <p:sp>
        <p:nvSpPr>
          <p:cNvPr id="9223" name="AutoShape 19"/>
          <p:cNvSpPr>
            <a:spLocks noChangeArrowheads="1"/>
          </p:cNvSpPr>
          <p:nvPr/>
        </p:nvSpPr>
        <p:spPr bwMode="auto">
          <a:xfrm>
            <a:off x="4724400" y="1219200"/>
            <a:ext cx="3505200" cy="1600200"/>
          </a:xfrm>
          <a:prstGeom prst="wedgeRoundRectCallout">
            <a:avLst>
              <a:gd name="adj1" fmla="val 54426"/>
              <a:gd name="adj2" fmla="val 45236"/>
              <a:gd name="adj3" fmla="val 16667"/>
            </a:avLst>
          </a:prstGeom>
          <a:noFill/>
          <a:ln w="254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 b="0">
                <a:solidFill>
                  <a:srgbClr val="00CC00"/>
                </a:solidFill>
                <a:latin typeface="Calibri" panose="020F0502020204030204" pitchFamily="34" charset="0"/>
              </a:rPr>
              <a:t>Time-machine study requires more knowledge on </a:t>
            </a:r>
            <a:r>
              <a:rPr lang="en-US" altLang="ja-JP" sz="2000" b="0">
                <a:solidFill>
                  <a:srgbClr val="D60093"/>
                </a:solidFill>
                <a:latin typeface="Calibri" panose="020F0502020204030204" pitchFamily="34" charset="0"/>
              </a:rPr>
              <a:t>Quantum Gravity</a:t>
            </a:r>
            <a:r>
              <a:rPr lang="en-US" altLang="ja-JP" sz="2000" b="0">
                <a:solidFill>
                  <a:srgbClr val="00CC00"/>
                </a:solidFill>
                <a:latin typeface="Calibri" panose="020F0502020204030204" pitchFamily="34" charset="0"/>
              </a:rPr>
              <a:t>, and </a:t>
            </a:r>
            <a:r>
              <a:rPr lang="en-US" altLang="ja-JP" sz="2000" b="0">
                <a:solidFill>
                  <a:srgbClr val="D60093"/>
                </a:solidFill>
                <a:latin typeface="Calibri" panose="020F0502020204030204" pitchFamily="34" charset="0"/>
              </a:rPr>
              <a:t>GW observation</a:t>
            </a:r>
            <a:r>
              <a:rPr lang="en-US" altLang="ja-JP" sz="2000" b="0">
                <a:solidFill>
                  <a:srgbClr val="00CC00"/>
                </a:solidFill>
                <a:latin typeface="Calibri" panose="020F0502020204030204" pitchFamily="34" charset="0"/>
              </a:rPr>
              <a:t> is the way to understand Quantum Gravity.</a:t>
            </a:r>
          </a:p>
        </p:txBody>
      </p:sp>
      <p:sp>
        <p:nvSpPr>
          <p:cNvPr id="9224" name="Text Box 20"/>
          <p:cNvSpPr txBox="1">
            <a:spLocks noChangeArrowheads="1"/>
          </p:cNvSpPr>
          <p:nvPr/>
        </p:nvSpPr>
        <p:spPr bwMode="auto">
          <a:xfrm>
            <a:off x="8594725" y="3759200"/>
            <a:ext cx="9781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 b="0">
                <a:solidFill>
                  <a:srgbClr val="00CC00"/>
                </a:solidFill>
                <a:latin typeface="Calibri" panose="020F0502020204030204" pitchFamily="34" charset="0"/>
              </a:rPr>
              <a:t>Kip Thorne</a:t>
            </a:r>
          </a:p>
        </p:txBody>
      </p:sp>
      <p:pic>
        <p:nvPicPr>
          <p:cNvPr id="9225" name="Picture 19" descr="http://d.gr-assets.com/books/1347782792l/173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4294188"/>
            <a:ext cx="14192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6" name="グループ化 2"/>
          <p:cNvGrpSpPr>
            <a:grpSpLocks/>
          </p:cNvGrpSpPr>
          <p:nvPr/>
        </p:nvGrpSpPr>
        <p:grpSpPr bwMode="auto">
          <a:xfrm>
            <a:off x="7467600" y="4294188"/>
            <a:ext cx="1447800" cy="2198687"/>
            <a:chOff x="6248400" y="4181475"/>
            <a:chExt cx="1369932" cy="2080417"/>
          </a:xfrm>
        </p:grpSpPr>
        <p:pic>
          <p:nvPicPr>
            <p:cNvPr id="9229" name="Picture 21" descr="http://d.gr-assets.com/books/1348199020l/21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186237"/>
              <a:ext cx="1369932" cy="2075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正方形/長方形 1"/>
            <p:cNvSpPr>
              <a:spLocks noChangeArrowheads="1"/>
            </p:cNvSpPr>
            <p:nvPr/>
          </p:nvSpPr>
          <p:spPr bwMode="auto">
            <a:xfrm>
              <a:off x="6248400" y="4181475"/>
              <a:ext cx="1369932" cy="208041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Comic Sans MS" pitchFamily="66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pic>
        <p:nvPicPr>
          <p:cNvPr id="9227" name="Picture 23" descr="https://encrypted-tbn0.gstatic.com/images?q=tbn:ANd9GcS59GGsq_7bZXqXE8jZ0ZVmIVvwm_B2SYygTfhVC0qR-yj0EXhD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038600"/>
            <a:ext cx="2114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25" descr="https://www.profilesinhistory.com/wp-content/uploads/2012/10/backtothefuture-delore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4495800"/>
            <a:ext cx="263366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8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GW observation history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40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3251083" cy="108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8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1969 Weber</a:t>
            </a:r>
            <a:endParaRPr lang="ja-JP" altLang="en-US" sz="48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099" name="Picture 2" descr="http://physics.aps.org/assets/5fa633e0-8ab2-4f1d-ab5c-825f0b566c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52400"/>
            <a:ext cx="42100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4672013" y="1236663"/>
            <a:ext cx="5163401" cy="108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8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1974 Hulse &amp; Taylor</a:t>
            </a:r>
            <a:endParaRPr lang="ja-JP" altLang="en-US" sz="48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123" name="Picture 2" descr="ファイル:PSR B1913+16 period shift graph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200"/>
            <a:ext cx="48895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cfa.harvard.edu/sites/www.cfa.harvard.edu/files/images/pr/2012-25/1/hi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3827463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620000" y="2252663"/>
            <a:ext cx="17048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(1993 Novel Prize)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:\somiya\America\AsoAnime\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932738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76288" y="228600"/>
            <a:ext cx="8369471" cy="100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4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1970's Interferometric GW detector</a:t>
            </a:r>
            <a:endParaRPr lang="ja-JP" altLang="en-US" sz="44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148" name="正方形/長方形 1"/>
          <p:cNvSpPr>
            <a:spLocks noChangeArrowheads="1"/>
          </p:cNvSpPr>
          <p:nvPr/>
        </p:nvSpPr>
        <p:spPr bwMode="auto">
          <a:xfrm>
            <a:off x="1016000" y="4005263"/>
            <a:ext cx="1752600" cy="167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749915" y="533400"/>
            <a:ext cx="74010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2002 LIGO(US) started observation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195" name="Picture 16" descr="s5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46356"/>
            <a:ext cx="4597400" cy="318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066800" y="1143000"/>
            <a:ext cx="837889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2005 GEO(GER/UK) </a:t>
            </a: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started observation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1447800" y="1727537"/>
            <a:ext cx="85639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2007 Virgo(ITA/FRA)</a:t>
            </a:r>
            <a:r>
              <a:rPr lang="ja-JP" altLang="en-US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started observation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6515" y="-76200"/>
            <a:ext cx="826187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1999 TAMA(Japan) </a:t>
            </a: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started observation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7" name="Picture 4" descr="1000ho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8" y="2895600"/>
            <a:ext cx="418008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worldmap200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447800"/>
            <a:ext cx="81534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5"/>
          <p:cNvSpPr>
            <a:spLocks noChangeArrowheads="1"/>
          </p:cNvSpPr>
          <p:nvPr/>
        </p:nvSpPr>
        <p:spPr bwMode="auto">
          <a:xfrm>
            <a:off x="3740150" y="1681163"/>
            <a:ext cx="1055688" cy="495300"/>
          </a:xfrm>
          <a:prstGeom prst="wedgeRectCallout">
            <a:avLst>
              <a:gd name="adj1" fmla="val 72856"/>
              <a:gd name="adj2" fmla="val 1214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Virgo</a:t>
            </a:r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auto">
          <a:xfrm>
            <a:off x="4872038" y="1795463"/>
            <a:ext cx="1055687" cy="495300"/>
          </a:xfrm>
          <a:prstGeom prst="wedgeRectCallout">
            <a:avLst>
              <a:gd name="adj1" fmla="val -37370"/>
              <a:gd name="adj2" fmla="val 65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GEO</a:t>
            </a:r>
          </a:p>
        </p:txBody>
      </p:sp>
      <p:sp>
        <p:nvSpPr>
          <p:cNvPr id="9221" name="AutoShape 7"/>
          <p:cNvSpPr>
            <a:spLocks noChangeArrowheads="1"/>
          </p:cNvSpPr>
          <p:nvPr/>
        </p:nvSpPr>
        <p:spPr bwMode="auto">
          <a:xfrm>
            <a:off x="7462838" y="1981200"/>
            <a:ext cx="1219200" cy="463550"/>
          </a:xfrm>
          <a:prstGeom prst="wedgeRectCallout">
            <a:avLst>
              <a:gd name="adj1" fmla="val -39060"/>
              <a:gd name="adj2" fmla="val 955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TAMA</a:t>
            </a: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2662238" y="2176463"/>
            <a:ext cx="1055687" cy="495300"/>
          </a:xfrm>
          <a:prstGeom prst="wedgeRectCallout">
            <a:avLst>
              <a:gd name="adj1" fmla="val -31352"/>
              <a:gd name="adj2" fmla="val 730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</a:t>
            </a:r>
          </a:p>
        </p:txBody>
      </p:sp>
      <p:sp>
        <p:nvSpPr>
          <p:cNvPr id="9223" name="AutoShape 9"/>
          <p:cNvSpPr>
            <a:spLocks noChangeArrowheads="1"/>
          </p:cNvSpPr>
          <p:nvPr/>
        </p:nvSpPr>
        <p:spPr bwMode="auto">
          <a:xfrm>
            <a:off x="1290638" y="1909763"/>
            <a:ext cx="1055687" cy="495300"/>
          </a:xfrm>
          <a:prstGeom prst="wedgeRectCallout">
            <a:avLst>
              <a:gd name="adj1" fmla="val 48194"/>
              <a:gd name="adj2" fmla="val 641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</a:t>
            </a:r>
          </a:p>
        </p:txBody>
      </p:sp>
      <p:pic>
        <p:nvPicPr>
          <p:cNvPr id="9224" name="Picture 10" descr="ligo-living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946400"/>
            <a:ext cx="30495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1" descr="Virgo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929063"/>
            <a:ext cx="29225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2" descr="geo600_500x3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3319463"/>
            <a:ext cx="25368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3" descr="tama_birds_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2895600"/>
            <a:ext cx="2214562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3"/>
          <p:cNvSpPr txBox="1">
            <a:spLocks noChangeArrowheads="1"/>
          </p:cNvSpPr>
          <p:nvPr/>
        </p:nvSpPr>
        <p:spPr bwMode="auto">
          <a:xfrm>
            <a:off x="1748337" y="228600"/>
            <a:ext cx="7035131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Global GW observation network</a:t>
            </a:r>
            <a:endParaRPr lang="ja-JP" altLang="en-US" sz="400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906125" y="152400"/>
            <a:ext cx="6475875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2010 News:Discovery of GW!?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0483" name="Picture 8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143000"/>
            <a:ext cx="898683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4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8420100" cy="38862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1G detectors observed up to 70M LY,</a:t>
            </a:r>
            <a:b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</a:b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but no GW signal was found</a:t>
            </a:r>
            <a:b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</a:b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</a:b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</a:b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</a:b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Upgrade to higher-sensitivity </a:t>
            </a:r>
            <a:b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</a:b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2G detectors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507" name="下矢印 1"/>
          <p:cNvSpPr>
            <a:spLocks noChangeArrowheads="1"/>
          </p:cNvSpPr>
          <p:nvPr/>
        </p:nvSpPr>
        <p:spPr bwMode="auto">
          <a:xfrm>
            <a:off x="4267200" y="2971800"/>
            <a:ext cx="1143000" cy="533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irgoSrunAS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03313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LIGOSrunAS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5233988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Sensitivity of 1G detectors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90600" y="4038600"/>
            <a:ext cx="990600" cy="23653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</a:t>
            </a:r>
            <a:endParaRPr lang="en-US" altLang="ja-JP" sz="280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924800" y="2093913"/>
            <a:ext cx="1447800" cy="3048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Virgo</a:t>
            </a:r>
            <a:endParaRPr lang="en-US" altLang="ja-JP" sz="280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85800" y="5126605"/>
            <a:ext cx="9069534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32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Sensitivity is limited by </a:t>
            </a:r>
            <a:endParaRPr lang="en-US" altLang="ja-JP" sz="3200" smtClean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320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(i)seismic noise (ii)thermal noise </a:t>
            </a:r>
            <a:r>
              <a:rPr lang="en-US" altLang="ja-JP" sz="32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(</a:t>
            </a:r>
            <a:r>
              <a:rPr lang="en-US" altLang="ja-JP" sz="320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iii)quantum noise</a:t>
            </a:r>
            <a:endParaRPr lang="en-US" altLang="ja-JP" sz="320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4572000" y="4046538"/>
            <a:ext cx="19812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Strain of</a:t>
            </a:r>
            <a:r>
              <a:rPr lang="en-US" altLang="ja-JP" sz="18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10</a:t>
            </a:r>
            <a:r>
              <a:rPr lang="en-US" altLang="ja-JP" sz="2000" b="0" baseline="300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-23</a:t>
            </a:r>
            <a:endParaRPr lang="en-US" altLang="ja-JP" sz="2000" b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(~10</a:t>
            </a:r>
            <a:r>
              <a:rPr lang="en-US" altLang="ja-JP" sz="1600" b="0" baseline="300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-19</a:t>
            </a:r>
            <a:r>
              <a:rPr lang="en-US" altLang="ja-JP" sz="16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m/rtHz)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 flipV="1">
            <a:off x="3657600" y="4198938"/>
            <a:ext cx="9144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6553200" y="4275138"/>
            <a:ext cx="4572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What is </a:t>
            </a: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 gravitational </a:t>
            </a: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wave?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89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623887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1736373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Seismic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11268" name="グループ化 4"/>
          <p:cNvGrpSpPr>
            <a:grpSpLocks/>
          </p:cNvGrpSpPr>
          <p:nvPr/>
        </p:nvGrpSpPr>
        <p:grpSpPr bwMode="auto">
          <a:xfrm>
            <a:off x="6324600" y="1752600"/>
            <a:ext cx="3246438" cy="3581400"/>
            <a:chOff x="6781800" y="1752600"/>
            <a:chExt cx="2667000" cy="3581400"/>
          </a:xfrm>
        </p:grpSpPr>
        <p:sp>
          <p:nvSpPr>
            <p:cNvPr id="11270" name="角丸四角形 2"/>
            <p:cNvSpPr>
              <a:spLocks noChangeArrowheads="1"/>
            </p:cNvSpPr>
            <p:nvPr/>
          </p:nvSpPr>
          <p:spPr bwMode="auto">
            <a:xfrm>
              <a:off x="6781800" y="1981200"/>
              <a:ext cx="2667000" cy="3352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1271" name="正方形/長方形 3"/>
            <p:cNvSpPr>
              <a:spLocks noChangeArrowheads="1"/>
            </p:cNvSpPr>
            <p:nvPr/>
          </p:nvSpPr>
          <p:spPr bwMode="auto">
            <a:xfrm>
              <a:off x="7302190" y="1752600"/>
              <a:ext cx="1691268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800">
                  <a:solidFill>
                    <a:schemeClr val="accent2"/>
                  </a:solidFill>
                  <a:latin typeface="Calibri" panose="020F0502020204030204" pitchFamily="34" charset="0"/>
                  <a:ea typeface="メイリオ" pitchFamily="50" charset="-128"/>
                  <a:cs typeface="メイリオ" pitchFamily="50" charset="-128"/>
                </a:rPr>
                <a:t>Solutions</a:t>
              </a:r>
              <a:endParaRPr lang="ja-JP" altLang="en-US" sz="28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11269" name="正方形/長方形 5"/>
          <p:cNvSpPr>
            <a:spLocks noChangeArrowheads="1"/>
          </p:cNvSpPr>
          <p:nvPr/>
        </p:nvSpPr>
        <p:spPr bwMode="auto">
          <a:xfrm>
            <a:off x="6477000" y="2362200"/>
            <a:ext cx="30940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Isolation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Underground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Feedforward</a:t>
            </a:r>
            <a:endParaRPr lang="ja-JP" altLang="en-US" sz="32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52500"/>
            <a:ext cx="62642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1911101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Thermal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12292" name="グループ化 4"/>
          <p:cNvGrpSpPr>
            <a:grpSpLocks/>
          </p:cNvGrpSpPr>
          <p:nvPr/>
        </p:nvGrpSpPr>
        <p:grpSpPr bwMode="auto">
          <a:xfrm>
            <a:off x="6324600" y="1752600"/>
            <a:ext cx="3246438" cy="3581400"/>
            <a:chOff x="6781800" y="1752600"/>
            <a:chExt cx="2667000" cy="3581400"/>
          </a:xfrm>
        </p:grpSpPr>
        <p:sp>
          <p:nvSpPr>
            <p:cNvPr id="12294" name="角丸四角形 2"/>
            <p:cNvSpPr>
              <a:spLocks noChangeArrowheads="1"/>
            </p:cNvSpPr>
            <p:nvPr/>
          </p:nvSpPr>
          <p:spPr bwMode="auto">
            <a:xfrm>
              <a:off x="6781800" y="1981200"/>
              <a:ext cx="2667000" cy="3352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2295" name="正方形/長方形 3"/>
            <p:cNvSpPr>
              <a:spLocks noChangeArrowheads="1"/>
            </p:cNvSpPr>
            <p:nvPr/>
          </p:nvSpPr>
          <p:spPr bwMode="auto">
            <a:xfrm>
              <a:off x="7302190" y="1752600"/>
              <a:ext cx="1691268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800">
                  <a:solidFill>
                    <a:schemeClr val="accent2"/>
                  </a:solidFill>
                  <a:latin typeface="Calibri" panose="020F0502020204030204" pitchFamily="34" charset="0"/>
                  <a:ea typeface="メイリオ" pitchFamily="50" charset="-128"/>
                  <a:cs typeface="メイリオ" pitchFamily="50" charset="-128"/>
                </a:rPr>
                <a:t>Solutions</a:t>
              </a:r>
              <a:endParaRPr lang="ja-JP" altLang="en-US" sz="28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12293" name="正方形/長方形 5"/>
          <p:cNvSpPr>
            <a:spLocks noChangeArrowheads="1"/>
          </p:cNvSpPr>
          <p:nvPr/>
        </p:nvSpPr>
        <p:spPr bwMode="auto">
          <a:xfrm>
            <a:off x="6477000" y="2209800"/>
            <a:ext cx="30940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Material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Cryogenic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Large beam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Beam shape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Mirror shape</a:t>
            </a:r>
            <a:endParaRPr lang="ja-JP" altLang="en-US" sz="32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9938"/>
            <a:ext cx="6248400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2159630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Quantum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3316" name="直線コネクタ 2"/>
          <p:cNvCxnSpPr>
            <a:cxnSpLocks noChangeShapeType="1"/>
          </p:cNvCxnSpPr>
          <p:nvPr/>
        </p:nvCxnSpPr>
        <p:spPr bwMode="auto">
          <a:xfrm flipH="1" flipV="1">
            <a:off x="2057400" y="3279775"/>
            <a:ext cx="304800" cy="75882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61925" y="2438400"/>
            <a:ext cx="25119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Photon-number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fluctuation</a:t>
            </a:r>
          </a:p>
        </p:txBody>
      </p:sp>
      <p:grpSp>
        <p:nvGrpSpPr>
          <p:cNvPr id="13318" name="グループ化 4"/>
          <p:cNvGrpSpPr>
            <a:grpSpLocks/>
          </p:cNvGrpSpPr>
          <p:nvPr/>
        </p:nvGrpSpPr>
        <p:grpSpPr bwMode="auto">
          <a:xfrm>
            <a:off x="6324600" y="1752600"/>
            <a:ext cx="3246438" cy="3581400"/>
            <a:chOff x="6781800" y="1752600"/>
            <a:chExt cx="2667000" cy="3581400"/>
          </a:xfrm>
        </p:grpSpPr>
        <p:sp>
          <p:nvSpPr>
            <p:cNvPr id="13320" name="角丸四角形 2"/>
            <p:cNvSpPr>
              <a:spLocks noChangeArrowheads="1"/>
            </p:cNvSpPr>
            <p:nvPr/>
          </p:nvSpPr>
          <p:spPr bwMode="auto">
            <a:xfrm>
              <a:off x="6781800" y="1981200"/>
              <a:ext cx="2667000" cy="3352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3321" name="正方形/長方形 3"/>
            <p:cNvSpPr>
              <a:spLocks noChangeArrowheads="1"/>
            </p:cNvSpPr>
            <p:nvPr/>
          </p:nvSpPr>
          <p:spPr bwMode="auto">
            <a:xfrm>
              <a:off x="7302190" y="1752600"/>
              <a:ext cx="1691268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800">
                  <a:solidFill>
                    <a:schemeClr val="accent2"/>
                  </a:solidFill>
                  <a:latin typeface="Calibri" panose="020F0502020204030204" pitchFamily="34" charset="0"/>
                  <a:ea typeface="メイリオ" pitchFamily="50" charset="-128"/>
                  <a:cs typeface="メイリオ" pitchFamily="50" charset="-128"/>
                </a:rPr>
                <a:t>Solutions</a:t>
              </a:r>
              <a:endParaRPr lang="ja-JP" altLang="en-US" sz="28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13319" name="正方形/長方形 5"/>
          <p:cNvSpPr>
            <a:spLocks noChangeArrowheads="1"/>
          </p:cNvSpPr>
          <p:nvPr/>
        </p:nvSpPr>
        <p:spPr bwMode="auto">
          <a:xfrm>
            <a:off x="6477000" y="2362200"/>
            <a:ext cx="3200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High power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Resonator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ja-JP" sz="32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Squeezing</a:t>
            </a:r>
            <a:endParaRPr lang="ja-JP" altLang="en-US" sz="32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762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Second generation detectors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149214" y="6221413"/>
            <a:ext cx="1089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KAGRA</a:t>
            </a:r>
          </a:p>
        </p:txBody>
      </p:sp>
      <p:pic>
        <p:nvPicPr>
          <p:cNvPr id="14340" name="Picture 4" descr="worldmap200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990600"/>
            <a:ext cx="81534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3668713" y="1223963"/>
            <a:ext cx="1055687" cy="495300"/>
          </a:xfrm>
          <a:prstGeom prst="wedgeRectCallout">
            <a:avLst>
              <a:gd name="adj1" fmla="val 72856"/>
              <a:gd name="adj2" fmla="val 1214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Virgo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4800600" y="1338263"/>
            <a:ext cx="1055688" cy="495300"/>
          </a:xfrm>
          <a:prstGeom prst="wedgeRectCallout">
            <a:avLst>
              <a:gd name="adj1" fmla="val -37370"/>
              <a:gd name="adj2" fmla="val 65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GEO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7391400" y="1524000"/>
            <a:ext cx="1219200" cy="463550"/>
          </a:xfrm>
          <a:prstGeom prst="wedgeRectCallout">
            <a:avLst>
              <a:gd name="adj1" fmla="val -39060"/>
              <a:gd name="adj2" fmla="val 955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TAMA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2590800" y="1719263"/>
            <a:ext cx="1055688" cy="495300"/>
          </a:xfrm>
          <a:prstGeom prst="wedgeRectCallout">
            <a:avLst>
              <a:gd name="adj1" fmla="val -31352"/>
              <a:gd name="adj2" fmla="val 730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1219200" y="1452563"/>
            <a:ext cx="1055688" cy="495300"/>
          </a:xfrm>
          <a:prstGeom prst="wedgeRectCallout">
            <a:avLst>
              <a:gd name="adj1" fmla="val 48194"/>
              <a:gd name="adj2" fmla="val 641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</a:t>
            </a:r>
          </a:p>
        </p:txBody>
      </p:sp>
      <p:pic>
        <p:nvPicPr>
          <p:cNvPr id="14346" name="Picture 10" descr="ligo-living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89200"/>
            <a:ext cx="30495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Virgo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3471863"/>
            <a:ext cx="29225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geo600_500x3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862263"/>
            <a:ext cx="25368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tama_birds_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38400"/>
            <a:ext cx="221456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876800"/>
            <a:ext cx="24384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FFC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969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7239000" y="4876800"/>
            <a:ext cx="2438400" cy="1828800"/>
          </a:xfrm>
          <a:prstGeom prst="rect">
            <a:avLst/>
          </a:prstGeom>
          <a:noFill/>
          <a:ln w="3810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8229600" y="4343400"/>
            <a:ext cx="457200" cy="457200"/>
          </a:xfrm>
          <a:prstGeom prst="downArrow">
            <a:avLst>
              <a:gd name="adj1" fmla="val 50000"/>
              <a:gd name="adj2" fmla="val 44046"/>
            </a:avLst>
          </a:prstGeom>
          <a:solidFill>
            <a:srgbClr val="FF9900">
              <a:alpha val="70195"/>
            </a:srgbClr>
          </a:solidFill>
          <a:ln w="317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38200" y="5699125"/>
            <a:ext cx="7292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Virgo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GEO</a:t>
            </a:r>
          </a:p>
        </p:txBody>
      </p:sp>
      <p:sp>
        <p:nvSpPr>
          <p:cNvPr id="14354" name="AutoShape 18"/>
          <p:cNvSpPr>
            <a:spLocks/>
          </p:cNvSpPr>
          <p:nvPr/>
        </p:nvSpPr>
        <p:spPr bwMode="auto">
          <a:xfrm>
            <a:off x="685800" y="5775325"/>
            <a:ext cx="152400" cy="838200"/>
          </a:xfrm>
          <a:prstGeom prst="lef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355" name="AutoShape 19"/>
          <p:cNvSpPr>
            <a:spLocks noChangeArrowheads="1"/>
          </p:cNvSpPr>
          <p:nvPr/>
        </p:nvSpPr>
        <p:spPr bwMode="auto">
          <a:xfrm>
            <a:off x="1905000" y="6096000"/>
            <a:ext cx="99060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chemeClr val="folHlink"/>
          </a:solidFill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843088" y="5715000"/>
            <a:ext cx="10450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bg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upgrade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3352800" y="5699125"/>
            <a:ext cx="18122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Advanced LIGO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Advanced Virgo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GEO-HF</a:t>
            </a:r>
          </a:p>
        </p:txBody>
      </p:sp>
      <p:sp>
        <p:nvSpPr>
          <p:cNvPr id="14358" name="AutoShape 22"/>
          <p:cNvSpPr>
            <a:spLocks/>
          </p:cNvSpPr>
          <p:nvPr/>
        </p:nvSpPr>
        <p:spPr bwMode="auto">
          <a:xfrm>
            <a:off x="3200400" y="5775325"/>
            <a:ext cx="152400" cy="838200"/>
          </a:xfrm>
          <a:prstGeom prst="lef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3355919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Advanced LIGO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363" name="Picture 2" descr="http://www.ligo.org/multimedia/gallery/lho-images/Hanfo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53340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www.physics.gla.ac.uk/igr/image/aLIGO_suspension_500x4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421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3436775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Advanced Virgo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16387" name="Group 6"/>
          <p:cNvGrpSpPr>
            <a:grpSpLocks/>
          </p:cNvGrpSpPr>
          <p:nvPr/>
        </p:nvGrpSpPr>
        <p:grpSpPr bwMode="auto">
          <a:xfrm>
            <a:off x="5181600" y="381000"/>
            <a:ext cx="4343400" cy="5791200"/>
            <a:chOff x="443" y="768"/>
            <a:chExt cx="2215" cy="2928"/>
          </a:xfrm>
        </p:grpSpPr>
        <p:pic>
          <p:nvPicPr>
            <p:cNvPr id="1638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864"/>
              <a:ext cx="1418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9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" y="816"/>
              <a:ext cx="501" cy="2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1" name="AutoShape 9"/>
            <p:cNvSpPr>
              <a:spLocks noChangeArrowheads="1"/>
            </p:cNvSpPr>
            <p:nvPr/>
          </p:nvSpPr>
          <p:spPr bwMode="auto">
            <a:xfrm>
              <a:off x="1063" y="768"/>
              <a:ext cx="1595" cy="2112"/>
            </a:xfrm>
            <a:prstGeom prst="wedgeRoundRectCallout">
              <a:avLst>
                <a:gd name="adj1" fmla="val -65338"/>
                <a:gd name="adj2" fmla="val 44602"/>
                <a:gd name="adj3" fmla="val 16667"/>
              </a:avLst>
            </a:prstGeom>
            <a:noFill/>
            <a:ln w="25400">
              <a:solidFill>
                <a:schemeClr val="bg2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ja-JP" altLang="ja-JP" sz="2400">
                <a:latin typeface="Arial" charset="0"/>
                <a:cs typeface="Arial" charset="0"/>
              </a:endParaRPr>
            </a:p>
          </p:txBody>
        </p:sp>
      </p:grpSp>
      <p:pic>
        <p:nvPicPr>
          <p:cNvPr id="16388" name="Picture 4" descr="http://www2.cnrs.fr/sites/en/image/2003n00991_h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175"/>
            <a:ext cx="435768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1802096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GEO-HF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7411" name="Picture 4" descr="http://www.nature.com/ncomms/journal/v1/n8/images/ncomms1122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152400"/>
            <a:ext cx="46053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6087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1642822" cy="9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KAGRA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83870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グループ化 1"/>
          <p:cNvGrpSpPr>
            <a:grpSpLocks/>
          </p:cNvGrpSpPr>
          <p:nvPr/>
        </p:nvGrpSpPr>
        <p:grpSpPr bwMode="auto">
          <a:xfrm>
            <a:off x="5181600" y="419100"/>
            <a:ext cx="4691063" cy="3771900"/>
            <a:chOff x="1259632" y="1455366"/>
            <a:chExt cx="6908800" cy="4445074"/>
          </a:xfrm>
        </p:grpSpPr>
        <p:pic>
          <p:nvPicPr>
            <p:cNvPr id="18437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988840"/>
              <a:ext cx="6908800" cy="39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テキスト ボックス 5"/>
            <p:cNvSpPr txBox="1">
              <a:spLocks noChangeArrowheads="1"/>
            </p:cNvSpPr>
            <p:nvPr/>
          </p:nvSpPr>
          <p:spPr bwMode="auto">
            <a:xfrm rot="173483">
              <a:off x="3851797" y="2548725"/>
              <a:ext cx="8034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223mm</a:t>
              </a:r>
              <a:endParaRPr lang="ja-JP" altLang="en-US" sz="140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>
              <a:off x="2945333" y="2920221"/>
              <a:ext cx="2880420" cy="72961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4212531" y="3717191"/>
              <a:ext cx="0" cy="158271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41" name="テキスト ボックス 8"/>
            <p:cNvSpPr txBox="1">
              <a:spLocks noChangeArrowheads="1"/>
            </p:cNvSpPr>
            <p:nvPr/>
          </p:nvSpPr>
          <p:spPr bwMode="auto">
            <a:xfrm>
              <a:off x="3115728" y="4281636"/>
              <a:ext cx="8034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153mm</a:t>
              </a:r>
              <a:endParaRPr lang="ja-JP" altLang="en-US" sz="140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8442" name="図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597" y="1455366"/>
              <a:ext cx="1893835" cy="53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975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906000" cy="1209675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Comparison of Advanced LIGO and KAGRA</a:t>
            </a:r>
          </a:p>
        </p:txBody>
      </p:sp>
      <p:sp>
        <p:nvSpPr>
          <p:cNvPr id="28676" name="テキスト ボックス 15"/>
          <p:cNvSpPr txBox="1">
            <a:spLocks noChangeArrowheads="1"/>
          </p:cNvSpPr>
          <p:nvPr/>
        </p:nvSpPr>
        <p:spPr bwMode="auto">
          <a:xfrm>
            <a:off x="3354388" y="2495501"/>
            <a:ext cx="94132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KAGRA</a:t>
            </a:r>
            <a:endParaRPr lang="ja-JP" altLang="en-US" sz="2000">
              <a:solidFill>
                <a:srgbClr val="FF00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677" name="テキスト ボックス 16"/>
          <p:cNvSpPr txBox="1">
            <a:spLocks noChangeArrowheads="1"/>
          </p:cNvSpPr>
          <p:nvPr/>
        </p:nvSpPr>
        <p:spPr bwMode="auto">
          <a:xfrm>
            <a:off x="7467600" y="1447800"/>
            <a:ext cx="1807909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Advanced LIGO</a:t>
            </a:r>
            <a:endParaRPr lang="ja-JP" altLang="en-US" sz="2000">
              <a:solidFill>
                <a:srgbClr val="FF00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678" name="テキスト ボックス 18"/>
          <p:cNvSpPr txBox="1">
            <a:spLocks noChangeArrowheads="1"/>
          </p:cNvSpPr>
          <p:nvPr/>
        </p:nvSpPr>
        <p:spPr bwMode="auto">
          <a:xfrm>
            <a:off x="1219200" y="2797324"/>
            <a:ext cx="1527960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Heisenberg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    Limit </a:t>
            </a:r>
            <a:r>
              <a:rPr lang="en-US" altLang="ja-JP" sz="14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(23kg</a:t>
            </a:r>
            <a:r>
              <a:rPr lang="en-US" altLang="ja-JP" sz="1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)</a:t>
            </a:r>
            <a:endParaRPr lang="ja-JP" altLang="en-US" sz="1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88754"/>
              </p:ext>
            </p:extLst>
          </p:nvPr>
        </p:nvGraphicFramePr>
        <p:xfrm>
          <a:off x="304800" y="4267200"/>
          <a:ext cx="89916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488"/>
                <a:gridCol w="3496056"/>
                <a:gridCol w="3496056"/>
              </a:tblGrid>
              <a:tr h="393700"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KAGRA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Advanced LIGO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Temperature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20K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290K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Test masses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23kg Sapphire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40kg Silica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Limiting noise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Quantum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Coating thermal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Configuration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Detuned RSE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Broadband RSE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Circulating power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250-400kW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800kW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テキスト ボックス 18"/>
          <p:cNvSpPr txBox="1">
            <a:spLocks noChangeArrowheads="1"/>
          </p:cNvSpPr>
          <p:nvPr/>
        </p:nvSpPr>
        <p:spPr bwMode="auto">
          <a:xfrm>
            <a:off x="6112764" y="2797324"/>
            <a:ext cx="1412544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Heisenberg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  Limit </a:t>
            </a:r>
            <a:r>
              <a:rPr lang="en-US" altLang="ja-JP" sz="14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(40kg</a:t>
            </a:r>
            <a:r>
              <a:rPr lang="en-US" altLang="ja-JP" sz="1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)</a:t>
            </a:r>
            <a:endParaRPr lang="ja-JP" altLang="en-US" sz="1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Detuning and optical </a:t>
            </a:r>
            <a:r>
              <a:rPr lang="en-US" altLang="ja-JP" sz="3200" b="1" u="sng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</a:t>
            </a:r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pring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79525"/>
            <a:ext cx="434022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テキスト ボックス 22"/>
          <p:cNvSpPr txBox="1">
            <a:spLocks noChangeArrowheads="1"/>
          </p:cNvSpPr>
          <p:nvPr/>
        </p:nvSpPr>
        <p:spPr bwMode="auto">
          <a:xfrm>
            <a:off x="2598738" y="1947863"/>
            <a:ext cx="55493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N</a:t>
            </a:r>
            <a:r>
              <a:rPr lang="en-US" altLang="ja-JP" sz="2400">
                <a:latin typeface="Symbol" panose="05050102010706020507" pitchFamily="18" charset="2"/>
                <a:ea typeface="メイリオ" pitchFamily="50" charset="-128"/>
                <a:cs typeface="メイリオ" pitchFamily="50" charset="-128"/>
              </a:rPr>
              <a:t>l</a:t>
            </a:r>
            <a:endParaRPr lang="ja-JP" altLang="en-US" sz="2400">
              <a:latin typeface="Symbol" panose="05050102010706020507" pitchFamily="18" charset="2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629" name="テキスト ボックス 23"/>
          <p:cNvSpPr txBox="1">
            <a:spLocks noChangeArrowheads="1"/>
          </p:cNvSpPr>
          <p:nvPr/>
        </p:nvSpPr>
        <p:spPr bwMode="auto">
          <a:xfrm>
            <a:off x="3581400" y="3502025"/>
            <a:ext cx="86431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detune</a:t>
            </a:r>
            <a:endParaRPr lang="ja-JP" altLang="en-US" sz="18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5029200" y="1566863"/>
            <a:ext cx="4392613" cy="11525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Locked to a detuned position from resonance</a:t>
            </a:r>
          </a:p>
        </p:txBody>
      </p:sp>
      <p:sp>
        <p:nvSpPr>
          <p:cNvPr id="26631" name="テキスト ボックス 25"/>
          <p:cNvSpPr txBox="1">
            <a:spLocks noChangeArrowheads="1"/>
          </p:cNvSpPr>
          <p:nvPr/>
        </p:nvSpPr>
        <p:spPr bwMode="auto">
          <a:xfrm>
            <a:off x="5355637" y="2935288"/>
            <a:ext cx="3467337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Go far from reso &gt;&gt; less RP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20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Come close to reso &gt;&gt; more RP</a:t>
            </a:r>
          </a:p>
        </p:txBody>
      </p:sp>
      <p:sp>
        <p:nvSpPr>
          <p:cNvPr id="27" name="下矢印 26"/>
          <p:cNvSpPr/>
          <p:nvPr/>
        </p:nvSpPr>
        <p:spPr>
          <a:xfrm>
            <a:off x="6781800" y="4159250"/>
            <a:ext cx="720725" cy="50482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ja-JP" altLang="en-US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633" name="テキスト ボックス 27"/>
          <p:cNvSpPr txBox="1">
            <a:spLocks noChangeArrowheads="1"/>
          </p:cNvSpPr>
          <p:nvPr/>
        </p:nvSpPr>
        <p:spPr bwMode="auto">
          <a:xfrm>
            <a:off x="6083432" y="4737100"/>
            <a:ext cx="2069968" cy="5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2400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Optical Spring!</a:t>
            </a:r>
            <a:endParaRPr lang="ja-JP" altLang="en-US" sz="2400" u="sng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634" name="テキスト ボックス 28"/>
          <p:cNvSpPr txBox="1">
            <a:spLocks noChangeArrowheads="1"/>
          </p:cNvSpPr>
          <p:nvPr/>
        </p:nvSpPr>
        <p:spPr bwMode="auto">
          <a:xfrm>
            <a:off x="2919413" y="5181600"/>
            <a:ext cx="78737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Spring</a:t>
            </a:r>
            <a:endParaRPr lang="ja-JP" altLang="en-US" sz="18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609600" y="990600"/>
            <a:ext cx="8942388" cy="47117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ja-JP" altLang="en-US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636" name="テキスト ボックス 31"/>
          <p:cNvSpPr txBox="1">
            <a:spLocks noChangeArrowheads="1"/>
          </p:cNvSpPr>
          <p:nvPr/>
        </p:nvSpPr>
        <p:spPr bwMode="auto">
          <a:xfrm>
            <a:off x="695325" y="2813050"/>
            <a:ext cx="85469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Laser</a:t>
            </a:r>
            <a:endParaRPr lang="ja-JP" altLang="en-US" sz="24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28"/>
          <p:cNvSpPr txBox="1">
            <a:spLocks noChangeArrowheads="1"/>
          </p:cNvSpPr>
          <p:nvPr/>
        </p:nvSpPr>
        <p:spPr bwMode="auto">
          <a:xfrm>
            <a:off x="1056538" y="5791200"/>
            <a:ext cx="8239862" cy="9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With the optical spring, the sensitivity can exceed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Heisenberg's Standard Quantum Limit (SQL)</a:t>
            </a:r>
            <a:endParaRPr lang="ja-JP" altLang="en-US" sz="2800">
              <a:solidFill>
                <a:srgbClr val="CC66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cs typeface="Arial" charset="0"/>
              </a:rPr>
              <a:t>Gravitational waves</a:t>
            </a:r>
          </a:p>
        </p:txBody>
      </p:sp>
      <p:pic>
        <p:nvPicPr>
          <p:cNvPr id="3075" name="Picture 3" descr="Space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733800"/>
            <a:ext cx="31654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gr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066800"/>
            <a:ext cx="32369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994150" y="1341438"/>
            <a:ext cx="505927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Calibri" panose="020F0502020204030204" pitchFamily="34" charset="0"/>
              </a:rPr>
              <a:t>Newton’s gravity</a:t>
            </a:r>
          </a:p>
          <a:p>
            <a:pPr eaLnBrk="1" hangingPunct="1"/>
            <a:r>
              <a:rPr lang="en-US" altLang="ja-JP">
                <a:latin typeface="Calibri" panose="020F0502020204030204" pitchFamily="34" charset="0"/>
              </a:rPr>
              <a:t>“attracting force btw apple and earth”</a:t>
            </a:r>
          </a:p>
          <a:p>
            <a:pPr eaLnBrk="1" hangingPunct="1"/>
            <a:endParaRPr lang="en-US" altLang="ja-JP">
              <a:latin typeface="Calibri" panose="020F0502020204030204" pitchFamily="34" charset="0"/>
            </a:endParaRPr>
          </a:p>
          <a:p>
            <a:pPr eaLnBrk="1" hangingPunct="1"/>
            <a:r>
              <a:rPr lang="en-US" altLang="ja-JP">
                <a:latin typeface="Calibri" panose="020F0502020204030204" pitchFamily="34" charset="0"/>
              </a:rPr>
              <a:t>Einstein’s gravity</a:t>
            </a:r>
          </a:p>
          <a:p>
            <a:pPr eaLnBrk="1" hangingPunct="1"/>
            <a:r>
              <a:rPr lang="en-US" altLang="ja-JP">
                <a:latin typeface="Calibri" panose="020F0502020204030204" pitchFamily="34" charset="0"/>
              </a:rPr>
              <a:t>“free fall in a </a:t>
            </a:r>
            <a:r>
              <a:rPr lang="en-US" altLang="ja-JP" u="sng">
                <a:latin typeface="Calibri" panose="020F0502020204030204" pitchFamily="34" charset="0"/>
              </a:rPr>
              <a:t>curved space-time</a:t>
            </a:r>
            <a:r>
              <a:rPr lang="en-US" altLang="ja-JP">
                <a:latin typeface="Calibri" panose="020F0502020204030204" pitchFamily="34" charset="0"/>
              </a:rPr>
              <a:t>”</a:t>
            </a:r>
            <a:r>
              <a:rPr lang="en-US" altLang="ja-JP" sz="18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6400800" y="3352800"/>
            <a:ext cx="563563" cy="762000"/>
          </a:xfrm>
          <a:prstGeom prst="downArrow">
            <a:avLst>
              <a:gd name="adj1" fmla="val 50000"/>
              <a:gd name="adj2" fmla="val 338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079875" y="4216400"/>
            <a:ext cx="47819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accent2"/>
                </a:solidFill>
                <a:latin typeface="Calibri" panose="020F0502020204030204" pitchFamily="34" charset="0"/>
              </a:rPr>
              <a:t>“Dynamic change of the space-time </a:t>
            </a:r>
          </a:p>
          <a:p>
            <a:pPr eaLnBrk="1" hangingPunct="1"/>
            <a:r>
              <a:rPr lang="en-US" altLang="ja-JP">
                <a:solidFill>
                  <a:schemeClr val="accent2"/>
                </a:solidFill>
                <a:latin typeface="Calibri" panose="020F0502020204030204" pitchFamily="34" charset="0"/>
              </a:rPr>
              <a:t> will propagate as a wave”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57775" y="5181600"/>
            <a:ext cx="3095625" cy="990600"/>
          </a:xfrm>
          <a:prstGeom prst="rect">
            <a:avLst/>
          </a:prstGeom>
          <a:solidFill>
            <a:srgbClr val="FF9900">
              <a:alpha val="20000"/>
            </a:srgbClr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FF6600"/>
                </a:solidFill>
                <a:latin typeface="Calibri" panose="020F0502020204030204" pitchFamily="34" charset="0"/>
              </a:rPr>
              <a:t>Prediction of GW</a:t>
            </a:r>
          </a:p>
          <a:p>
            <a:pPr algn="ctr" eaLnBrk="1" hangingPunct="1"/>
            <a:r>
              <a:rPr lang="en-US" altLang="ja-JP">
                <a:solidFill>
                  <a:srgbClr val="FF6600"/>
                </a:solidFill>
                <a:latin typeface="Calibri" panose="020F0502020204030204" pitchFamily="34" charset="0"/>
              </a:rPr>
              <a:t>by Einstein</a:t>
            </a:r>
            <a:endParaRPr lang="en-US" altLang="ja-JP" sz="2000">
              <a:solidFill>
                <a:srgbClr val="FF6600"/>
              </a:solidFill>
              <a:latin typeface="Calibri" panose="020F0502020204030204" pitchFamily="34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8193088" y="5791200"/>
            <a:ext cx="922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6600"/>
                </a:solidFill>
                <a:latin typeface="Calibri" panose="020F0502020204030204" pitchFamily="34" charset="0"/>
              </a:rPr>
              <a:t>(1916) </a:t>
            </a:r>
          </a:p>
        </p:txBody>
      </p:sp>
    </p:spTree>
    <p:extLst>
      <p:ext uri="{BB962C8B-B14F-4D97-AF65-F5344CB8AC3E}">
        <p14:creationId xmlns:p14="http://schemas.microsoft.com/office/powerpoint/2010/main" val="8216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Coating thermal noise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28"/>
          <p:cNvSpPr txBox="1">
            <a:spLocks noChangeArrowheads="1"/>
          </p:cNvSpPr>
          <p:nvPr/>
        </p:nvSpPr>
        <p:spPr bwMode="auto">
          <a:xfrm>
            <a:off x="529611" y="4267200"/>
            <a:ext cx="8995389" cy="22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Advanced LIGO is in the room temperature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Thickness cannot be changed much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for high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reflectivity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Poisson ratio being 0.5 means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extreme softness</a:t>
            </a:r>
            <a:endParaRPr lang="en-US" altLang="ja-JP" sz="2800" smtClean="0">
              <a:solidFill>
                <a:srgbClr val="CC66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Young's modulus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represents the hardness (of the mirror)</a:t>
            </a:r>
            <a:endParaRPr lang="en-US" altLang="ja-JP" sz="2800" smtClean="0">
              <a:solidFill>
                <a:srgbClr val="CC66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 has been trying to reduce </a:t>
            </a:r>
            <a:r>
              <a:rPr lang="en-US" altLang="ja-JP" sz="2800" smtClean="0">
                <a:solidFill>
                  <a:srgbClr val="CC6600"/>
                </a:solidFill>
                <a:latin typeface="Symbol" panose="05050102010706020507" pitchFamily="18" charset="2"/>
                <a:ea typeface="メイリオ" pitchFamily="50" charset="-128"/>
                <a:cs typeface="メイリオ" pitchFamily="50" charset="-128"/>
              </a:rPr>
              <a:t>f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and increase w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1321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3733800" y="1905000"/>
                <a:ext cx="5658378" cy="869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/>
                            </a:rPr>
                            <m:t>𝒙</m:t>
                          </m:r>
                        </m:sub>
                      </m:sSub>
                      <m:d>
                        <m:d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/>
                              <a:ea typeface="Cambria Math"/>
                            </a:rPr>
                            <m:t>𝛀</m:t>
                          </m:r>
                        </m:e>
                      </m:d>
                      <m:r>
                        <a:rPr kumimoji="1" lang="en-US" altLang="ja-JP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latin typeface="Cambria Math"/>
                            </a:rPr>
                            <m:t>𝟒</m:t>
                          </m:r>
                          <m:sSub>
                            <m:sSubPr>
                              <m:ctrlPr>
                                <a:rPr kumimoji="1" lang="en-US" altLang="ja-JP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  <m:sub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𝑩</m:t>
                              </m:r>
                            </m:sub>
                          </m:sSub>
                          <m:r>
                            <a:rPr kumimoji="1" lang="en-US" altLang="ja-JP" b="1" i="1" smtClean="0">
                              <a:latin typeface="Cambria Math"/>
                            </a:rPr>
                            <m:t>𝑻</m:t>
                          </m:r>
                        </m:num>
                        <m:den>
                          <m:r>
                            <a:rPr kumimoji="1" lang="ja-JP" altLang="en-US" b="1" i="1" smtClean="0">
                              <a:latin typeface="Cambria Math"/>
                            </a:rPr>
                            <m:t>𝛀</m:t>
                          </m:r>
                        </m:den>
                      </m:f>
                      <m:f>
                        <m:f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ja-JP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𝟏</m:t>
                              </m:r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kumimoji="1" lang="ja-JP" altLang="en-US" b="1" i="1" smtClean="0">
                                  <a:latin typeface="Cambria Math"/>
                                </a:rPr>
                                <m:t>𝝂</m:t>
                              </m:r>
                            </m:e>
                          </m:d>
                          <m:d>
                            <m:dPr>
                              <m:ctrlPr>
                                <a:rPr kumimoji="1" lang="en-US" altLang="ja-JP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𝟏</m:t>
                              </m:r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kumimoji="1" lang="ja-JP" altLang="en-US" b="1" i="1" smtClean="0">
                                  <a:latin typeface="Cambria Math"/>
                                </a:rPr>
                                <m:t>𝝂</m:t>
                              </m:r>
                            </m:e>
                          </m:d>
                          <m:r>
                            <a:rPr kumimoji="1" lang="en-US" altLang="ja-JP" b="1" i="1" smtClean="0">
                              <a:latin typeface="Cambria Math"/>
                            </a:rPr>
                            <m:t>𝟐</m:t>
                          </m:r>
                          <m:r>
                            <a:rPr kumimoji="1" lang="en-US" altLang="ja-JP" b="1" i="1" smtClean="0">
                              <a:latin typeface="Cambria Math"/>
                            </a:rPr>
                            <m:t>𝒅</m:t>
                          </m:r>
                        </m:num>
                        <m:den>
                          <m:r>
                            <a:rPr kumimoji="1" lang="ja-JP" altLang="en-US" b="1" i="1" smtClean="0">
                              <a:latin typeface="Cambria Math"/>
                            </a:rPr>
                            <m:t>𝝅</m:t>
                          </m:r>
                          <m:r>
                            <a:rPr kumimoji="1" lang="en-US" altLang="ja-JP" b="1" i="1" smtClean="0">
                              <a:latin typeface="Cambria Math"/>
                            </a:rPr>
                            <m:t>𝒀</m:t>
                          </m:r>
                          <m:sSubSup>
                            <m:sSubSupPr>
                              <m:ctrlPr>
                                <a:rPr kumimoji="1" lang="en-US" altLang="ja-JP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𝒘</m:t>
                              </m:r>
                            </m:e>
                            <m:sub/>
                            <m:sup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kumimoji="1" lang="ja-JP" altLang="en-US" b="1" i="1" smtClean="0">
                          <a:latin typeface="Cambria Math"/>
                        </a:rPr>
                        <m:t>𝝓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905000"/>
                <a:ext cx="5658378" cy="8696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28"/>
          <p:cNvSpPr txBox="1">
            <a:spLocks noChangeArrowheads="1"/>
          </p:cNvSpPr>
          <p:nvPr/>
        </p:nvSpPr>
        <p:spPr bwMode="auto">
          <a:xfrm>
            <a:off x="3505200" y="1276301"/>
            <a:ext cx="640929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Power spectrum of coating TN (the simplest form)</a:t>
            </a:r>
            <a:endParaRPr lang="ja-JP" altLang="en-US" sz="2400" b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28"/>
          <p:cNvSpPr txBox="1">
            <a:spLocks noChangeArrowheads="1"/>
          </p:cNvSpPr>
          <p:nvPr/>
        </p:nvSpPr>
        <p:spPr bwMode="auto">
          <a:xfrm>
            <a:off x="4128729" y="2967345"/>
            <a:ext cx="4405671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T: Temperature,  </a:t>
            </a:r>
            <a:r>
              <a:rPr lang="en-US" altLang="ja-JP" sz="2000" b="0" smtClean="0">
                <a:latin typeface="Symbol" panose="05050102010706020507" pitchFamily="18" charset="2"/>
                <a:ea typeface="メイリオ" pitchFamily="50" charset="-128"/>
                <a:cs typeface="メイリオ" pitchFamily="50" charset="-128"/>
              </a:rPr>
              <a:t>n</a:t>
            </a: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: Poisson ratio,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d: coating thickness, Y: Young's modulus,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w: beam radius, </a:t>
            </a:r>
            <a:r>
              <a:rPr lang="en-US" altLang="ja-JP" sz="2000" b="0" smtClean="0">
                <a:latin typeface="Symbol" panose="05050102010706020507" pitchFamily="18" charset="2"/>
                <a:ea typeface="メイリオ" pitchFamily="50" charset="-128"/>
                <a:cs typeface="メイリオ" pitchFamily="50" charset="-128"/>
              </a:rPr>
              <a:t>f</a:t>
            </a: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: mechanical loss</a:t>
            </a:r>
            <a:endParaRPr lang="ja-JP" altLang="en-US" sz="2000" b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7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What will happen in the near future?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81000" y="76200"/>
            <a:ext cx="57685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2018 </a:t>
            </a: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First detection of GW</a:t>
            </a:r>
            <a:endParaRPr lang="ja-JP" altLang="en-US" sz="4000" b="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9635" name="Picture 3" descr="C:\Users\Somiya\Desktop\図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8257"/>
            <a:ext cx="5007070" cy="40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28"/>
          <p:cNvSpPr txBox="1">
            <a:spLocks noChangeArrowheads="1"/>
          </p:cNvSpPr>
          <p:nvPr/>
        </p:nvSpPr>
        <p:spPr bwMode="auto">
          <a:xfrm>
            <a:off x="5105400" y="1066800"/>
            <a:ext cx="4736916" cy="415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aLIGO's project term is till 2018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it has to realize the first detection.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The prospect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10% for the detection in '15 (O1)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50% for the detection in '16-17 (O2).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No GW in O2 -&gt; O3 in '18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GW in O2 -&gt; Major upgrade in '17-18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ja-JP" sz="2400" b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Ad-Virgo is trying to join from O2.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KAGRA is trying to join from O3.</a:t>
            </a:r>
          </a:p>
        </p:txBody>
      </p:sp>
      <p:sp>
        <p:nvSpPr>
          <p:cNvPr id="13" name="テキスト ボックス 28"/>
          <p:cNvSpPr txBox="1">
            <a:spLocks noChangeArrowheads="1"/>
          </p:cNvSpPr>
          <p:nvPr/>
        </p:nvSpPr>
        <p:spPr bwMode="auto">
          <a:xfrm>
            <a:off x="457200" y="5475992"/>
            <a:ext cx="8829254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20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If we see no GW in O3, it will mean that the theory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20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must be wrong.</a:t>
            </a:r>
          </a:p>
        </p:txBody>
      </p:sp>
    </p:spTree>
    <p:extLst>
      <p:ext uri="{BB962C8B-B14F-4D97-AF65-F5344CB8AC3E}">
        <p14:creationId xmlns:p14="http://schemas.microsoft.com/office/powerpoint/2010/main" val="12394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381000" y="127337"/>
            <a:ext cx="44597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2020 GW astronomy</a:t>
            </a:r>
            <a:endParaRPr lang="ja-JP" altLang="en-US" sz="4000" b="0" i="1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47" y="1496808"/>
            <a:ext cx="546893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6934200" y="1143000"/>
            <a:ext cx="2655407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Del Pozzo et al, PRL (2013)</a:t>
            </a:r>
          </a:p>
        </p:txBody>
      </p:sp>
      <p:pic>
        <p:nvPicPr>
          <p:cNvPr id="7" name="Picture 4" descr="http://wwwxray.ess.sci.osaka-u.ac.jp/~hayasida/Class/Class2003/Astrophysics_2003Nov27.files/slide0154_image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2" y="1124802"/>
            <a:ext cx="3408362" cy="383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28"/>
          <p:cNvSpPr txBox="1">
            <a:spLocks noChangeArrowheads="1"/>
          </p:cNvSpPr>
          <p:nvPr/>
        </p:nvSpPr>
        <p:spPr bwMode="auto">
          <a:xfrm>
            <a:off x="533400" y="5370503"/>
            <a:ext cx="9034182" cy="9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With all the detectors in operation at the design sensitivities,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we will see multiple events per year to find new Physics.</a:t>
            </a:r>
          </a:p>
        </p:txBody>
      </p:sp>
    </p:spTree>
    <p:extLst>
      <p:ext uri="{BB962C8B-B14F-4D97-AF65-F5344CB8AC3E}">
        <p14:creationId xmlns:p14="http://schemas.microsoft.com/office/powerpoint/2010/main" val="20867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381000" y="127337"/>
            <a:ext cx="73237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2020 </a:t>
            </a:r>
            <a:r>
              <a:rPr lang="en-US" altLang="ja-JP" sz="4000" b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Space </a:t>
            </a: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detector projects back</a:t>
            </a:r>
            <a:endParaRPr lang="ja-JP" altLang="en-US" sz="4000" b="0" i="1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6867" name="Picture 4" descr="http://upload.wikimedia.org/wikipedia/commons/f/f5/LISA-wa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8" y="1219200"/>
            <a:ext cx="4648200" cy="348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28"/>
          <p:cNvSpPr txBox="1">
            <a:spLocks noChangeArrowheads="1"/>
          </p:cNvSpPr>
          <p:nvPr/>
        </p:nvSpPr>
        <p:spPr bwMode="auto">
          <a:xfrm>
            <a:off x="4953000" y="1179027"/>
            <a:ext cx="4962362" cy="23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LISA has been stopped in the US but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there is a chance to restart the project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if the first detection happens by '17.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eLISA in Europe: plan to launch in '45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LISA in US: aiming at launch in '25</a:t>
            </a:r>
          </a:p>
        </p:txBody>
      </p:sp>
    </p:spTree>
    <p:extLst>
      <p:ext uri="{BB962C8B-B14F-4D97-AF65-F5344CB8AC3E}">
        <p14:creationId xmlns:p14="http://schemas.microsoft.com/office/powerpoint/2010/main" val="4761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28600" y="127337"/>
            <a:ext cx="97428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4000" b="0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2020~ Einstein Telescope and Cosmic Explorer</a:t>
            </a:r>
            <a:endParaRPr lang="ja-JP" altLang="en-US" sz="4000" b="0" i="1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Picture 2" descr="http://images.iop.org/objects/phw/news/15/5/27/e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553132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28"/>
          <p:cNvSpPr txBox="1">
            <a:spLocks noChangeArrowheads="1"/>
          </p:cNvSpPr>
          <p:nvPr/>
        </p:nvSpPr>
        <p:spPr bwMode="auto">
          <a:xfrm>
            <a:off x="5847143" y="1219200"/>
            <a:ext cx="3830257" cy="193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ET in Europe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 Consists of two detectors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(high-power HF and cryo LF)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- 10km triangle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 Underground</a:t>
            </a:r>
          </a:p>
        </p:txBody>
      </p:sp>
      <p:sp>
        <p:nvSpPr>
          <p:cNvPr id="7" name="テキスト ボックス 28"/>
          <p:cNvSpPr txBox="1">
            <a:spLocks noChangeArrowheads="1"/>
          </p:cNvSpPr>
          <p:nvPr/>
        </p:nvSpPr>
        <p:spPr bwMode="auto">
          <a:xfrm>
            <a:off x="5847143" y="3242618"/>
            <a:ext cx="3433803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CE in the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- 290K Single detector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- 40km (probably triangle)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 On-ground</a:t>
            </a:r>
          </a:p>
        </p:txBody>
      </p:sp>
      <p:sp>
        <p:nvSpPr>
          <p:cNvPr id="8" name="テキスト ボックス 28"/>
          <p:cNvSpPr txBox="1">
            <a:spLocks noChangeArrowheads="1"/>
          </p:cNvSpPr>
          <p:nvPr/>
        </p:nvSpPr>
        <p:spPr bwMode="auto">
          <a:xfrm>
            <a:off x="602313" y="5018792"/>
            <a:ext cx="8313087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ja-JP" sz="3200" b="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3G detectors may share a single global project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3200" b="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The first joint workshop is held in 2015 Feb.</a:t>
            </a:r>
          </a:p>
        </p:txBody>
      </p:sp>
    </p:spTree>
    <p:extLst>
      <p:ext uri="{BB962C8B-B14F-4D97-AF65-F5344CB8AC3E}">
        <p14:creationId xmlns:p14="http://schemas.microsoft.com/office/powerpoint/2010/main" val="37320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906000" cy="1209675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Comparison of KAGRA and ET-LF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586082"/>
              </p:ext>
            </p:extLst>
          </p:nvPr>
        </p:nvGraphicFramePr>
        <p:xfrm>
          <a:off x="381000" y="1676400"/>
          <a:ext cx="8991600" cy="275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488"/>
                <a:gridCol w="3496056"/>
                <a:gridCol w="3496056"/>
              </a:tblGrid>
              <a:tr h="393700"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KAGRA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ET-LF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Temperature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20K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10-20K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Test masses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23kg Sapphire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120-200kg Silicon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Configuration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Detuned RSE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Detuned RSE with squeezing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Circulating power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250-400kW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~20kW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wavelength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1064nm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1550nm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Arm length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3km (underground)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mtClean="0">
                          <a:latin typeface="Calibri" panose="020F0502020204030204" pitchFamily="34" charset="0"/>
                        </a:rPr>
                        <a:t>10km (underground)</a:t>
                      </a:r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テキスト ボックス 28"/>
          <p:cNvSpPr txBox="1">
            <a:spLocks noChangeArrowheads="1"/>
          </p:cNvSpPr>
          <p:nvPr/>
        </p:nvSpPr>
        <p:spPr bwMode="auto">
          <a:xfrm>
            <a:off x="1578761" y="914400"/>
            <a:ext cx="7031839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ja-JP" sz="3200" b="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KAGRA and ET-LF have many in common.</a:t>
            </a:r>
          </a:p>
        </p:txBody>
      </p:sp>
      <p:sp>
        <p:nvSpPr>
          <p:cNvPr id="10" name="テキスト ボックス 28"/>
          <p:cNvSpPr txBox="1">
            <a:spLocks noChangeArrowheads="1"/>
          </p:cNvSpPr>
          <p:nvPr/>
        </p:nvSpPr>
        <p:spPr bwMode="auto">
          <a:xfrm>
            <a:off x="1541632" y="4751601"/>
            <a:ext cx="7830968" cy="169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ET-LF has solved some of the problems in KAGRA.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Large crystal is available for Silicon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Low-power operation eases the heat extraction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altLang="ja-JP" sz="800" b="0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One problem that remains is the absorption of a large Silicon.</a:t>
            </a:r>
          </a:p>
        </p:txBody>
      </p:sp>
    </p:spTree>
    <p:extLst>
      <p:ext uri="{BB962C8B-B14F-4D97-AF65-F5344CB8AC3E}">
        <p14:creationId xmlns:p14="http://schemas.microsoft.com/office/powerpoint/2010/main" val="29035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Current status of KAGRA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40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r>
              <a:rPr lang="en-US" altLang="ja-JP" sz="4000" b="1" u="sng" smtClean="0">
                <a:latin typeface="Calibri" pitchFamily="34" charset="0"/>
              </a:rPr>
              <a:t>KAGRA is in Kamioka</a:t>
            </a:r>
            <a:endParaRPr lang="ja-JP" altLang="en-US" sz="4000" b="1" u="sng" smtClean="0">
              <a:latin typeface="Calibri" pitchFamily="34" charset="0"/>
            </a:endParaRPr>
          </a:p>
        </p:txBody>
      </p:sp>
      <p:grpSp>
        <p:nvGrpSpPr>
          <p:cNvPr id="38915" name="グループ化 9"/>
          <p:cNvGrpSpPr>
            <a:grpSpLocks/>
          </p:cNvGrpSpPr>
          <p:nvPr/>
        </p:nvGrpSpPr>
        <p:grpSpPr bwMode="auto">
          <a:xfrm>
            <a:off x="914400" y="914400"/>
            <a:ext cx="7553325" cy="5514975"/>
            <a:chOff x="1133475" y="914400"/>
            <a:chExt cx="7553325" cy="5514975"/>
          </a:xfrm>
        </p:grpSpPr>
        <p:grpSp>
          <p:nvGrpSpPr>
            <p:cNvPr id="38921" name="グループ化 4"/>
            <p:cNvGrpSpPr>
              <a:grpSpLocks/>
            </p:cNvGrpSpPr>
            <p:nvPr/>
          </p:nvGrpSpPr>
          <p:grpSpPr bwMode="auto">
            <a:xfrm>
              <a:off x="1133475" y="914400"/>
              <a:ext cx="7553325" cy="5514975"/>
              <a:chOff x="1066800" y="1219200"/>
              <a:chExt cx="7553325" cy="5514975"/>
            </a:xfrm>
          </p:grpSpPr>
          <p:pic>
            <p:nvPicPr>
              <p:cNvPr id="3892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1219200"/>
                <a:ext cx="7553325" cy="5514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4" name="正方形/長方形 2"/>
              <p:cNvSpPr>
                <a:spLocks noChangeArrowheads="1"/>
              </p:cNvSpPr>
              <p:nvPr/>
            </p:nvSpPr>
            <p:spPr bwMode="auto">
              <a:xfrm>
                <a:off x="4843462" y="6553200"/>
                <a:ext cx="185738" cy="1809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1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6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3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24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925" name="正方形/長方形 8"/>
              <p:cNvSpPr>
                <a:spLocks noChangeArrowheads="1"/>
              </p:cNvSpPr>
              <p:nvPr/>
            </p:nvSpPr>
            <p:spPr bwMode="auto">
              <a:xfrm>
                <a:off x="8196261" y="6172200"/>
                <a:ext cx="423863" cy="3810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1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6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3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9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240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922" name="正方形/長方形 10"/>
            <p:cNvSpPr>
              <a:spLocks noChangeArrowheads="1"/>
            </p:cNvSpPr>
            <p:nvPr/>
          </p:nvSpPr>
          <p:spPr bwMode="auto">
            <a:xfrm>
              <a:off x="4114800" y="914400"/>
              <a:ext cx="4572000" cy="24384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Arial" charset="0"/>
                <a:cs typeface="Arial" charset="0"/>
              </a:endParaRPr>
            </a:p>
          </p:txBody>
        </p:sp>
      </p:grp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495800"/>
            <a:ext cx="293846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7" name="直線矢印コネクタ 12"/>
          <p:cNvCxnSpPr>
            <a:cxnSpLocks noChangeShapeType="1"/>
          </p:cNvCxnSpPr>
          <p:nvPr/>
        </p:nvCxnSpPr>
        <p:spPr bwMode="auto">
          <a:xfrm flipH="1">
            <a:off x="4941888" y="5335588"/>
            <a:ext cx="1392237" cy="2667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918" name="Picture 4" descr="C:\Users\Somiya\Desktop\NissanPhoto\15816769549_1da84b449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066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9" name="直線矢印コネクタ 17"/>
          <p:cNvCxnSpPr>
            <a:cxnSpLocks noChangeShapeType="1"/>
          </p:cNvCxnSpPr>
          <p:nvPr/>
        </p:nvCxnSpPr>
        <p:spPr bwMode="auto">
          <a:xfrm flipH="1">
            <a:off x="1762125" y="2133600"/>
            <a:ext cx="2133600" cy="493713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グループ化 5"/>
          <p:cNvGrpSpPr>
            <a:grpSpLocks/>
          </p:cNvGrpSpPr>
          <p:nvPr/>
        </p:nvGrpSpPr>
        <p:grpSpPr bwMode="auto">
          <a:xfrm>
            <a:off x="457200" y="198438"/>
            <a:ext cx="8686800" cy="6659562"/>
            <a:chOff x="457200" y="197740"/>
            <a:chExt cx="8686800" cy="6660260"/>
          </a:xfrm>
        </p:grpSpPr>
        <p:pic>
          <p:nvPicPr>
            <p:cNvPr id="399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7740"/>
              <a:ext cx="8686800" cy="666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正方形/長方形 3"/>
            <p:cNvSpPr>
              <a:spLocks noChangeArrowheads="1"/>
            </p:cNvSpPr>
            <p:nvPr/>
          </p:nvSpPr>
          <p:spPr bwMode="auto">
            <a:xfrm>
              <a:off x="3124200" y="197740"/>
              <a:ext cx="3505200" cy="5642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Arial" charset="0"/>
                <a:cs typeface="Arial" charset="0"/>
              </a:endParaRPr>
            </a:p>
          </p:txBody>
        </p:sp>
        <p:sp>
          <p:nvSpPr>
            <p:cNvPr id="39948" name="正方形/長方形 4"/>
            <p:cNvSpPr>
              <a:spLocks noChangeArrowheads="1"/>
            </p:cNvSpPr>
            <p:nvPr/>
          </p:nvSpPr>
          <p:spPr bwMode="auto">
            <a:xfrm>
              <a:off x="4343400" y="5638800"/>
              <a:ext cx="4648200" cy="1219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Arial" charset="0"/>
                <a:cs typeface="Arial" charset="0"/>
              </a:endParaRPr>
            </a:p>
          </p:txBody>
        </p:sp>
        <p:sp>
          <p:nvSpPr>
            <p:cNvPr id="39949" name="正方形/長方形 13"/>
            <p:cNvSpPr>
              <a:spLocks noChangeArrowheads="1"/>
            </p:cNvSpPr>
            <p:nvPr/>
          </p:nvSpPr>
          <p:spPr bwMode="auto">
            <a:xfrm>
              <a:off x="5498910" y="5257800"/>
              <a:ext cx="3416490" cy="609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1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3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9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Arial" charset="0"/>
                <a:cs typeface="Arial" charset="0"/>
              </a:endParaRPr>
            </a:p>
          </p:txBody>
        </p:sp>
      </p:grpSp>
      <p:sp>
        <p:nvSpPr>
          <p:cNvPr id="39939" name="タイトル 1"/>
          <p:cNvSpPr>
            <a:spLocks noGrp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r>
              <a:rPr lang="en-US" altLang="ja-JP" sz="4000" b="1" u="sng" smtClean="0">
                <a:latin typeface="Calibri" pitchFamily="34" charset="0"/>
              </a:rPr>
              <a:t>Inside the mine</a:t>
            </a:r>
            <a:endParaRPr lang="ja-JP" altLang="en-US" sz="4000" b="1" u="sng" smtClean="0">
              <a:latin typeface="Calibri" pitchFamily="34" charset="0"/>
            </a:endParaRPr>
          </a:p>
        </p:txBody>
      </p:sp>
      <p:pic>
        <p:nvPicPr>
          <p:cNvPr id="39940" name="Picture 4" descr="C:\Users\Somiya\Downloads\16170950432_dc5b5a0393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5043488"/>
            <a:ext cx="139065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:\Users\Somiya\Desktop\DSC_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5572125"/>
            <a:ext cx="18288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C:\Users\Somiya\Desktop\NissanPhoto\15380577764_d408f3a9f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28956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テキスト ボックス 12"/>
          <p:cNvSpPr txBox="1">
            <a:spLocks noChangeArrowheads="1"/>
          </p:cNvSpPr>
          <p:nvPr/>
        </p:nvSpPr>
        <p:spPr bwMode="auto">
          <a:xfrm>
            <a:off x="7162800" y="2638425"/>
            <a:ext cx="2230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itchFamily="34" charset="0"/>
                <a:cs typeface="Arial" charset="0"/>
              </a:rPr>
              <a:t>Nissan's electric car</a:t>
            </a:r>
            <a:endParaRPr lang="ja-JP" altLang="en-US" sz="2000" b="0">
              <a:latin typeface="Calibri" pitchFamily="34" charset="0"/>
              <a:cs typeface="Arial" charset="0"/>
            </a:endParaRPr>
          </a:p>
        </p:txBody>
      </p:sp>
      <p:sp>
        <p:nvSpPr>
          <p:cNvPr id="39944" name="テキスト ボックス 12"/>
          <p:cNvSpPr txBox="1">
            <a:spLocks noChangeArrowheads="1"/>
          </p:cNvSpPr>
          <p:nvPr/>
        </p:nvSpPr>
        <p:spPr bwMode="auto">
          <a:xfrm>
            <a:off x="5065713" y="5902325"/>
            <a:ext cx="10080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itchFamily="34" charset="0"/>
                <a:cs typeface="Arial" charset="0"/>
              </a:rPr>
              <a:t>Electric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itchFamily="34" charset="0"/>
                <a:cs typeface="Arial" charset="0"/>
              </a:rPr>
              <a:t>bike</a:t>
            </a:r>
            <a:endParaRPr lang="ja-JP" altLang="en-US" sz="2000" b="0">
              <a:latin typeface="Calibri" pitchFamily="34" charset="0"/>
              <a:cs typeface="Arial" charset="0"/>
            </a:endParaRPr>
          </a:p>
        </p:txBody>
      </p:sp>
      <p:sp>
        <p:nvSpPr>
          <p:cNvPr id="39945" name="テキスト ボックス 12"/>
          <p:cNvSpPr txBox="1">
            <a:spLocks noChangeArrowheads="1"/>
          </p:cNvSpPr>
          <p:nvPr/>
        </p:nvSpPr>
        <p:spPr bwMode="auto">
          <a:xfrm>
            <a:off x="8239125" y="5972175"/>
            <a:ext cx="90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Calibri" pitchFamily="34" charset="0"/>
                <a:cs typeface="Arial" charset="0"/>
              </a:rPr>
              <a:t>Bicycle</a:t>
            </a:r>
            <a:endParaRPr lang="ja-JP" altLang="en-US" sz="2000" b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cs typeface="Arial" charset="0"/>
              </a:rPr>
              <a:t>Effect of gravitational waves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066800"/>
            <a:ext cx="4933950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http://upload.wikimedia.org/wikipedia/commons/thumb/b/b8/GravitationalWave_PlusPolarization.gif/150px-GravitationalWave_PlusPolariz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http://upload.wikimedia.org/wikipedia/commons/thumb/b/b8/GravitationalWave_CrossPolarization.gif/150px-GravitationalWave_CrossPolariz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81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角丸四角形 1"/>
          <p:cNvSpPr>
            <a:spLocks noChangeArrowheads="1"/>
          </p:cNvSpPr>
          <p:nvPr/>
        </p:nvSpPr>
        <p:spPr bwMode="auto">
          <a:xfrm>
            <a:off x="7086600" y="990600"/>
            <a:ext cx="2057400" cy="1752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4103" name="角丸四角形 6"/>
          <p:cNvSpPr>
            <a:spLocks noChangeArrowheads="1"/>
          </p:cNvSpPr>
          <p:nvPr/>
        </p:nvSpPr>
        <p:spPr bwMode="auto">
          <a:xfrm>
            <a:off x="7086600" y="3419475"/>
            <a:ext cx="2057400" cy="1752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4104" name="テキスト ボックス 2"/>
          <p:cNvSpPr txBox="1">
            <a:spLocks noChangeArrowheads="1"/>
          </p:cNvSpPr>
          <p:nvPr/>
        </p:nvSpPr>
        <p:spPr bwMode="auto">
          <a:xfrm>
            <a:off x="7458075" y="2787650"/>
            <a:ext cx="1143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Calibri" panose="020F0502020204030204" pitchFamily="34" charset="0"/>
              </a:rPr>
              <a:t>+ mode</a:t>
            </a:r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4105" name="テキスト ボックス 8"/>
          <p:cNvSpPr txBox="1">
            <a:spLocks noChangeArrowheads="1"/>
          </p:cNvSpPr>
          <p:nvPr/>
        </p:nvSpPr>
        <p:spPr bwMode="auto">
          <a:xfrm>
            <a:off x="7467600" y="5181600"/>
            <a:ext cx="1130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Calibri" panose="020F0502020204030204" pitchFamily="34" charset="0"/>
              </a:rPr>
              <a:t>x mode</a:t>
            </a:r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4106" name="テキスト ボックス 3"/>
          <p:cNvSpPr txBox="1">
            <a:spLocks noChangeArrowheads="1"/>
          </p:cNvSpPr>
          <p:nvPr/>
        </p:nvSpPr>
        <p:spPr bwMode="auto">
          <a:xfrm>
            <a:off x="1277643" y="5715000"/>
            <a:ext cx="75615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>
                <a:solidFill>
                  <a:schemeClr val="accent2"/>
                </a:solidFill>
                <a:latin typeface="Calibri" panose="020F0502020204030204" pitchFamily="34" charset="0"/>
              </a:rPr>
              <a:t>Distance of 2 objects shrinks in one </a:t>
            </a:r>
            <a:r>
              <a:rPr lang="en-US" altLang="ja-JP" sz="2800" smtClean="0">
                <a:solidFill>
                  <a:schemeClr val="accent2"/>
                </a:solidFill>
                <a:latin typeface="Calibri" panose="020F0502020204030204" pitchFamily="34" charset="0"/>
              </a:rPr>
              <a:t>direction and </a:t>
            </a:r>
          </a:p>
          <a:p>
            <a:pPr eaLnBrk="1" hangingPunct="1"/>
            <a:r>
              <a:rPr lang="en-US" altLang="ja-JP" sz="2800" smtClean="0">
                <a:solidFill>
                  <a:schemeClr val="accent2"/>
                </a:solidFill>
                <a:latin typeface="Calibri" panose="020F0502020204030204" pitchFamily="34" charset="0"/>
              </a:rPr>
              <a:t>expands </a:t>
            </a:r>
            <a:r>
              <a:rPr lang="en-US" altLang="ja-JP" sz="2800">
                <a:solidFill>
                  <a:schemeClr val="accent2"/>
                </a:solidFill>
                <a:latin typeface="Calibri" panose="020F0502020204030204" pitchFamily="34" charset="0"/>
              </a:rPr>
              <a:t>in the other direction.</a:t>
            </a:r>
            <a:endParaRPr lang="ja-JP" altLang="en-US" sz="28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タイトル 1"/>
          <p:cNvSpPr>
            <a:spLocks noGrp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r>
              <a:rPr lang="en-US" altLang="ja-JP" sz="4000" b="1" u="sng" smtClean="0">
                <a:latin typeface="Calibri" pitchFamily="34" charset="0"/>
              </a:rPr>
              <a:t>Installation works</a:t>
            </a:r>
            <a:endParaRPr lang="ja-JP" altLang="en-US" sz="4000" b="1" u="sng" smtClean="0">
              <a:latin typeface="Calibri" pitchFamily="34" charset="0"/>
            </a:endParaRPr>
          </a:p>
        </p:txBody>
      </p:sp>
      <p:sp>
        <p:nvSpPr>
          <p:cNvPr id="44036" name="Shape 114"/>
          <p:cNvSpPr>
            <a:spLocks noChangeArrowheads="1"/>
          </p:cNvSpPr>
          <p:nvPr/>
        </p:nvSpPr>
        <p:spPr bwMode="auto">
          <a:xfrm>
            <a:off x="304800" y="3505200"/>
            <a:ext cx="42291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7419" tIns="37419" rIns="37419" bIns="3741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Calibri" pitchFamily="34" charset="0"/>
                <a:cs typeface="Arial" charset="0"/>
              </a:rPr>
              <a:t>Installation of a stack system</a:t>
            </a:r>
            <a:endParaRPr lang="ja-JP" altLang="ja-JP" sz="1600">
              <a:latin typeface="Calibri" pitchFamily="34" charset="0"/>
              <a:cs typeface="Arial" charset="0"/>
            </a:endParaRPr>
          </a:p>
        </p:txBody>
      </p:sp>
      <p:pic>
        <p:nvPicPr>
          <p:cNvPr id="44038" name="Picture 3" descr="C:\Users\Somiya\Desktop\図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914400"/>
            <a:ext cx="37988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Shape 114"/>
          <p:cNvSpPr>
            <a:spLocks noChangeArrowheads="1"/>
          </p:cNvSpPr>
          <p:nvPr/>
        </p:nvSpPr>
        <p:spPr bwMode="auto">
          <a:xfrm>
            <a:off x="2895600" y="6535738"/>
            <a:ext cx="42291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7419" tIns="37419" rIns="37419" bIns="3741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Calibri" pitchFamily="34" charset="0"/>
                <a:cs typeface="Arial" charset="0"/>
              </a:rPr>
              <a:t>External view of the Laser room</a:t>
            </a:r>
            <a:endParaRPr lang="ja-JP" altLang="ja-JP" sz="1600">
              <a:latin typeface="Calibri" pitchFamily="34" charset="0"/>
              <a:cs typeface="Arial" charset="0"/>
            </a:endParaRPr>
          </a:p>
        </p:txBody>
      </p:sp>
      <p:pic>
        <p:nvPicPr>
          <p:cNvPr id="44040" name="Picture 5" descr="C:\Users\Somiya\Desktop\NissanPhoto\15383211023_7173f60e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86200"/>
            <a:ext cx="40560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Somiya\Desktop\図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39306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114"/>
          <p:cNvSpPr>
            <a:spLocks noChangeArrowheads="1"/>
          </p:cNvSpPr>
          <p:nvPr/>
        </p:nvSpPr>
        <p:spPr bwMode="auto">
          <a:xfrm>
            <a:off x="5067300" y="3602038"/>
            <a:ext cx="42291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7419" tIns="37419" rIns="37419" bIns="3741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Calibri" pitchFamily="34" charset="0"/>
                <a:cs typeface="Arial" charset="0"/>
              </a:rPr>
              <a:t>Cryostat installation</a:t>
            </a:r>
            <a:endParaRPr lang="ja-JP" altLang="ja-JP" sz="160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1138238"/>
            <a:ext cx="591978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44450"/>
            <a:ext cx="8420100" cy="1470025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KAGRA's cryogenic system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282700"/>
            <a:ext cx="30988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3068638"/>
            <a:ext cx="2963863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テキスト ボックス 3"/>
          <p:cNvSpPr txBox="1">
            <a:spLocks noChangeArrowheads="1"/>
          </p:cNvSpPr>
          <p:nvPr/>
        </p:nvSpPr>
        <p:spPr bwMode="auto">
          <a:xfrm>
            <a:off x="4303713" y="4581525"/>
            <a:ext cx="41858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70C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[Heat flow]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70C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 laser -&gt; Sapphire mirror -&gt; Sapphire fiber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70C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-&gt; Al heat link -&gt; shield -&gt; cryo-cooler</a:t>
            </a:r>
          </a:p>
        </p:txBody>
      </p:sp>
      <p:sp>
        <p:nvSpPr>
          <p:cNvPr id="46087" name="テキスト ボックス 3"/>
          <p:cNvSpPr txBox="1">
            <a:spLocks noChangeArrowheads="1"/>
          </p:cNvSpPr>
          <p:nvPr/>
        </p:nvSpPr>
        <p:spPr bwMode="auto">
          <a:xfrm>
            <a:off x="718867" y="5178425"/>
            <a:ext cx="26167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Toshiba factory in Yokohama</a:t>
            </a:r>
            <a:endParaRPr lang="ja-JP" altLang="en-US" sz="16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6088" name="テキスト ボックス 3"/>
          <p:cNvSpPr txBox="1">
            <a:spLocks noChangeArrowheads="1"/>
          </p:cNvSpPr>
          <p:nvPr/>
        </p:nvSpPr>
        <p:spPr bwMode="auto">
          <a:xfrm>
            <a:off x="1108766" y="5732463"/>
            <a:ext cx="7874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20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Sapphire test masses are cooled down to 20K</a:t>
            </a:r>
            <a:endParaRPr lang="ja-JP" altLang="en-US" sz="3200">
              <a:solidFill>
                <a:srgbClr val="00B05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906000" cy="1470025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Cryogenic suspension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1385888"/>
            <a:ext cx="54260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下カーブ矢印 6"/>
          <p:cNvSpPr/>
          <p:nvPr/>
        </p:nvSpPr>
        <p:spPr>
          <a:xfrm flipH="1">
            <a:off x="4100513" y="1541463"/>
            <a:ext cx="779462" cy="3603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>
              <a:solidFill>
                <a:schemeClr val="tx1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157" name="テキスト ボックス 5"/>
          <p:cNvSpPr txBox="1">
            <a:spLocks noChangeArrowheads="1"/>
          </p:cNvSpPr>
          <p:nvPr/>
        </p:nvSpPr>
        <p:spPr bwMode="auto">
          <a:xfrm>
            <a:off x="4549775" y="3557588"/>
            <a:ext cx="532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ear</a:t>
            </a:r>
            <a:endParaRPr lang="ja-JP" altLang="en-US" sz="200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9158" name="テキスト ボックス 5"/>
          <p:cNvSpPr txBox="1">
            <a:spLocks noChangeArrowheads="1"/>
          </p:cNvSpPr>
          <p:nvPr/>
        </p:nvSpPr>
        <p:spPr bwMode="auto">
          <a:xfrm>
            <a:off x="5894388" y="4757738"/>
            <a:ext cx="11063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nailhead</a:t>
            </a:r>
            <a:endParaRPr lang="ja-JP" altLang="en-US" sz="200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9159" name="テキスト ボックス 5"/>
          <p:cNvSpPr txBox="1">
            <a:spLocks noChangeArrowheads="1"/>
          </p:cNvSpPr>
          <p:nvPr/>
        </p:nvSpPr>
        <p:spPr bwMode="auto">
          <a:xfrm>
            <a:off x="5583238" y="3857625"/>
            <a:ext cx="1058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Indium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bonding</a:t>
            </a:r>
            <a:endParaRPr lang="ja-JP" altLang="en-US" sz="2000">
              <a:solidFill>
                <a:srgbClr val="FF66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9160" name="テキスト ボックス 5"/>
          <p:cNvSpPr txBox="1">
            <a:spLocks noChangeArrowheads="1"/>
          </p:cNvSpPr>
          <p:nvPr/>
        </p:nvSpPr>
        <p:spPr bwMode="auto">
          <a:xfrm>
            <a:off x="5984875" y="1143000"/>
            <a:ext cx="14911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Sapphire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blade spring</a:t>
            </a:r>
            <a:endParaRPr lang="ja-JP" altLang="en-US" sz="2000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3163888" y="4062413"/>
            <a:ext cx="936625" cy="8540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2" name="テキスト ボックス 5"/>
          <p:cNvSpPr txBox="1">
            <a:spLocks noChangeArrowheads="1"/>
          </p:cNvSpPr>
          <p:nvPr/>
        </p:nvSpPr>
        <p:spPr bwMode="auto">
          <a:xfrm>
            <a:off x="2071688" y="4938713"/>
            <a:ext cx="25235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Mirror side will be cut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and polished for HCB.</a:t>
            </a:r>
          </a:p>
        </p:txBody>
      </p:sp>
      <p:sp>
        <p:nvSpPr>
          <p:cNvPr id="49163" name="テキスト ボックス 5"/>
          <p:cNvSpPr txBox="1">
            <a:spLocks noChangeArrowheads="1"/>
          </p:cNvSpPr>
          <p:nvPr/>
        </p:nvSpPr>
        <p:spPr bwMode="auto">
          <a:xfrm>
            <a:off x="2362200" y="5876925"/>
            <a:ext cx="5280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20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Various tests have been </a:t>
            </a:r>
            <a:r>
              <a:rPr lang="en-US" altLang="ja-JP" sz="32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done.</a:t>
            </a:r>
            <a:endParaRPr lang="ja-JP" altLang="en-US" sz="3200">
              <a:solidFill>
                <a:srgbClr val="00B05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2701242" cy="21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16062"/>
            <a:ext cx="2858869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906000" cy="1470025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Sapphire test mass</a:t>
            </a:r>
          </a:p>
        </p:txBody>
      </p:sp>
      <p:sp>
        <p:nvSpPr>
          <p:cNvPr id="50183" name="テキスト ボックス 5"/>
          <p:cNvSpPr txBox="1">
            <a:spLocks noChangeArrowheads="1"/>
          </p:cNvSpPr>
          <p:nvPr/>
        </p:nvSpPr>
        <p:spPr bwMode="auto">
          <a:xfrm>
            <a:off x="820772" y="1066800"/>
            <a:ext cx="85518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u="sng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Absorption </a:t>
            </a:r>
            <a:r>
              <a:rPr lang="en-US" altLang="ja-JP" sz="2400" u="sng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and refraction index maps of the Sapphire path-finder</a:t>
            </a:r>
            <a:endParaRPr lang="en-US" altLang="ja-JP" sz="2400" u="sng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5"/>
          <p:cNvSpPr txBox="1">
            <a:spLocks noChangeArrowheads="1"/>
          </p:cNvSpPr>
          <p:nvPr/>
        </p:nvSpPr>
        <p:spPr bwMode="auto">
          <a:xfrm>
            <a:off x="6324600" y="2187714"/>
            <a:ext cx="35949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Influence of the inhomogeneity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is to be simulated.</a:t>
            </a:r>
            <a:endParaRPr lang="en-US" altLang="ja-JP" sz="2000">
              <a:solidFill>
                <a:srgbClr val="00B05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139585"/>
              </p:ext>
            </p:extLst>
          </p:nvPr>
        </p:nvGraphicFramePr>
        <p:xfrm>
          <a:off x="609600" y="4355910"/>
          <a:ext cx="6840760" cy="2355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659"/>
                <a:gridCol w="1649112"/>
                <a:gridCol w="1588034"/>
                <a:gridCol w="1526955"/>
              </a:tblGrid>
              <a:tr h="45594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absorption inside 100mm aperture</a:t>
                      </a:r>
                      <a:endParaRPr kumimoji="1" lang="ja-JP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  <a:r>
                        <a:rPr kumimoji="1" lang="en-US" altLang="ja-JP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[ppm/cm]</a:t>
                      </a:r>
                      <a:endParaRPr kumimoji="1" lang="ja-JP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  <a:r>
                        <a:rPr kumimoji="1" lang="en-US" altLang="ja-JP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[ppm/cm]</a:t>
                      </a:r>
                      <a:endParaRPr kumimoji="1" lang="ja-JP" alt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 [ppm/cm]</a:t>
                      </a:r>
                      <a:endParaRPr kumimoji="1" lang="ja-JP" alt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34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 (F62-22)</a:t>
                      </a:r>
                      <a:endParaRPr kumimoji="1" lang="ja-JP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40.7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63.5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62.7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34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 (F47-21)</a:t>
                      </a:r>
                      <a:endParaRPr kumimoji="1" lang="ja-JP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69.4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84.0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91.2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46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 (AC-179)</a:t>
                      </a:r>
                      <a:endParaRPr kumimoji="1" lang="ja-JP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55.6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34.0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46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 (F39-56)</a:t>
                      </a:r>
                      <a:endParaRPr kumimoji="1" lang="ja-JP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85.3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334.9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148.3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テキスト ボックス 5"/>
          <p:cNvSpPr txBox="1">
            <a:spLocks noChangeArrowheads="1"/>
          </p:cNvSpPr>
          <p:nvPr/>
        </p:nvSpPr>
        <p:spPr bwMode="auto">
          <a:xfrm>
            <a:off x="1338955" y="3805535"/>
            <a:ext cx="7347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u="sng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Absorption </a:t>
            </a:r>
            <a:r>
              <a:rPr lang="en-US" altLang="ja-JP" sz="2400" u="sng" smtClean="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of four test masses that have been delivered</a:t>
            </a:r>
            <a:endParaRPr lang="en-US" altLang="ja-JP" sz="2400" u="sng">
              <a:solidFill>
                <a:schemeClr val="accent2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7620000" y="5268165"/>
            <a:ext cx="1440160" cy="38630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7635766" y="4990370"/>
            <a:ext cx="1440160" cy="38630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7639214" y="4670373"/>
            <a:ext cx="1440160" cy="38630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ローチャート : 磁気ディスク 22"/>
          <p:cNvSpPr/>
          <p:nvPr/>
        </p:nvSpPr>
        <p:spPr>
          <a:xfrm>
            <a:off x="7639214" y="4510408"/>
            <a:ext cx="1440160" cy="1296144"/>
          </a:xfrm>
          <a:prstGeom prst="flowChartMagneticDisk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295398" y="419100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S1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487608" y="510252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528212" y="4709636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8359294" y="4344889"/>
            <a:ext cx="936104" cy="467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8511694" y="4863525"/>
            <a:ext cx="1016518" cy="3685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8592108" y="5295019"/>
            <a:ext cx="936104" cy="233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5"/>
          <p:cNvSpPr txBox="1">
            <a:spLocks noChangeArrowheads="1"/>
          </p:cNvSpPr>
          <p:nvPr/>
        </p:nvSpPr>
        <p:spPr bwMode="auto">
          <a:xfrm>
            <a:off x="7752572" y="5997714"/>
            <a:ext cx="1840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#3 has bubbles.</a:t>
            </a:r>
            <a:endParaRPr lang="en-US" altLang="ja-JP" sz="2000">
              <a:solidFill>
                <a:srgbClr val="00B05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44450"/>
            <a:ext cx="8420100" cy="1470025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Summary</a:t>
            </a:r>
          </a:p>
        </p:txBody>
      </p:sp>
      <p:pic>
        <p:nvPicPr>
          <p:cNvPr id="51204" name="Picture 8" descr="http://www.gravity.ircs.titech.ac.jp/top_slideshow/kagr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5403850"/>
            <a:ext cx="1619014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3"/>
          <p:cNvSpPr txBox="1">
            <a:spLocks noChangeArrowheads="1"/>
          </p:cNvSpPr>
          <p:nvPr/>
        </p:nvSpPr>
        <p:spPr bwMode="auto">
          <a:xfrm>
            <a:off x="647109" y="1219200"/>
            <a:ext cx="932018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ja-JP" sz="32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Second-generation GW detectors are to start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32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    the operation and to realize the first detection</a:t>
            </a:r>
          </a:p>
          <a:p>
            <a:pPr marL="457200" indent="-457200" eaLnBrk="1" hangingPunct="1">
              <a:spcBef>
                <a:spcPct val="0"/>
              </a:spcBef>
            </a:pPr>
            <a:endParaRPr lang="en-US" altLang="ja-JP" sz="3200" smtClean="0">
              <a:solidFill>
                <a:srgbClr val="00B05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32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Third-generation GW detectors have started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320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   the design study and can share a single design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ja-JP" sz="3200">
              <a:solidFill>
                <a:srgbClr val="00B05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32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KAGRA and ET-LF have some techniques in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320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3200" smtClean="0">
                <a:solidFill>
                  <a:srgbClr val="00B05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   common and have been collaborating under ELiTES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Coating thermal noise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28"/>
          <p:cNvSpPr txBox="1">
            <a:spLocks noChangeArrowheads="1"/>
          </p:cNvSpPr>
          <p:nvPr/>
        </p:nvSpPr>
        <p:spPr bwMode="auto">
          <a:xfrm>
            <a:off x="529611" y="4267200"/>
            <a:ext cx="8995389" cy="22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Advanced LIGO is in the room temperature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Thickness cannot be changed much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for high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reflectivity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Poisson ratio being 0.5 means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extreme softness</a:t>
            </a:r>
            <a:endParaRPr lang="en-US" altLang="ja-JP" sz="2800" smtClean="0">
              <a:solidFill>
                <a:srgbClr val="CC66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Young's modulus 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represents the hardness (of the mirror)</a:t>
            </a:r>
            <a:endParaRPr lang="en-US" altLang="ja-JP" sz="2800" smtClean="0">
              <a:solidFill>
                <a:srgbClr val="CC6600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LIGO has been trying to reduce </a:t>
            </a:r>
            <a:r>
              <a:rPr lang="en-US" altLang="ja-JP" sz="2800" smtClean="0">
                <a:solidFill>
                  <a:srgbClr val="CC6600"/>
                </a:solidFill>
                <a:latin typeface="Symbol" panose="05050102010706020507" pitchFamily="18" charset="2"/>
                <a:ea typeface="メイリオ" pitchFamily="50" charset="-128"/>
                <a:cs typeface="メイリオ" pitchFamily="50" charset="-128"/>
              </a:rPr>
              <a:t>f</a:t>
            </a:r>
            <a:r>
              <a:rPr lang="en-US" altLang="ja-JP" sz="2800" smtClean="0">
                <a:solidFill>
                  <a:srgbClr val="CC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and increase 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テキスト ボックス 1"/>
              <p:cNvSpPr txBox="1"/>
              <p:nvPr/>
            </p:nvSpPr>
            <p:spPr>
              <a:xfrm>
                <a:off x="1295400" y="1771699"/>
                <a:ext cx="5658378" cy="1314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/>
                            </a:rPr>
                            <m:t>𝒙</m:t>
                          </m:r>
                        </m:sub>
                      </m:sSub>
                      <m:d>
                        <m:d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/>
                              <a:ea typeface="Cambria Math"/>
                            </a:rPr>
                            <m:t>𝛀</m:t>
                          </m:r>
                        </m:e>
                      </m:d>
                      <m:r>
                        <a:rPr kumimoji="1" lang="en-US" altLang="ja-JP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latin typeface="Cambria Math"/>
                            </a:rPr>
                            <m:t>𝟒</m:t>
                          </m:r>
                          <m:sSub>
                            <m:sSubPr>
                              <m:ctrlPr>
                                <a:rPr kumimoji="1" lang="en-US" altLang="ja-JP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  <m:sub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𝑩</m:t>
                              </m:r>
                            </m:sub>
                          </m:sSub>
                          <m:r>
                            <a:rPr kumimoji="1" lang="en-US" altLang="ja-JP" b="1" i="1" smtClean="0">
                              <a:latin typeface="Cambria Math"/>
                            </a:rPr>
                            <m:t>𝑻</m:t>
                          </m:r>
                        </m:num>
                        <m:den>
                          <m:r>
                            <a:rPr kumimoji="1" lang="ja-JP" altLang="en-US" b="1" i="1" smtClean="0">
                              <a:latin typeface="Cambria Math"/>
                            </a:rPr>
                            <m:t>𝛀</m:t>
                          </m:r>
                        </m:den>
                      </m:f>
                      <m:f>
                        <m:fPr>
                          <m:ctrlPr>
                            <a:rPr kumimoji="1" lang="en-US" altLang="ja-JP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1" i="1" smtClean="0">
                              <a:latin typeface="Cambria Math"/>
                            </a:rPr>
                            <m:t>𝒅</m:t>
                          </m:r>
                        </m:num>
                        <m:den>
                          <m:r>
                            <a:rPr kumimoji="1" lang="ja-JP" altLang="en-US" b="1" i="1" smtClean="0">
                              <a:latin typeface="Cambria Math"/>
                            </a:rPr>
                            <m:t>𝝅</m:t>
                          </m:r>
                          <m:sSubSup>
                            <m:sSubSupPr>
                              <m:ctrlPr>
                                <a:rPr kumimoji="1" lang="en-US" altLang="ja-JP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𝒘</m:t>
                              </m:r>
                            </m:e>
                            <m:sub/>
                            <m:sup>
                              <m:r>
                                <a:rPr kumimoji="1"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/>
                                        </a:rPr>
                                        <m:t>𝝂</m:t>
                                      </m:r>
                                    </m:e>
                                    <m:sub>
                                      <m:r>
                                        <a:rPr lang="en-US" altLang="ja-JP" b="1" i="1" smtClean="0">
                                          <a:latin typeface="Cambria Math"/>
                                        </a:rPr>
                                        <m:t>𝒔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𝟐</m:t>
                                  </m:r>
                                  <m:sSub>
                                    <m:sSubPr>
                                      <m:ctrlPr>
                                        <a:rPr lang="en-US" altLang="ja-JP" b="1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/>
                                        </a:rPr>
                                        <m:t>𝝂</m:t>
                                      </m:r>
                                    </m:e>
                                    <m:sub>
                                      <m:r>
                                        <a:rPr lang="en-US" altLang="ja-JP" b="1" i="1" smtClean="0">
                                          <a:latin typeface="Cambria Math"/>
                                        </a:rPr>
                                        <m:t>𝒔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ja-JP" b="1" i="1" smtClean="0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/>
                                        </a:rPr>
                                        <m:t>𝝂</m:t>
                                      </m:r>
                                    </m:e>
                                    <m:sub>
                                      <m:r>
                                        <a:rPr lang="en-US" altLang="ja-JP" b="1" i="1" smtClean="0">
                                          <a:latin typeface="Cambria Math"/>
                                        </a:rPr>
                                        <m:t>𝒄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ja-JP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altLang="ja-JP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altLang="ja-JP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ja-JP" b="1" i="1" smtClean="0">
                              <a:latin typeface="Cambria Math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altLang="ja-JP" b="1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altLang="ja-JP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altLang="ja-JP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altLang="ja-JP" b="1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ja-JP" b="1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altLang="ja-JP" b="1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kumimoji="1" lang="ja-JP" altLang="en-US" b="1" i="1" smtClean="0">
                          <a:latin typeface="Cambria Math"/>
                        </a:rPr>
                        <m:t>𝝓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71699"/>
                <a:ext cx="5658378" cy="1314206"/>
              </a:xfrm>
              <a:prstGeom prst="rect">
                <a:avLst/>
              </a:prstGeom>
              <a:blipFill rotWithShape="1">
                <a:blip r:embed="rId2"/>
                <a:stretch>
                  <a:fillRect l="-323" r="-473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28"/>
          <p:cNvSpPr txBox="1">
            <a:spLocks noChangeArrowheads="1"/>
          </p:cNvSpPr>
          <p:nvPr/>
        </p:nvSpPr>
        <p:spPr bwMode="auto">
          <a:xfrm>
            <a:off x="1066800" y="1143000"/>
            <a:ext cx="581163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Power spectrum of coating TN </a:t>
            </a:r>
            <a:r>
              <a:rPr lang="en-US" altLang="ja-JP" sz="24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(actual form)</a:t>
            </a:r>
            <a:endParaRPr lang="ja-JP" altLang="en-US" sz="2400" b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テキスト ボックス 28"/>
          <p:cNvSpPr txBox="1">
            <a:spLocks noChangeArrowheads="1"/>
          </p:cNvSpPr>
          <p:nvPr/>
        </p:nvSpPr>
        <p:spPr bwMode="auto">
          <a:xfrm>
            <a:off x="1295400" y="3099147"/>
            <a:ext cx="4405671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T: Temperature,  </a:t>
            </a:r>
            <a:r>
              <a:rPr lang="en-US" altLang="ja-JP" sz="2000" b="0" smtClean="0">
                <a:latin typeface="Symbol" panose="05050102010706020507" pitchFamily="18" charset="2"/>
                <a:ea typeface="メイリオ" pitchFamily="50" charset="-128"/>
                <a:cs typeface="メイリオ" pitchFamily="50" charset="-128"/>
              </a:rPr>
              <a:t>n</a:t>
            </a: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: Poisson ratio,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d: coating thickness, Y: Young's modulus,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w: beam radius, </a:t>
            </a:r>
            <a:r>
              <a:rPr lang="en-US" altLang="ja-JP" sz="2000" b="0" smtClean="0">
                <a:latin typeface="Symbol" panose="05050102010706020507" pitchFamily="18" charset="2"/>
                <a:ea typeface="メイリオ" pitchFamily="50" charset="-128"/>
                <a:cs typeface="メイリオ" pitchFamily="50" charset="-128"/>
              </a:rPr>
              <a:t>f</a:t>
            </a:r>
            <a:r>
              <a:rPr lang="en-US" altLang="ja-JP" sz="2000" b="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: mechanical loss</a:t>
            </a:r>
            <a:endParaRPr lang="ja-JP" altLang="en-US" sz="2000" b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6629400" y="3175347"/>
            <a:ext cx="2743200" cy="11680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cs typeface="Arial" charset="0"/>
              </a:rPr>
              <a:t>Sapphire Y=4.0e11, nu=0.23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b="0" smtClean="0">
                <a:solidFill>
                  <a:srgbClr val="00B050"/>
                </a:solidFill>
                <a:latin typeface="Calibri" panose="020F0502020204030204" pitchFamily="34" charset="0"/>
                <a:cs typeface="Arial" charset="0"/>
              </a:rPr>
              <a:t>Silica Y=7.2e10, nu=0.17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b="0" smtClean="0">
                <a:solidFill>
                  <a:srgbClr val="00B050"/>
                </a:solidFill>
                <a:latin typeface="Calibri" panose="020F0502020204030204" pitchFamily="34" charset="0"/>
                <a:cs typeface="Arial" charset="0"/>
              </a:rPr>
              <a:t>Silicon Y=1.3e11, nu=0.22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6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cs typeface="Arial" charset="0"/>
              </a:rPr>
              <a:t>Tantala Y=1.4e10, nu=0.23</a:t>
            </a:r>
            <a:endParaRPr kumimoji="1" lang="ja-JP" altLang="en-US" sz="16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906000" cy="1470025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Frequency-dependent squeezing in KAGRA</a:t>
            </a:r>
          </a:p>
        </p:txBody>
      </p:sp>
      <p:sp>
        <p:nvSpPr>
          <p:cNvPr id="52227" name="Text Box 84"/>
          <p:cNvSpPr txBox="1">
            <a:spLocks noChangeArrowheads="1"/>
          </p:cNvSpPr>
          <p:nvPr/>
        </p:nvSpPr>
        <p:spPr bwMode="auto">
          <a:xfrm>
            <a:off x="851011" y="5570538"/>
            <a:ext cx="844538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FD squeezing effectively increases </a:t>
            </a:r>
            <a:r>
              <a:rPr lang="en-US" altLang="ja-JP" sz="2800">
                <a:solidFill>
                  <a:srgbClr val="FF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laser power </a:t>
            </a:r>
            <a:r>
              <a:rPr lang="en-US" altLang="ja-JP" sz="28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&amp;</a:t>
            </a:r>
            <a:r>
              <a:rPr lang="en-US" altLang="ja-JP" sz="2800">
                <a:solidFill>
                  <a:srgbClr val="FF66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mass</a:t>
            </a:r>
            <a:r>
              <a:rPr lang="en-US" altLang="ja-JP" sz="28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chemeClr val="accent2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With 6dB FD SQ, KAGA BNS obs range will be ~200Mpc.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6163"/>
            <a:ext cx="87884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cs typeface="Arial" charset="0"/>
              </a:rPr>
              <a:t>Interferometric GW detector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12925"/>
            <a:ext cx="5076825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28750" y="48371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ja-JP" b="0">
              <a:latin typeface="Calibri" panose="020F0502020204030204" pitchFamily="34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284288" y="5054600"/>
            <a:ext cx="8018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chemeClr val="bg1"/>
                </a:solidFill>
                <a:latin typeface="Calibri" panose="020F0502020204030204" pitchFamily="34" charset="0"/>
              </a:rPr>
              <a:t>Laser 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114800" y="4025900"/>
            <a:ext cx="1026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latin typeface="Calibri" panose="020F0502020204030204" pitchFamily="34" charset="0"/>
              </a:rPr>
              <a:t>Expand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41350" y="3922713"/>
            <a:ext cx="9172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latin typeface="Calibri" panose="020F0502020204030204" pitchFamily="34" charset="0"/>
              </a:rPr>
              <a:t>Shrink 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114800" y="5397500"/>
            <a:ext cx="11455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chemeClr val="bg1"/>
                </a:solidFill>
                <a:latin typeface="Calibri" panose="020F0502020204030204" pitchFamily="34" charset="0"/>
              </a:rPr>
              <a:t>Photo-</a:t>
            </a:r>
          </a:p>
          <a:p>
            <a:pPr eaLnBrk="1" hangingPunct="1"/>
            <a:r>
              <a:rPr lang="en-US" altLang="ja-JP" sz="2000">
                <a:solidFill>
                  <a:schemeClr val="bg1"/>
                </a:solidFill>
                <a:latin typeface="Calibri" panose="020F0502020204030204" pitchFamily="34" charset="0"/>
              </a:rPr>
              <a:t>detector 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06550" y="1438275"/>
            <a:ext cx="26962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latin typeface="Calibri" panose="020F0502020204030204" pitchFamily="34" charset="0"/>
              </a:rPr>
              <a:t>Supernova explosion,</a:t>
            </a:r>
          </a:p>
          <a:p>
            <a:pPr eaLnBrk="1" hangingPunct="1"/>
            <a:r>
              <a:rPr lang="en-US" altLang="ja-JP" sz="2000">
                <a:latin typeface="Calibri" panose="020F0502020204030204" pitchFamily="34" charset="0"/>
              </a:rPr>
              <a:t>Black hole binaries, etc.</a:t>
            </a:r>
          </a:p>
        </p:txBody>
      </p:sp>
      <p:sp>
        <p:nvSpPr>
          <p:cNvPr id="505866" name="Text Box 10"/>
          <p:cNvSpPr txBox="1">
            <a:spLocks noChangeArrowheads="1"/>
          </p:cNvSpPr>
          <p:nvPr/>
        </p:nvSpPr>
        <p:spPr bwMode="auto">
          <a:xfrm>
            <a:off x="2393950" y="2801938"/>
            <a:ext cx="23801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Gravitational Waves 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5410200" y="1143000"/>
            <a:ext cx="4267200" cy="762000"/>
          </a:xfrm>
          <a:prstGeom prst="rect">
            <a:avLst/>
          </a:prstGeom>
          <a:solidFill>
            <a:srgbClr val="FFCC99">
              <a:alpha val="50195"/>
            </a:srgbClr>
          </a:solidFill>
          <a:ln w="254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</a:rPr>
              <a:t>Massive Astronomical events</a:t>
            </a:r>
          </a:p>
        </p:txBody>
      </p:sp>
      <p:sp>
        <p:nvSpPr>
          <p:cNvPr id="5132" name="AutoShape 12"/>
          <p:cNvSpPr>
            <a:spLocks noChangeArrowheads="1"/>
          </p:cNvSpPr>
          <p:nvPr/>
        </p:nvSpPr>
        <p:spPr bwMode="auto">
          <a:xfrm>
            <a:off x="7315200" y="20574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FCC99">
              <a:alpha val="50195"/>
            </a:srgbClr>
          </a:solidFill>
          <a:ln w="254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5410200" y="2743200"/>
            <a:ext cx="4267200" cy="762000"/>
          </a:xfrm>
          <a:prstGeom prst="rect">
            <a:avLst/>
          </a:prstGeom>
          <a:solidFill>
            <a:srgbClr val="FFCC99">
              <a:alpha val="50195"/>
            </a:srgbClr>
          </a:solidFill>
          <a:ln w="254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</a:rPr>
              <a:t>Distance of two objects changes</a:t>
            </a: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7315200" y="36576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FCC99">
              <a:alpha val="50195"/>
            </a:srgbClr>
          </a:solidFill>
          <a:ln w="254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5410200" y="4343400"/>
            <a:ext cx="4267200" cy="914400"/>
          </a:xfrm>
          <a:prstGeom prst="rect">
            <a:avLst/>
          </a:prstGeom>
          <a:solidFill>
            <a:srgbClr val="FFCC99">
              <a:alpha val="50195"/>
            </a:srgbClr>
          </a:solidFill>
          <a:ln w="254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</a:rPr>
              <a:t>Observe the change with</a:t>
            </a:r>
          </a:p>
          <a:p>
            <a:pPr algn="ctr" eaLnBrk="1" hangingPunct="1"/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</a:rPr>
              <a:t> big high-power interferometers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03213" y="1073150"/>
            <a:ext cx="12877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chemeClr val="accent2"/>
                </a:solidFill>
                <a:latin typeface="Calibri" panose="020F0502020204030204" pitchFamily="34" charset="0"/>
              </a:rPr>
              <a:t>Far Galaxy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393950" y="6102350"/>
            <a:ext cx="7503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CC66"/>
                </a:solidFill>
                <a:latin typeface="Calibri" panose="020F0502020204030204" pitchFamily="34" charset="0"/>
              </a:rPr>
              <a:t>Earth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6773863" y="5483225"/>
            <a:ext cx="235455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ja-JP" sz="1600" b="0">
                <a:latin typeface="Calibri" panose="020F0502020204030204" pitchFamily="34" charset="0"/>
              </a:rPr>
              <a:t> LIGO in US [4km]</a:t>
            </a:r>
          </a:p>
          <a:p>
            <a:pPr eaLnBrk="1" hangingPunct="1">
              <a:buFontTx/>
              <a:buChar char="•"/>
            </a:pPr>
            <a:r>
              <a:rPr lang="en-US" altLang="ja-JP" sz="1600" b="0">
                <a:latin typeface="Calibri" panose="020F0502020204030204" pitchFamily="34" charset="0"/>
              </a:rPr>
              <a:t> Virgo in Italy [3km]</a:t>
            </a:r>
          </a:p>
          <a:p>
            <a:pPr eaLnBrk="1" hangingPunct="1">
              <a:buFontTx/>
              <a:buChar char="•"/>
            </a:pPr>
            <a:r>
              <a:rPr lang="en-US" altLang="ja-JP" sz="1600" b="0">
                <a:latin typeface="Calibri" panose="020F0502020204030204" pitchFamily="34" charset="0"/>
              </a:rPr>
              <a:t> GEO in Germany [600m]</a:t>
            </a:r>
          </a:p>
          <a:p>
            <a:pPr eaLnBrk="1" hangingPunct="1">
              <a:buFontTx/>
              <a:buChar char="•"/>
            </a:pPr>
            <a:r>
              <a:rPr lang="en-US" altLang="ja-JP" sz="1600" b="0">
                <a:solidFill>
                  <a:srgbClr val="FF00FF"/>
                </a:solidFill>
                <a:latin typeface="Calibri" panose="020F0502020204030204" pitchFamily="34" charset="0"/>
              </a:rPr>
              <a:t> KAGRA in Japan [3km] </a:t>
            </a:r>
          </a:p>
        </p:txBody>
      </p:sp>
      <p:sp>
        <p:nvSpPr>
          <p:cNvPr id="5139" name="AutoShape 19"/>
          <p:cNvSpPr>
            <a:spLocks/>
          </p:cNvSpPr>
          <p:nvPr/>
        </p:nvSpPr>
        <p:spPr bwMode="auto">
          <a:xfrm>
            <a:off x="6659563" y="5530850"/>
            <a:ext cx="144462" cy="938213"/>
          </a:xfrm>
          <a:prstGeom prst="leftBrace">
            <a:avLst>
              <a:gd name="adj1" fmla="val 5412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ja-JP" sz="3200" b="1" u="sng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What can we learn from GW?</a:t>
            </a:r>
            <a:endParaRPr lang="ja-JP" altLang="en-US" sz="3200" b="1" u="sng" smtClean="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8851894" y="3035300"/>
            <a:ext cx="881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[CG: NASA]</a:t>
            </a:r>
          </a:p>
        </p:txBody>
      </p:sp>
      <p:pic>
        <p:nvPicPr>
          <p:cNvPr id="7171" name="Picture 2" descr="http://www.nasa.gov/sites/default/files/images/467382main_dn12679-1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355975"/>
            <a:ext cx="518795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3621088"/>
            <a:ext cx="11836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[image: Hubble]</a:t>
            </a:r>
          </a:p>
        </p:txBody>
      </p:sp>
      <p:sp>
        <p:nvSpPr>
          <p:cNvPr id="7173" name="テキスト ボックス 24"/>
          <p:cNvSpPr txBox="1">
            <a:spLocks noChangeArrowheads="1"/>
          </p:cNvSpPr>
          <p:nvPr/>
        </p:nvSpPr>
        <p:spPr bwMode="auto">
          <a:xfrm>
            <a:off x="533400" y="4343400"/>
            <a:ext cx="41072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Black Hole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Quasi-normal </a:t>
            </a:r>
            <a:r>
              <a:rPr lang="en-US" altLang="ja-JP" sz="36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mode</a:t>
            </a:r>
            <a:endParaRPr lang="ja-JP" altLang="en-US" sz="36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174" name="テキスト ボックス 25"/>
          <p:cNvSpPr txBox="1">
            <a:spLocks noChangeArrowheads="1"/>
          </p:cNvSpPr>
          <p:nvPr/>
        </p:nvSpPr>
        <p:spPr bwMode="auto">
          <a:xfrm>
            <a:off x="5867400" y="1152525"/>
            <a:ext cx="2462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Supernovae</a:t>
            </a:r>
          </a:p>
        </p:txBody>
      </p:sp>
      <p:pic>
        <p:nvPicPr>
          <p:cNvPr id="7175" name="Picture 8" descr="C:\Users\Somiya\Desktop\ann111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805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4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8681816" y="914400"/>
            <a:ext cx="10831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 b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[image: NASA]</a:t>
            </a:r>
          </a:p>
        </p:txBody>
      </p:sp>
      <p:pic>
        <p:nvPicPr>
          <p:cNvPr id="8195" name="Picture 3" descr="bigb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906000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25"/>
          <p:cNvSpPr txBox="1">
            <a:spLocks noChangeArrowheads="1"/>
          </p:cNvSpPr>
          <p:nvPr/>
        </p:nvSpPr>
        <p:spPr bwMode="auto">
          <a:xfrm>
            <a:off x="3581400" y="344487"/>
            <a:ext cx="29145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smtClean="0"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Early Universe</a:t>
            </a:r>
            <a:endParaRPr lang="en-US" altLang="ja-JP" sz="3600"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2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 bwMode="auto">
          <a:xfrm>
            <a:off x="3267075" y="2438400"/>
            <a:ext cx="3276600" cy="1676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ja-JP" sz="4000" dirty="0">
                <a:solidFill>
                  <a:srgbClr val="00B05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GW</a:t>
            </a:r>
            <a:endParaRPr lang="ja-JP" altLang="en-US" sz="4000" dirty="0">
              <a:solidFill>
                <a:srgbClr val="00B050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447675" y="1295400"/>
            <a:ext cx="2971800" cy="1143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Supernova</a:t>
            </a:r>
            <a:endParaRPr lang="ja-JP" altLang="en-US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0244" name="直線矢印コネクタ 4"/>
          <p:cNvCxnSpPr>
            <a:cxnSpLocks noChangeShapeType="1"/>
            <a:stCxn id="6" idx="5"/>
            <a:endCxn id="2" idx="1"/>
          </p:cNvCxnSpPr>
          <p:nvPr/>
        </p:nvCxnSpPr>
        <p:spPr bwMode="auto">
          <a:xfrm>
            <a:off x="2984500" y="2271713"/>
            <a:ext cx="762000" cy="41275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円/楕円 10"/>
          <p:cNvSpPr/>
          <p:nvPr/>
        </p:nvSpPr>
        <p:spPr bwMode="auto">
          <a:xfrm>
            <a:off x="3419475" y="723900"/>
            <a:ext cx="2971800" cy="1143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Blackhole</a:t>
            </a:r>
            <a:endParaRPr lang="ja-JP" altLang="en-US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円/楕円 11"/>
          <p:cNvSpPr/>
          <p:nvPr/>
        </p:nvSpPr>
        <p:spPr bwMode="auto">
          <a:xfrm>
            <a:off x="381000" y="4064000"/>
            <a:ext cx="2971800" cy="1143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Neutron Star Binary</a:t>
            </a:r>
            <a:endParaRPr lang="ja-JP" altLang="en-US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円/楕円 12"/>
          <p:cNvSpPr/>
          <p:nvPr/>
        </p:nvSpPr>
        <p:spPr bwMode="auto">
          <a:xfrm>
            <a:off x="3390900" y="4800600"/>
            <a:ext cx="3041650" cy="1143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Cosmic</a:t>
            </a:r>
          </a:p>
          <a:p>
            <a:pPr algn="ctr">
              <a:defRPr/>
            </a:pPr>
            <a:r>
              <a:rPr lang="en-US" altLang="ja-JP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Background</a:t>
            </a:r>
            <a:endParaRPr lang="ja-JP" altLang="en-US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円/楕円 13"/>
          <p:cNvSpPr/>
          <p:nvPr/>
        </p:nvSpPr>
        <p:spPr bwMode="auto">
          <a:xfrm>
            <a:off x="6586538" y="1295400"/>
            <a:ext cx="2971800" cy="1143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Pulsar</a:t>
            </a:r>
            <a:endParaRPr lang="ja-JP" altLang="en-US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0249" name="直線矢印コネクタ 15"/>
          <p:cNvCxnSpPr>
            <a:cxnSpLocks noChangeShapeType="1"/>
            <a:stCxn id="11" idx="4"/>
            <a:endCxn id="2" idx="0"/>
          </p:cNvCxnSpPr>
          <p:nvPr/>
        </p:nvCxnSpPr>
        <p:spPr bwMode="auto">
          <a:xfrm>
            <a:off x="4905375" y="1866900"/>
            <a:ext cx="0" cy="57150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0" name="直線矢印コネクタ 19"/>
          <p:cNvCxnSpPr>
            <a:cxnSpLocks noChangeShapeType="1"/>
            <a:stCxn id="14" idx="3"/>
            <a:endCxn id="2" idx="7"/>
          </p:cNvCxnSpPr>
          <p:nvPr/>
        </p:nvCxnSpPr>
        <p:spPr bwMode="auto">
          <a:xfrm flipH="1">
            <a:off x="6064250" y="2271713"/>
            <a:ext cx="957263" cy="41275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1" name="直線矢印コネクタ 24"/>
          <p:cNvCxnSpPr>
            <a:cxnSpLocks noChangeShapeType="1"/>
            <a:stCxn id="12" idx="7"/>
            <a:endCxn id="2" idx="3"/>
          </p:cNvCxnSpPr>
          <p:nvPr/>
        </p:nvCxnSpPr>
        <p:spPr bwMode="auto">
          <a:xfrm flipV="1">
            <a:off x="2917825" y="3868738"/>
            <a:ext cx="828675" cy="36195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2" name="直線矢印コネクタ 29"/>
          <p:cNvCxnSpPr>
            <a:cxnSpLocks noChangeShapeType="1"/>
            <a:stCxn id="13" idx="0"/>
            <a:endCxn id="2" idx="4"/>
          </p:cNvCxnSpPr>
          <p:nvPr/>
        </p:nvCxnSpPr>
        <p:spPr bwMode="auto">
          <a:xfrm flipH="1" flipV="1">
            <a:off x="4905375" y="4114800"/>
            <a:ext cx="6350" cy="68580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円/楕円 36"/>
          <p:cNvSpPr/>
          <p:nvPr/>
        </p:nvSpPr>
        <p:spPr bwMode="auto">
          <a:xfrm>
            <a:off x="6543675" y="4064000"/>
            <a:ext cx="2971800" cy="1143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chemeClr val="accent2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Unknown</a:t>
            </a:r>
            <a:endParaRPr lang="ja-JP" altLang="en-US" dirty="0">
              <a:solidFill>
                <a:schemeClr val="accent2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0254" name="直線矢印コネクタ 38"/>
          <p:cNvCxnSpPr>
            <a:cxnSpLocks noChangeShapeType="1"/>
            <a:stCxn id="37" idx="1"/>
            <a:endCxn id="2" idx="5"/>
          </p:cNvCxnSpPr>
          <p:nvPr/>
        </p:nvCxnSpPr>
        <p:spPr bwMode="auto">
          <a:xfrm flipH="1" flipV="1">
            <a:off x="6064250" y="3868738"/>
            <a:ext cx="914400" cy="36195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5" name="テキスト ボックス 44"/>
          <p:cNvSpPr txBox="1">
            <a:spLocks noChangeArrowheads="1"/>
          </p:cNvSpPr>
          <p:nvPr/>
        </p:nvSpPr>
        <p:spPr bwMode="auto">
          <a:xfrm>
            <a:off x="808038" y="3048000"/>
            <a:ext cx="14983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9933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Nuclear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9933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   Physics</a:t>
            </a:r>
            <a:endParaRPr lang="ja-JP" altLang="en-US" sz="2800">
              <a:solidFill>
                <a:srgbClr val="FF9933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56" name="テキスト ボックス 45"/>
          <p:cNvSpPr txBox="1">
            <a:spLocks noChangeArrowheads="1"/>
          </p:cNvSpPr>
          <p:nvPr/>
        </p:nvSpPr>
        <p:spPr bwMode="auto">
          <a:xfrm>
            <a:off x="1439863" y="609600"/>
            <a:ext cx="1822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9933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Astronomy</a:t>
            </a:r>
            <a:endParaRPr lang="ja-JP" altLang="en-US" sz="2800">
              <a:solidFill>
                <a:srgbClr val="FF9933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57" name="テキスト ボックス 46"/>
          <p:cNvSpPr txBox="1">
            <a:spLocks noChangeArrowheads="1"/>
          </p:cNvSpPr>
          <p:nvPr/>
        </p:nvSpPr>
        <p:spPr bwMode="auto">
          <a:xfrm>
            <a:off x="6551613" y="5448300"/>
            <a:ext cx="1814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9933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Cosmology</a:t>
            </a:r>
            <a:endParaRPr lang="ja-JP" altLang="en-US" sz="2800">
              <a:solidFill>
                <a:srgbClr val="FF9933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58" name="テキスト ボックス 47"/>
          <p:cNvSpPr txBox="1">
            <a:spLocks noChangeArrowheads="1"/>
          </p:cNvSpPr>
          <p:nvPr/>
        </p:nvSpPr>
        <p:spPr bwMode="auto">
          <a:xfrm>
            <a:off x="6650038" y="609600"/>
            <a:ext cx="1591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1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3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9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9933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Relativity</a:t>
            </a:r>
            <a:endParaRPr lang="ja-JP" altLang="en-US" sz="2800">
              <a:solidFill>
                <a:srgbClr val="FF9933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706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  <a:cs typeface="Arial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37820</TotalTime>
  <Words>1330</Words>
  <Application>Microsoft Office PowerPoint</Application>
  <PresentationFormat>A4 210 x 297 mm</PresentationFormat>
  <Paragraphs>329</Paragraphs>
  <Slides>47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48" baseType="lpstr">
      <vt:lpstr>標準デザイン</vt:lpstr>
      <vt:lpstr>PowerPoint プレゼンテーション</vt:lpstr>
      <vt:lpstr>What is a gravitational wave?</vt:lpstr>
      <vt:lpstr>Gravitational waves</vt:lpstr>
      <vt:lpstr>Effect of gravitational waves</vt:lpstr>
      <vt:lpstr>Interferometric GW detector</vt:lpstr>
      <vt:lpstr>What can we learn from GW?</vt:lpstr>
      <vt:lpstr>PowerPoint プレゼンテーション</vt:lpstr>
      <vt:lpstr>PowerPoint プレゼンテーション</vt:lpstr>
      <vt:lpstr>PowerPoint プレゼンテーション</vt:lpstr>
      <vt:lpstr>GW in books about time-machine</vt:lpstr>
      <vt:lpstr>GW observation history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1G detectors observed up to 70M LY, but no GW signal was found    Upgrade to higher-sensitivity  2G detectors</vt:lpstr>
      <vt:lpstr>Sensitivity of 1G detectors</vt:lpstr>
      <vt:lpstr>PowerPoint プレゼンテーション</vt:lpstr>
      <vt:lpstr>PowerPoint プレゼンテーション</vt:lpstr>
      <vt:lpstr>PowerPoint プレゼンテーション</vt:lpstr>
      <vt:lpstr>Second generation detectors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Comparison of Advanced LIGO and KAGRA</vt:lpstr>
      <vt:lpstr>Detuning and optical spring</vt:lpstr>
      <vt:lpstr>Coating thermal noise</vt:lpstr>
      <vt:lpstr>What will happen in the near future?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Comparison of KAGRA and ET-LF</vt:lpstr>
      <vt:lpstr>Current status of KAGRA</vt:lpstr>
      <vt:lpstr>KAGRA is in Kamioka</vt:lpstr>
      <vt:lpstr>Inside the mine</vt:lpstr>
      <vt:lpstr>Installation works</vt:lpstr>
      <vt:lpstr>KAGRA's cryogenic system</vt:lpstr>
      <vt:lpstr>Cryogenic suspension</vt:lpstr>
      <vt:lpstr>Sapphire test mass</vt:lpstr>
      <vt:lpstr>Summary</vt:lpstr>
      <vt:lpstr>PowerPoint プレゼンテーション</vt:lpstr>
      <vt:lpstr>Coating thermal noise</vt:lpstr>
      <vt:lpstr>Frequency-dependent squeezing in KAGRA</vt:lpstr>
    </vt:vector>
  </TitlesOfParts>
  <Company>NAO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Kentaro Somiya</dc:creator>
  <cp:lastModifiedBy>Somiya</cp:lastModifiedBy>
  <cp:revision>661</cp:revision>
  <dcterms:created xsi:type="dcterms:W3CDTF">2002-07-29T05:15:24Z</dcterms:created>
  <dcterms:modified xsi:type="dcterms:W3CDTF">2015-07-29T05:29:32Z</dcterms:modified>
</cp:coreProperties>
</file>