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5"/>
  </p:notesMasterIdLst>
  <p:handoutMasterIdLst>
    <p:handoutMasterId r:id="rId6"/>
  </p:handoutMasterIdLst>
  <p:sldIdLst>
    <p:sldId id="730" r:id="rId2"/>
    <p:sldId id="729" r:id="rId3"/>
    <p:sldId id="731" r:id="rId4"/>
  </p:sldIdLst>
  <p:sldSz cx="9144000" cy="6858000" type="screen4x3"/>
  <p:notesSz cx="6731000" cy="98567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2B2B2"/>
    <a:srgbClr val="FFCCCC"/>
    <a:srgbClr val="A50021"/>
    <a:srgbClr val="99CCFF"/>
    <a:srgbClr val="CCECFF"/>
    <a:srgbClr val="33CC33"/>
    <a:srgbClr val="008000"/>
    <a:srgbClr val="3366FF"/>
    <a:srgbClr val="00000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63" autoAdjust="0"/>
    <p:restoredTop sz="99321" autoAdjust="0"/>
  </p:normalViewPr>
  <p:slideViewPr>
    <p:cSldViewPr>
      <p:cViewPr>
        <p:scale>
          <a:sx n="70" d="100"/>
          <a:sy n="70" d="100"/>
        </p:scale>
        <p:origin x="-177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064" y="-96"/>
      </p:cViewPr>
      <p:guideLst>
        <p:guide orient="horz" pos="310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Char char="•"/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Char char="•"/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Char char="•"/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4663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Char char="•"/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27E04D2D-F256-49FA-BFDD-BE420232CA0D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4663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64663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D0E404E-A149-4A75-A7C8-ADC167C7F5EF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Tx/>
              <a:buChar char="•"/>
            </a:pPr>
            <a:fld id="{2785AF8D-10C6-40FB-B0F3-7779EA687A68}" type="slidenum">
              <a:rPr lang="en-US" altLang="ja-JP" smtClean="0">
                <a:solidFill>
                  <a:srgbClr val="000000"/>
                </a:solidFill>
                <a:ea typeface="HGP創英角ｺﾞｼｯｸUB" pitchFamily="50" charset="-128"/>
              </a:rPr>
              <a:pPr>
                <a:buFontTx/>
                <a:buChar char="•"/>
              </a:pPr>
              <a:t>1</a:t>
            </a:fld>
            <a:endParaRPr lang="en-US" altLang="ja-JP" dirty="0" smtClean="0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41363"/>
            <a:ext cx="4922837" cy="369252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681538"/>
            <a:ext cx="4937125" cy="4433887"/>
          </a:xfrm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Tx/>
              <a:buChar char="•"/>
            </a:pPr>
            <a:fld id="{2785AF8D-10C6-40FB-B0F3-7779EA687A68}" type="slidenum">
              <a:rPr lang="en-US" altLang="ja-JP" smtClean="0">
                <a:solidFill>
                  <a:srgbClr val="000000"/>
                </a:solidFill>
                <a:ea typeface="HGP創英角ｺﾞｼｯｸUB" pitchFamily="50" charset="-128"/>
              </a:rPr>
              <a:pPr>
                <a:buFontTx/>
                <a:buChar char="•"/>
              </a:pPr>
              <a:t>2</a:t>
            </a:fld>
            <a:endParaRPr lang="en-US" altLang="ja-JP" dirty="0" smtClean="0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41363"/>
            <a:ext cx="4922837" cy="369252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681538"/>
            <a:ext cx="4937125" cy="4433887"/>
          </a:xfrm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Tx/>
              <a:buChar char="•"/>
            </a:pPr>
            <a:fld id="{2785AF8D-10C6-40FB-B0F3-7779EA687A68}" type="slidenum">
              <a:rPr lang="en-US" altLang="ja-JP" smtClean="0">
                <a:solidFill>
                  <a:srgbClr val="000000"/>
                </a:solidFill>
                <a:ea typeface="HGP創英角ｺﾞｼｯｸUB" pitchFamily="50" charset="-128"/>
              </a:rPr>
              <a:pPr>
                <a:buFontTx/>
                <a:buChar char="•"/>
              </a:pPr>
              <a:t>3</a:t>
            </a:fld>
            <a:endParaRPr lang="en-US" altLang="ja-JP" dirty="0" smtClean="0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41363"/>
            <a:ext cx="4922837" cy="369252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681538"/>
            <a:ext cx="4937125" cy="4433887"/>
          </a:xfrm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132"/>
          <p:cNvPicPr preferRelativeResize="0"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5" name="Rectangle 5125" descr="デニム"/>
          <p:cNvSpPr>
            <a:spLocks noChangeArrowheads="1"/>
          </p:cNvSpPr>
          <p:nvPr/>
        </p:nvSpPr>
        <p:spPr bwMode="auto">
          <a:xfrm>
            <a:off x="2667000" y="1190625"/>
            <a:ext cx="5662613" cy="777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endParaRPr lang="ja-JP" altLang="ja-JP" dirty="0">
              <a:solidFill>
                <a:srgbClr val="003366"/>
              </a:solidFill>
              <a:ea typeface="ＭＳ Ｐゴシック" pitchFamily="50" charset="-128"/>
            </a:endParaRPr>
          </a:p>
        </p:txBody>
      </p:sp>
      <p:sp>
        <p:nvSpPr>
          <p:cNvPr id="6" name="Rectangle 5126" descr="デニム"/>
          <p:cNvSpPr>
            <a:spLocks noChangeArrowheads="1"/>
          </p:cNvSpPr>
          <p:nvPr/>
        </p:nvSpPr>
        <p:spPr bwMode="auto">
          <a:xfrm>
            <a:off x="914400" y="327025"/>
            <a:ext cx="5662613" cy="777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endParaRPr lang="ja-JP" altLang="ja-JP" dirty="0">
              <a:solidFill>
                <a:srgbClr val="003366"/>
              </a:solidFill>
              <a:ea typeface="ＭＳ Ｐゴシック" pitchFamily="50" charset="-128"/>
            </a:endParaRPr>
          </a:p>
        </p:txBody>
      </p:sp>
      <p:sp>
        <p:nvSpPr>
          <p:cNvPr id="7" name="Rectangle 5127" descr="デニム"/>
          <p:cNvSpPr>
            <a:spLocks noChangeArrowheads="1"/>
          </p:cNvSpPr>
          <p:nvPr userDrawn="1"/>
        </p:nvSpPr>
        <p:spPr bwMode="auto">
          <a:xfrm>
            <a:off x="685800" y="6400800"/>
            <a:ext cx="8077200" cy="76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58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Tx/>
              <a:buChar char="•"/>
              <a:defRPr/>
            </a:pPr>
            <a:endParaRPr lang="ja-JP" altLang="en-US" dirty="0">
              <a:solidFill>
                <a:srgbClr val="003366"/>
              </a:solidFill>
              <a:ea typeface="HGP創英角ｺﾞｼｯｸUB" pitchFamily="50" charset="-128"/>
            </a:endParaRPr>
          </a:p>
        </p:txBody>
      </p:sp>
      <p:sp>
        <p:nvSpPr>
          <p:cNvPr id="791555" name="Rectangle 5123"/>
          <p:cNvSpPr>
            <a:spLocks noGrp="1" noChangeArrowheads="1"/>
          </p:cNvSpPr>
          <p:nvPr>
            <p:ph type="ctrTitle"/>
          </p:nvPr>
        </p:nvSpPr>
        <p:spPr>
          <a:xfrm>
            <a:off x="1001713" y="523875"/>
            <a:ext cx="7380287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91556" name="Rectangle 5124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895600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5128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577013"/>
            <a:ext cx="8382000" cy="204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849F8-66E9-4CB5-924E-DF5CB68F20C8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0"/>
            <a:ext cx="2095500" cy="6477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38863" cy="6477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7D85-D3DC-48BA-B235-6BE08BA1F0B5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11726-D94F-4D8D-B5B4-36DE4E031024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B5D69-BDCA-4561-B32C-268322133AC5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765175"/>
            <a:ext cx="4116388" cy="5711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25988" y="765175"/>
            <a:ext cx="4117975" cy="5711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957A-7A40-4666-A50F-24A90C4D757D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0A67E-3F2E-4F39-8096-7D4BC9D82840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22058-BFF7-4114-AE5E-8FE6939843D4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11417-3825-486A-B712-AACA5D49C2DF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E0995-59AB-43BB-8ED7-CF267F8E1168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242C1-25FC-487F-8A95-7E9CF2130771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9056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790531" name="Rectangle 3" descr="デニム"/>
          <p:cNvSpPr>
            <a:spLocks noChangeArrowheads="1"/>
          </p:cNvSpPr>
          <p:nvPr userDrawn="1"/>
        </p:nvSpPr>
        <p:spPr bwMode="auto">
          <a:xfrm>
            <a:off x="685800" y="6477000"/>
            <a:ext cx="8077200" cy="762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158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Tx/>
              <a:buChar char="•"/>
              <a:defRPr/>
            </a:pPr>
            <a:endParaRPr lang="ja-JP" altLang="en-US" dirty="0">
              <a:solidFill>
                <a:srgbClr val="003366"/>
              </a:solidFill>
              <a:ea typeface="HGP創英角ｺﾞｼｯｸUB" pitchFamily="50" charset="-128"/>
            </a:endParaRPr>
          </a:p>
        </p:txBody>
      </p:sp>
      <p:sp>
        <p:nvSpPr>
          <p:cNvPr id="790532" name="Rectangle 4" descr="デニム"/>
          <p:cNvSpPr>
            <a:spLocks noChangeArrowheads="1"/>
          </p:cNvSpPr>
          <p:nvPr userDrawn="1"/>
        </p:nvSpPr>
        <p:spPr bwMode="auto">
          <a:xfrm>
            <a:off x="685800" y="688975"/>
            <a:ext cx="8077200" cy="762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158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Tx/>
              <a:buChar char="•"/>
              <a:defRPr/>
            </a:pPr>
            <a:endParaRPr lang="ja-JP" altLang="en-US" dirty="0">
              <a:solidFill>
                <a:srgbClr val="003366"/>
              </a:solidFill>
              <a:ea typeface="HGP創英角ｺﾞｼｯｸUB" pitchFamily="50" charset="-128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65175"/>
            <a:ext cx="8386763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90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629400"/>
            <a:ext cx="83820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kumimoji="0" sz="1200" b="1">
                <a:solidFill>
                  <a:srgbClr val="EAEAEA"/>
                </a:solidFill>
                <a:latin typeface="+mn-lt"/>
                <a:ea typeface="HGP創英角ｺﾞｼｯｸUB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/>
          </a:p>
        </p:txBody>
      </p:sp>
      <p:sp>
        <p:nvSpPr>
          <p:cNvPr id="790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976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400" b="1">
                <a:solidFill>
                  <a:srgbClr val="EAEAEA"/>
                </a:solidFill>
                <a:latin typeface="+mn-lt"/>
                <a:ea typeface="HGP創英角ｺﾞｼｯｸUB" pitchFamily="50" charset="-128"/>
              </a:defRPr>
            </a:lvl1pPr>
          </a:lstStyle>
          <a:p>
            <a:pPr>
              <a:defRPr/>
            </a:pPr>
            <a:fld id="{C69B1DB9-B2C4-4BD3-A764-55763CFB02D0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79053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66294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4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4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2pPr>
      <a:lvl3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4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3pPr>
      <a:lvl4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4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4pPr>
      <a:lvl5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4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5pPr>
      <a:lvl6pPr marL="457200" algn="ctr" rtl="0" fontAlgn="base">
        <a:lnSpc>
          <a:spcPct val="120000"/>
        </a:lnSpc>
        <a:spcBef>
          <a:spcPct val="0"/>
        </a:spcBef>
        <a:spcAft>
          <a:spcPct val="0"/>
        </a:spcAft>
        <a:defRPr kumimoji="1" sz="24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6pPr>
      <a:lvl7pPr marL="914400" algn="ctr" rtl="0" fontAlgn="base">
        <a:lnSpc>
          <a:spcPct val="120000"/>
        </a:lnSpc>
        <a:spcBef>
          <a:spcPct val="0"/>
        </a:spcBef>
        <a:spcAft>
          <a:spcPct val="0"/>
        </a:spcAft>
        <a:defRPr kumimoji="1" sz="24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7pPr>
      <a:lvl8pPr marL="1371600" algn="ctr" rtl="0" fontAlgn="base">
        <a:lnSpc>
          <a:spcPct val="120000"/>
        </a:lnSpc>
        <a:spcBef>
          <a:spcPct val="0"/>
        </a:spcBef>
        <a:spcAft>
          <a:spcPct val="0"/>
        </a:spcAft>
        <a:defRPr kumimoji="1" sz="24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8pPr>
      <a:lvl9pPr marL="1828800" algn="ctr" rtl="0" fontAlgn="base">
        <a:lnSpc>
          <a:spcPct val="120000"/>
        </a:lnSpc>
        <a:spcBef>
          <a:spcPct val="0"/>
        </a:spcBef>
        <a:spcAft>
          <a:spcPct val="0"/>
        </a:spcAft>
        <a:defRPr kumimoji="1" sz="24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9pPr>
    </p:titleStyle>
    <p:bodyStyle>
      <a:lvl1pPr marL="193675" indent="-19367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kumimoji="1" sz="2000">
          <a:solidFill>
            <a:srgbClr val="EAEAEA"/>
          </a:solidFill>
          <a:latin typeface="+mn-lt"/>
          <a:ea typeface="+mn-ea"/>
          <a:cs typeface="+mn-cs"/>
        </a:defRPr>
      </a:lvl1pPr>
      <a:lvl2pPr marL="566738" indent="-1825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kumimoji="1" sz="2000">
          <a:solidFill>
            <a:srgbClr val="EAEAEA"/>
          </a:solidFill>
          <a:latin typeface="+mn-lt"/>
          <a:ea typeface="+mn-ea"/>
        </a:defRPr>
      </a:lvl2pPr>
      <a:lvl3pPr marL="952500" indent="-195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kumimoji="1" sz="2000">
          <a:solidFill>
            <a:srgbClr val="EAEAEA"/>
          </a:solidFill>
          <a:latin typeface="+mn-lt"/>
          <a:ea typeface="+mn-ea"/>
        </a:defRPr>
      </a:lvl3pPr>
      <a:lvl4pPr marL="1338263" indent="-195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kumimoji="1" sz="2000">
          <a:solidFill>
            <a:srgbClr val="EAEAEA"/>
          </a:solidFill>
          <a:latin typeface="+mn-lt"/>
          <a:ea typeface="+mn-ea"/>
        </a:defRPr>
      </a:lvl4pPr>
      <a:lvl5pPr marL="1711325" indent="-1825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kumimoji="1" sz="2000">
          <a:solidFill>
            <a:srgbClr val="EAEAEA"/>
          </a:solidFill>
          <a:latin typeface="+mn-lt"/>
          <a:ea typeface="+mn-ea"/>
        </a:defRPr>
      </a:lvl5pPr>
      <a:lvl6pPr marL="2168525" indent="-18256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kumimoji="1" sz="2000">
          <a:solidFill>
            <a:srgbClr val="EAEAEA"/>
          </a:solidFill>
          <a:latin typeface="+mn-lt"/>
          <a:ea typeface="+mn-ea"/>
        </a:defRPr>
      </a:lvl6pPr>
      <a:lvl7pPr marL="2625725" indent="-18256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kumimoji="1" sz="2000">
          <a:solidFill>
            <a:srgbClr val="EAEAEA"/>
          </a:solidFill>
          <a:latin typeface="+mn-lt"/>
          <a:ea typeface="+mn-ea"/>
        </a:defRPr>
      </a:lvl7pPr>
      <a:lvl8pPr marL="3082925" indent="-18256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kumimoji="1" sz="2000">
          <a:solidFill>
            <a:srgbClr val="EAEAEA"/>
          </a:solidFill>
          <a:latin typeface="+mn-lt"/>
          <a:ea typeface="+mn-ea"/>
        </a:defRPr>
      </a:lvl8pPr>
      <a:lvl9pPr marL="3540125" indent="-18256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kumimoji="1" sz="2000">
          <a:solidFill>
            <a:srgbClr val="EAEAE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ifo0905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 smtClean="0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2800" dirty="0" smtClean="0"/>
              <a:t>LCGT</a:t>
            </a:r>
            <a:r>
              <a:rPr lang="ja-JP" altLang="en-US" sz="2800" dirty="0" smtClean="0"/>
              <a:t>干渉計帯域</a:t>
            </a:r>
            <a:endParaRPr lang="ja-JP" altLang="en-US" sz="2800" dirty="0"/>
          </a:p>
        </p:txBody>
      </p:sp>
      <p:sp>
        <p:nvSpPr>
          <p:cNvPr id="60" name="正方形/長方形 59"/>
          <p:cNvSpPr/>
          <p:nvPr/>
        </p:nvSpPr>
        <p:spPr>
          <a:xfrm>
            <a:off x="928630" y="1026367"/>
            <a:ext cx="70723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0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検討の方針をきめる</a:t>
            </a:r>
            <a:r>
              <a:rPr lang="ja-JP" altLang="en-US" sz="20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hlinkClick r:id="rId3" action="ppaction://hlinkfile"/>
              </a:rPr>
              <a:t>ドキュメント</a:t>
            </a:r>
            <a:endParaRPr lang="en-US" altLang="ja-JP" sz="20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0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　　　</a:t>
            </a:r>
            <a:r>
              <a:rPr lang="en-US" altLang="ja-JP" sz="20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 </a:t>
            </a:r>
            <a:r>
              <a:rPr lang="ja-JP" altLang="en-US" sz="20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意見をうかがう</a:t>
            </a:r>
            <a:endParaRPr lang="en-US" altLang="ja-JP" sz="20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642910" y="1991089"/>
            <a:ext cx="8215338" cy="4081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これを埋めていき、最終的な報告書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(10-30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頁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)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にすることを目標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(1)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このたたき台を基に、「○○の観点は検討しなくていいの？」 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　    といった知恵を広く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(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グループ全体や、必要に応じて外国からもからも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      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集める。 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 (2)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それをもとに検討項目を定めるとともに、比較的広い集まり 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       (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作業班メンバー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)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で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2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節のベースラインを定める。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(3)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各節ごとに、作業班内のやや小グループで検討を行い、結果 をまとめる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(4)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それらを報告書に集約する 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(5)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必要に応じて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(2)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に戻る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     7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月末が完成目標 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     どこまで詳細にやるかは、時間と労力次第の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</a:rPr>
              <a:t>best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 smtClean="0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2800" dirty="0" smtClean="0"/>
              <a:t>これまでの意見</a:t>
            </a:r>
            <a:endParaRPr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1214382" y="1699465"/>
            <a:ext cx="7072394" cy="2086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・特別作業班の位置づけについて意見。 　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　　他の干渉計感度向上案はどうなのか？ 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　　   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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川村さんを中心とした検討グループへ。 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・</a:t>
            </a:r>
            <a:r>
              <a:rPr lang="en-US" altLang="ja-JP" sz="1800" b="1" dirty="0" err="1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Ad.LIGO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の中央干渉計部の安定性について、資料と情報、 コメント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・検討メンバーの追加の提案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・ 「特殊作業班」 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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「特別作業班」 への名称変更</a:t>
            </a:r>
            <a:endParaRPr lang="en-US" altLang="ja-JP" sz="20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LCGT</a:t>
            </a:r>
            <a:r>
              <a:rPr lang="ja-JP" altLang="en-US" smtClean="0"/>
              <a:t>会議 </a:t>
            </a:r>
            <a:r>
              <a:rPr lang="en-US" altLang="ja-JP" smtClean="0"/>
              <a:t>(2009</a:t>
            </a:r>
            <a:r>
              <a:rPr lang="ja-JP" altLang="en-US" smtClean="0"/>
              <a:t>年</a:t>
            </a:r>
            <a:r>
              <a:rPr lang="en-US" altLang="ja-JP" smtClean="0"/>
              <a:t>05</a:t>
            </a:r>
            <a:r>
              <a:rPr lang="ja-JP" altLang="en-US" smtClean="0"/>
              <a:t>月</a:t>
            </a:r>
            <a:r>
              <a:rPr lang="en-US" altLang="ja-JP" smtClean="0"/>
              <a:t>19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 dirty="0" smtClean="0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2800" dirty="0" smtClean="0"/>
              <a:t>今後の進め方</a:t>
            </a:r>
            <a:endParaRPr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1285820" y="1224190"/>
            <a:ext cx="7072394" cy="2419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・狭帯域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/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広帯域の両方に対応できる制御方法をみつける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　　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-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真空槽・防振系・冷却系等との整合性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      -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さまざまな切り替えのレベルとリスク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     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-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スケジュール・労力の制約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      -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狭帯域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or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広帯域 特化の場合からのロス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・その制御法採用時の感度と観測対象について、解析グループを含め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　　十分に意思統一をはかる</a:t>
            </a:r>
            <a:endParaRPr lang="en-US" altLang="ja-JP" sz="20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5852" y="3938834"/>
            <a:ext cx="7072394" cy="179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・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個人的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な意見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　　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-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サブキャリア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を用いて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C-IFO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を制御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　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　　　　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(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周波数シフト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,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別レーザー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,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別波長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)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     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-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MZ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で合成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, Dark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から入射</a:t>
            </a:r>
            <a:endParaRPr lang="en-US" altLang="ja-JP" sz="18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 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     - 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アクイジション時のみ</a:t>
            </a:r>
            <a:r>
              <a:rPr lang="en-US" altLang="ja-JP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, SEC</a:t>
            </a:r>
            <a:r>
              <a:rPr lang="ja-JP" altLang="en-US" sz="1800" b="1" dirty="0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のみでも</a:t>
            </a:r>
            <a:r>
              <a:rPr lang="en-US" altLang="ja-JP" sz="1800" b="1" smtClean="0">
                <a:solidFill>
                  <a:srgbClr val="DDDDDD"/>
                </a:solidFill>
                <a:latin typeface="Tahoma" pitchFamily="34" charset="0"/>
                <a:ea typeface="HGP創英角ｺﾞｼｯｸUB" pitchFamily="50" charset="-128"/>
                <a:sym typeface="Wingdings" pitchFamily="2" charset="2"/>
              </a:rPr>
              <a:t>OK</a:t>
            </a:r>
            <a:endParaRPr lang="en-US" altLang="ja-JP" sz="2000" b="1" dirty="0" smtClean="0">
              <a:solidFill>
                <a:srgbClr val="DDDDDD"/>
              </a:solidFill>
              <a:latin typeface="Tahoma" pitchFamily="34" charset="0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traight Edge">
  <a:themeElements>
    <a:clrScheme name="">
      <a:dk1>
        <a:srgbClr val="003366"/>
      </a:dk1>
      <a:lt1>
        <a:srgbClr val="CCFFCC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E2FFE2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1_Straight Edge">
      <a:majorFont>
        <a:latin typeface="Tahoma"/>
        <a:ea typeface="HGP創英角ｺﾞｼｯｸUB"/>
        <a:cs typeface=""/>
      </a:majorFont>
      <a:minorFont>
        <a:latin typeface="Tahoma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AFFC9">
            <a:alpha val="50000"/>
          </a:srgbClr>
        </a:solidFill>
        <a:ln w="15875" cap="flat" cmpd="sng" algn="ctr">
          <a:solidFill>
            <a:srgbClr val="969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AFFC9">
            <a:alpha val="50000"/>
          </a:srgbClr>
        </a:solidFill>
        <a:ln w="15875" cap="flat" cmpd="sng" algn="ctr">
          <a:solidFill>
            <a:srgbClr val="969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1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画面に合わせる (4:3)</PresentationFormat>
  <Paragraphs>41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2_Straight Edge</vt:lpstr>
      <vt:lpstr>LCGT干渉計帯域</vt:lpstr>
      <vt:lpstr>これまでの意見</vt:lpstr>
      <vt:lpstr>今後の進め方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2009-02-20T02:12:36Z</dcterms:created>
  <dcterms:modified xsi:type="dcterms:W3CDTF">2009-05-19T04:00:46Z</dcterms:modified>
</cp:coreProperties>
</file>