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3" r:id="rId1"/>
  </p:sldMasterIdLst>
  <p:notesMasterIdLst>
    <p:notesMasterId r:id="rId5"/>
  </p:notesMasterIdLst>
  <p:handoutMasterIdLst>
    <p:handoutMasterId r:id="rId6"/>
  </p:handoutMasterIdLst>
  <p:sldIdLst>
    <p:sldId id="730" r:id="rId2"/>
    <p:sldId id="729" r:id="rId3"/>
    <p:sldId id="731" r:id="rId4"/>
  </p:sldIdLst>
  <p:sldSz cx="9144000" cy="6858000" type="screen4x3"/>
  <p:notesSz cx="6731000" cy="985678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B2B2B2"/>
    <a:srgbClr val="FFCCCC"/>
    <a:srgbClr val="A50021"/>
    <a:srgbClr val="99CCFF"/>
    <a:srgbClr val="CCECFF"/>
    <a:srgbClr val="33CC33"/>
    <a:srgbClr val="008000"/>
    <a:srgbClr val="3366FF"/>
    <a:srgbClr val="00000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163" autoAdjust="0"/>
    <p:restoredTop sz="99321" autoAdjust="0"/>
  </p:normalViewPr>
  <p:slideViewPr>
    <p:cSldViewPr>
      <p:cViewPr>
        <p:scale>
          <a:sx n="70" d="100"/>
          <a:sy n="70" d="100"/>
        </p:scale>
        <p:origin x="-1776" y="-4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064" y="-96"/>
      </p:cViewPr>
      <p:guideLst>
        <p:guide orient="horz" pos="3104"/>
        <p:guide pos="212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buFontTx/>
              <a:buChar char="•"/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3175" y="0"/>
            <a:ext cx="29178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Tx/>
              <a:buChar char="•"/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64663"/>
            <a:ext cx="29178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buFontTx/>
              <a:buChar char="•"/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3175" y="9364663"/>
            <a:ext cx="29178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FontTx/>
              <a:buChar char="•"/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27E04D2D-F256-49FA-BFDD-BE420232CA0D}" type="slidenum">
              <a:rPr lang="en-US" altLang="ja-JP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buFontTx/>
              <a:buNone/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3175" y="0"/>
            <a:ext cx="29178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39775"/>
            <a:ext cx="4927600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6938" y="4681538"/>
            <a:ext cx="4937125" cy="443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64663"/>
            <a:ext cx="29178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buFontTx/>
              <a:buNone/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3175" y="9364663"/>
            <a:ext cx="29178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ED0E404E-A149-4A75-A7C8-ADC167C7F5EF}" type="slidenum">
              <a:rPr lang="en-US" altLang="ja-JP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Tx/>
              <a:buChar char="•"/>
            </a:pPr>
            <a:fld id="{2785AF8D-10C6-40FB-B0F3-7779EA687A68}" type="slidenum">
              <a:rPr lang="en-US" altLang="ja-JP" smtClean="0">
                <a:solidFill>
                  <a:srgbClr val="000000"/>
                </a:solidFill>
                <a:ea typeface="HGP創英角ｺﾞｼｯｸUB" pitchFamily="50" charset="-128"/>
              </a:rPr>
              <a:pPr>
                <a:buFontTx/>
                <a:buChar char="•"/>
              </a:pPr>
              <a:t>1</a:t>
            </a:fld>
            <a:endParaRPr lang="en-US" altLang="ja-JP" dirty="0" smtClean="0">
              <a:solidFill>
                <a:srgbClr val="000000"/>
              </a:solidFill>
              <a:ea typeface="HGP創英角ｺﾞｼｯｸUB" pitchFamily="50" charset="-128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6463" y="741363"/>
            <a:ext cx="4922837" cy="3692525"/>
          </a:xfrm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681538"/>
            <a:ext cx="4937125" cy="4433887"/>
          </a:xfrm>
          <a:noFill/>
          <a:ln/>
        </p:spPr>
        <p:txBody>
          <a:bodyPr/>
          <a:lstStyle/>
          <a:p>
            <a:pPr eaLnBrk="1" hangingPunct="1"/>
            <a:endParaRPr lang="ja-JP" altLang="ja-JP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Tx/>
              <a:buChar char="•"/>
            </a:pPr>
            <a:fld id="{2785AF8D-10C6-40FB-B0F3-7779EA687A68}" type="slidenum">
              <a:rPr lang="en-US" altLang="ja-JP" smtClean="0">
                <a:solidFill>
                  <a:srgbClr val="000000"/>
                </a:solidFill>
                <a:ea typeface="HGP創英角ｺﾞｼｯｸUB" pitchFamily="50" charset="-128"/>
              </a:rPr>
              <a:pPr>
                <a:buFontTx/>
                <a:buChar char="•"/>
              </a:pPr>
              <a:t>2</a:t>
            </a:fld>
            <a:endParaRPr lang="en-US" altLang="ja-JP" dirty="0" smtClean="0">
              <a:solidFill>
                <a:srgbClr val="000000"/>
              </a:solidFill>
              <a:ea typeface="HGP創英角ｺﾞｼｯｸUB" pitchFamily="50" charset="-128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6463" y="741363"/>
            <a:ext cx="4922837" cy="3692525"/>
          </a:xfrm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681538"/>
            <a:ext cx="4937125" cy="4433887"/>
          </a:xfrm>
          <a:noFill/>
          <a:ln/>
        </p:spPr>
        <p:txBody>
          <a:bodyPr/>
          <a:lstStyle/>
          <a:p>
            <a:pPr eaLnBrk="1" hangingPunct="1"/>
            <a:endParaRPr lang="ja-JP" altLang="ja-JP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Tx/>
              <a:buChar char="•"/>
            </a:pPr>
            <a:fld id="{2785AF8D-10C6-40FB-B0F3-7779EA687A68}" type="slidenum">
              <a:rPr lang="en-US" altLang="ja-JP" smtClean="0">
                <a:solidFill>
                  <a:srgbClr val="000000"/>
                </a:solidFill>
                <a:ea typeface="HGP創英角ｺﾞｼｯｸUB" pitchFamily="50" charset="-128"/>
              </a:rPr>
              <a:pPr>
                <a:buFontTx/>
                <a:buChar char="•"/>
              </a:pPr>
              <a:t>3</a:t>
            </a:fld>
            <a:endParaRPr lang="en-US" altLang="ja-JP" dirty="0" smtClean="0">
              <a:solidFill>
                <a:srgbClr val="000000"/>
              </a:solidFill>
              <a:ea typeface="HGP創英角ｺﾞｼｯｸUB" pitchFamily="50" charset="-128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6463" y="741363"/>
            <a:ext cx="4922837" cy="3692525"/>
          </a:xfrm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681538"/>
            <a:ext cx="4937125" cy="4433887"/>
          </a:xfrm>
          <a:noFill/>
          <a:ln/>
        </p:spPr>
        <p:txBody>
          <a:bodyPr/>
          <a:lstStyle/>
          <a:p>
            <a:pPr eaLnBrk="1" hangingPunct="1"/>
            <a:endParaRPr lang="ja-JP" altLang="ja-JP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132"/>
          <p:cNvPicPr preferRelativeResize="0">
            <a:picLocks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6575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</p:pic>
      <p:sp>
        <p:nvSpPr>
          <p:cNvPr id="5" name="Rectangle 5125" descr="デニム"/>
          <p:cNvSpPr>
            <a:spLocks noChangeArrowheads="1"/>
          </p:cNvSpPr>
          <p:nvPr/>
        </p:nvSpPr>
        <p:spPr bwMode="auto">
          <a:xfrm>
            <a:off x="2667000" y="1190625"/>
            <a:ext cx="5662613" cy="77788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FontTx/>
              <a:buChar char="•"/>
              <a:defRPr/>
            </a:pPr>
            <a:endParaRPr lang="ja-JP" altLang="ja-JP" dirty="0">
              <a:solidFill>
                <a:srgbClr val="003366"/>
              </a:solidFill>
              <a:ea typeface="ＭＳ Ｐゴシック" pitchFamily="50" charset="-128"/>
            </a:endParaRPr>
          </a:p>
        </p:txBody>
      </p:sp>
      <p:sp>
        <p:nvSpPr>
          <p:cNvPr id="6" name="Rectangle 5126" descr="デニム"/>
          <p:cNvSpPr>
            <a:spLocks noChangeArrowheads="1"/>
          </p:cNvSpPr>
          <p:nvPr/>
        </p:nvSpPr>
        <p:spPr bwMode="auto">
          <a:xfrm>
            <a:off x="914400" y="327025"/>
            <a:ext cx="5662613" cy="77788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FontTx/>
              <a:buChar char="•"/>
              <a:defRPr/>
            </a:pPr>
            <a:endParaRPr lang="ja-JP" altLang="ja-JP" dirty="0">
              <a:solidFill>
                <a:srgbClr val="003366"/>
              </a:solidFill>
              <a:ea typeface="ＭＳ Ｐゴシック" pitchFamily="50" charset="-128"/>
            </a:endParaRPr>
          </a:p>
        </p:txBody>
      </p:sp>
      <p:sp>
        <p:nvSpPr>
          <p:cNvPr id="7" name="Rectangle 5127" descr="デニム"/>
          <p:cNvSpPr>
            <a:spLocks noChangeArrowheads="1"/>
          </p:cNvSpPr>
          <p:nvPr userDrawn="1"/>
        </p:nvSpPr>
        <p:spPr bwMode="auto">
          <a:xfrm>
            <a:off x="685800" y="6400800"/>
            <a:ext cx="8077200" cy="762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158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buFontTx/>
              <a:buChar char="•"/>
              <a:defRPr/>
            </a:pPr>
            <a:endParaRPr lang="ja-JP" altLang="en-US" dirty="0">
              <a:solidFill>
                <a:srgbClr val="003366"/>
              </a:solidFill>
              <a:ea typeface="HGP創英角ｺﾞｼｯｸUB" pitchFamily="50" charset="-128"/>
            </a:endParaRPr>
          </a:p>
        </p:txBody>
      </p:sp>
      <p:sp>
        <p:nvSpPr>
          <p:cNvPr id="791555" name="Rectangle 5123"/>
          <p:cNvSpPr>
            <a:spLocks noGrp="1" noChangeArrowheads="1"/>
          </p:cNvSpPr>
          <p:nvPr>
            <p:ph type="ctrTitle"/>
          </p:nvPr>
        </p:nvSpPr>
        <p:spPr>
          <a:xfrm>
            <a:off x="1001713" y="523875"/>
            <a:ext cx="7380287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791556" name="Rectangle 5124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895600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8" name="Rectangle 5128"/>
          <p:cNvSpPr>
            <a:spLocks noGrp="1" noChangeArrowheads="1"/>
          </p:cNvSpPr>
          <p:nvPr>
            <p:ph type="ftr" sz="quarter" idx="10"/>
          </p:nvPr>
        </p:nvSpPr>
        <p:spPr>
          <a:xfrm>
            <a:off x="457200" y="6577013"/>
            <a:ext cx="8382000" cy="2047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LCGT</a:t>
            </a:r>
            <a:r>
              <a:rPr lang="ja-JP" altLang="en-US" smtClean="0"/>
              <a:t>会議 </a:t>
            </a:r>
            <a:r>
              <a:rPr lang="en-US" altLang="ja-JP" smtClean="0"/>
              <a:t>(2009</a:t>
            </a:r>
            <a:r>
              <a:rPr lang="ja-JP" altLang="en-US" smtClean="0"/>
              <a:t>年</a:t>
            </a:r>
            <a:r>
              <a:rPr lang="en-US" altLang="ja-JP" smtClean="0"/>
              <a:t>05</a:t>
            </a:r>
            <a:r>
              <a:rPr lang="ja-JP" altLang="en-US" smtClean="0"/>
              <a:t>月</a:t>
            </a:r>
            <a:r>
              <a:rPr lang="en-US" altLang="ja-JP" smtClean="0"/>
              <a:t>19</a:t>
            </a:r>
            <a:r>
              <a:rPr lang="ja-JP" altLang="en-US" smtClean="0"/>
              <a:t>日</a:t>
            </a:r>
            <a:r>
              <a:rPr lang="en-US" altLang="ja-JP" smtClean="0"/>
              <a:t>)</a:t>
            </a:r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utoUpdateAnimBg="0"/>
      <p:bldP spid="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LCGT</a:t>
            </a:r>
            <a:r>
              <a:rPr lang="ja-JP" altLang="en-US" smtClean="0"/>
              <a:t>会議 </a:t>
            </a:r>
            <a:r>
              <a:rPr lang="en-US" altLang="ja-JP" smtClean="0"/>
              <a:t>(2009</a:t>
            </a:r>
            <a:r>
              <a:rPr lang="ja-JP" altLang="en-US" smtClean="0"/>
              <a:t>年</a:t>
            </a:r>
            <a:r>
              <a:rPr lang="en-US" altLang="ja-JP" smtClean="0"/>
              <a:t>05</a:t>
            </a:r>
            <a:r>
              <a:rPr lang="ja-JP" altLang="en-US" smtClean="0"/>
              <a:t>月</a:t>
            </a:r>
            <a:r>
              <a:rPr lang="en-US" altLang="ja-JP" smtClean="0"/>
              <a:t>19</a:t>
            </a:r>
            <a:r>
              <a:rPr lang="ja-JP" altLang="en-US" smtClean="0"/>
              <a:t>日</a:t>
            </a:r>
            <a:r>
              <a:rPr lang="en-US" altLang="ja-JP" smtClean="0"/>
              <a:t>)</a:t>
            </a:r>
            <a:endParaRPr lang="en-US" altLang="ja-JP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B849F8-66E9-4CB5-924E-DF5CB68F20C8}" type="slidenum">
              <a:rPr lang="en-US" altLang="ja-JP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48463" y="0"/>
            <a:ext cx="2095500" cy="64770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138863" cy="64770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LCGT</a:t>
            </a:r>
            <a:r>
              <a:rPr lang="ja-JP" altLang="en-US" smtClean="0"/>
              <a:t>会議 </a:t>
            </a:r>
            <a:r>
              <a:rPr lang="en-US" altLang="ja-JP" smtClean="0"/>
              <a:t>(2009</a:t>
            </a:r>
            <a:r>
              <a:rPr lang="ja-JP" altLang="en-US" smtClean="0"/>
              <a:t>年</a:t>
            </a:r>
            <a:r>
              <a:rPr lang="en-US" altLang="ja-JP" smtClean="0"/>
              <a:t>05</a:t>
            </a:r>
            <a:r>
              <a:rPr lang="ja-JP" altLang="en-US" smtClean="0"/>
              <a:t>月</a:t>
            </a:r>
            <a:r>
              <a:rPr lang="en-US" altLang="ja-JP" smtClean="0"/>
              <a:t>19</a:t>
            </a:r>
            <a:r>
              <a:rPr lang="ja-JP" altLang="en-US" smtClean="0"/>
              <a:t>日</a:t>
            </a:r>
            <a:r>
              <a:rPr lang="en-US" altLang="ja-JP" smtClean="0"/>
              <a:t>)</a:t>
            </a:r>
            <a:endParaRPr lang="en-US" altLang="ja-JP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47D85-D3DC-48BA-B235-6BE08BA1F0B5}" type="slidenum">
              <a:rPr lang="en-US" altLang="ja-JP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LCGT</a:t>
            </a:r>
            <a:r>
              <a:rPr lang="ja-JP" altLang="en-US" smtClean="0"/>
              <a:t>会議 </a:t>
            </a:r>
            <a:r>
              <a:rPr lang="en-US" altLang="ja-JP" smtClean="0"/>
              <a:t>(2009</a:t>
            </a:r>
            <a:r>
              <a:rPr lang="ja-JP" altLang="en-US" smtClean="0"/>
              <a:t>年</a:t>
            </a:r>
            <a:r>
              <a:rPr lang="en-US" altLang="ja-JP" smtClean="0"/>
              <a:t>05</a:t>
            </a:r>
            <a:r>
              <a:rPr lang="ja-JP" altLang="en-US" smtClean="0"/>
              <a:t>月</a:t>
            </a:r>
            <a:r>
              <a:rPr lang="en-US" altLang="ja-JP" smtClean="0"/>
              <a:t>19</a:t>
            </a:r>
            <a:r>
              <a:rPr lang="ja-JP" altLang="en-US" smtClean="0"/>
              <a:t>日</a:t>
            </a:r>
            <a:r>
              <a:rPr lang="en-US" altLang="ja-JP" smtClean="0"/>
              <a:t>)</a:t>
            </a:r>
            <a:endParaRPr lang="en-US" altLang="ja-JP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11726-D94F-4D8D-B5B4-36DE4E031024}" type="slidenum">
              <a:rPr lang="en-US" altLang="ja-JP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LCGT</a:t>
            </a:r>
            <a:r>
              <a:rPr lang="ja-JP" altLang="en-US" smtClean="0"/>
              <a:t>会議 </a:t>
            </a:r>
            <a:r>
              <a:rPr lang="en-US" altLang="ja-JP" smtClean="0"/>
              <a:t>(2009</a:t>
            </a:r>
            <a:r>
              <a:rPr lang="ja-JP" altLang="en-US" smtClean="0"/>
              <a:t>年</a:t>
            </a:r>
            <a:r>
              <a:rPr lang="en-US" altLang="ja-JP" smtClean="0"/>
              <a:t>05</a:t>
            </a:r>
            <a:r>
              <a:rPr lang="ja-JP" altLang="en-US" smtClean="0"/>
              <a:t>月</a:t>
            </a:r>
            <a:r>
              <a:rPr lang="en-US" altLang="ja-JP" smtClean="0"/>
              <a:t>19</a:t>
            </a:r>
            <a:r>
              <a:rPr lang="ja-JP" altLang="en-US" smtClean="0"/>
              <a:t>日</a:t>
            </a:r>
            <a:r>
              <a:rPr lang="en-US" altLang="ja-JP" smtClean="0"/>
              <a:t>)</a:t>
            </a:r>
            <a:endParaRPr lang="en-US" altLang="ja-JP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B5D69-BDCA-4561-B32C-268322133AC5}" type="slidenum">
              <a:rPr lang="en-US" altLang="ja-JP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765175"/>
            <a:ext cx="4116388" cy="5711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725988" y="765175"/>
            <a:ext cx="4117975" cy="5711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LCGT</a:t>
            </a:r>
            <a:r>
              <a:rPr lang="ja-JP" altLang="en-US" smtClean="0"/>
              <a:t>会議 </a:t>
            </a:r>
            <a:r>
              <a:rPr lang="en-US" altLang="ja-JP" smtClean="0"/>
              <a:t>(2009</a:t>
            </a:r>
            <a:r>
              <a:rPr lang="ja-JP" altLang="en-US" smtClean="0"/>
              <a:t>年</a:t>
            </a:r>
            <a:r>
              <a:rPr lang="en-US" altLang="ja-JP" smtClean="0"/>
              <a:t>05</a:t>
            </a:r>
            <a:r>
              <a:rPr lang="ja-JP" altLang="en-US" smtClean="0"/>
              <a:t>月</a:t>
            </a:r>
            <a:r>
              <a:rPr lang="en-US" altLang="ja-JP" smtClean="0"/>
              <a:t>19</a:t>
            </a:r>
            <a:r>
              <a:rPr lang="ja-JP" altLang="en-US" smtClean="0"/>
              <a:t>日</a:t>
            </a:r>
            <a:r>
              <a:rPr lang="en-US" altLang="ja-JP" smtClean="0"/>
              <a:t>)</a:t>
            </a:r>
            <a:endParaRPr lang="en-US" altLang="ja-JP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96957A-7A40-4666-A50F-24A90C4D757D}" type="slidenum">
              <a:rPr lang="en-US" altLang="ja-JP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LCGT</a:t>
            </a:r>
            <a:r>
              <a:rPr lang="ja-JP" altLang="en-US" smtClean="0"/>
              <a:t>会議 </a:t>
            </a:r>
            <a:r>
              <a:rPr lang="en-US" altLang="ja-JP" smtClean="0"/>
              <a:t>(2009</a:t>
            </a:r>
            <a:r>
              <a:rPr lang="ja-JP" altLang="en-US" smtClean="0"/>
              <a:t>年</a:t>
            </a:r>
            <a:r>
              <a:rPr lang="en-US" altLang="ja-JP" smtClean="0"/>
              <a:t>05</a:t>
            </a:r>
            <a:r>
              <a:rPr lang="ja-JP" altLang="en-US" smtClean="0"/>
              <a:t>月</a:t>
            </a:r>
            <a:r>
              <a:rPr lang="en-US" altLang="ja-JP" smtClean="0"/>
              <a:t>19</a:t>
            </a:r>
            <a:r>
              <a:rPr lang="ja-JP" altLang="en-US" smtClean="0"/>
              <a:t>日</a:t>
            </a:r>
            <a:r>
              <a:rPr lang="en-US" altLang="ja-JP" smtClean="0"/>
              <a:t>)</a:t>
            </a:r>
            <a:endParaRPr lang="en-US" altLang="ja-JP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E0A67E-3F2E-4F39-8096-7D4BC9D82840}" type="slidenum">
              <a:rPr lang="en-US" altLang="ja-JP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LCGT</a:t>
            </a:r>
            <a:r>
              <a:rPr lang="ja-JP" altLang="en-US" smtClean="0"/>
              <a:t>会議 </a:t>
            </a:r>
            <a:r>
              <a:rPr lang="en-US" altLang="ja-JP" smtClean="0"/>
              <a:t>(2009</a:t>
            </a:r>
            <a:r>
              <a:rPr lang="ja-JP" altLang="en-US" smtClean="0"/>
              <a:t>年</a:t>
            </a:r>
            <a:r>
              <a:rPr lang="en-US" altLang="ja-JP" smtClean="0"/>
              <a:t>05</a:t>
            </a:r>
            <a:r>
              <a:rPr lang="ja-JP" altLang="en-US" smtClean="0"/>
              <a:t>月</a:t>
            </a:r>
            <a:r>
              <a:rPr lang="en-US" altLang="ja-JP" smtClean="0"/>
              <a:t>19</a:t>
            </a:r>
            <a:r>
              <a:rPr lang="ja-JP" altLang="en-US" smtClean="0"/>
              <a:t>日</a:t>
            </a:r>
            <a:r>
              <a:rPr lang="en-US" altLang="ja-JP" smtClean="0"/>
              <a:t>)</a:t>
            </a:r>
            <a:endParaRPr lang="en-US" altLang="ja-JP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22058-BFF7-4114-AE5E-8FE6939843D4}" type="slidenum">
              <a:rPr lang="en-US" altLang="ja-JP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LCGT</a:t>
            </a:r>
            <a:r>
              <a:rPr lang="ja-JP" altLang="en-US" smtClean="0"/>
              <a:t>会議 </a:t>
            </a:r>
            <a:r>
              <a:rPr lang="en-US" altLang="ja-JP" smtClean="0"/>
              <a:t>(2009</a:t>
            </a:r>
            <a:r>
              <a:rPr lang="ja-JP" altLang="en-US" smtClean="0"/>
              <a:t>年</a:t>
            </a:r>
            <a:r>
              <a:rPr lang="en-US" altLang="ja-JP" smtClean="0"/>
              <a:t>05</a:t>
            </a:r>
            <a:r>
              <a:rPr lang="ja-JP" altLang="en-US" smtClean="0"/>
              <a:t>月</a:t>
            </a:r>
            <a:r>
              <a:rPr lang="en-US" altLang="ja-JP" smtClean="0"/>
              <a:t>19</a:t>
            </a:r>
            <a:r>
              <a:rPr lang="ja-JP" altLang="en-US" smtClean="0"/>
              <a:t>日</a:t>
            </a:r>
            <a:r>
              <a:rPr lang="en-US" altLang="ja-JP" smtClean="0"/>
              <a:t>)</a:t>
            </a:r>
            <a:endParaRPr lang="en-US" altLang="ja-JP" dirty="0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811417-3825-486A-B712-AACA5D49C2DF}" type="slidenum">
              <a:rPr lang="en-US" altLang="ja-JP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LCGT</a:t>
            </a:r>
            <a:r>
              <a:rPr lang="ja-JP" altLang="en-US" smtClean="0"/>
              <a:t>会議 </a:t>
            </a:r>
            <a:r>
              <a:rPr lang="en-US" altLang="ja-JP" smtClean="0"/>
              <a:t>(2009</a:t>
            </a:r>
            <a:r>
              <a:rPr lang="ja-JP" altLang="en-US" smtClean="0"/>
              <a:t>年</a:t>
            </a:r>
            <a:r>
              <a:rPr lang="en-US" altLang="ja-JP" smtClean="0"/>
              <a:t>05</a:t>
            </a:r>
            <a:r>
              <a:rPr lang="ja-JP" altLang="en-US" smtClean="0"/>
              <a:t>月</a:t>
            </a:r>
            <a:r>
              <a:rPr lang="en-US" altLang="ja-JP" smtClean="0"/>
              <a:t>19</a:t>
            </a:r>
            <a:r>
              <a:rPr lang="ja-JP" altLang="en-US" smtClean="0"/>
              <a:t>日</a:t>
            </a:r>
            <a:r>
              <a:rPr lang="en-US" altLang="ja-JP" smtClean="0"/>
              <a:t>)</a:t>
            </a:r>
            <a:endParaRPr lang="en-US" altLang="ja-JP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9E0995-59AB-43BB-8ED7-CF267F8E1168}" type="slidenum">
              <a:rPr lang="en-US" altLang="ja-JP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LCGT</a:t>
            </a:r>
            <a:r>
              <a:rPr lang="ja-JP" altLang="en-US" smtClean="0"/>
              <a:t>会議 </a:t>
            </a:r>
            <a:r>
              <a:rPr lang="en-US" altLang="ja-JP" smtClean="0"/>
              <a:t>(2009</a:t>
            </a:r>
            <a:r>
              <a:rPr lang="ja-JP" altLang="en-US" smtClean="0"/>
              <a:t>年</a:t>
            </a:r>
            <a:r>
              <a:rPr lang="en-US" altLang="ja-JP" smtClean="0"/>
              <a:t>05</a:t>
            </a:r>
            <a:r>
              <a:rPr lang="ja-JP" altLang="en-US" smtClean="0"/>
              <a:t>月</a:t>
            </a:r>
            <a:r>
              <a:rPr lang="en-US" altLang="ja-JP" smtClean="0"/>
              <a:t>19</a:t>
            </a:r>
            <a:r>
              <a:rPr lang="ja-JP" altLang="en-US" smtClean="0"/>
              <a:t>日</a:t>
            </a:r>
            <a:r>
              <a:rPr lang="en-US" altLang="ja-JP" smtClean="0"/>
              <a:t>)</a:t>
            </a:r>
            <a:endParaRPr lang="en-US" altLang="ja-JP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242C1-25FC-487F-8A95-7E9CF2130771}" type="slidenum">
              <a:rPr lang="en-US" altLang="ja-JP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9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905625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</p:pic>
      <p:sp>
        <p:nvSpPr>
          <p:cNvPr id="790531" name="Rectangle 3" descr="デニム"/>
          <p:cNvSpPr>
            <a:spLocks noChangeArrowheads="1"/>
          </p:cNvSpPr>
          <p:nvPr userDrawn="1"/>
        </p:nvSpPr>
        <p:spPr bwMode="auto">
          <a:xfrm>
            <a:off x="685800" y="6477000"/>
            <a:ext cx="8077200" cy="76200"/>
          </a:xfrm>
          <a:prstGeom prst="rect">
            <a:avLst/>
          </a:prstGeom>
          <a:blipFill dpi="0" rotWithShape="0">
            <a:blip r:embed="rId14"/>
            <a:srcRect/>
            <a:tile tx="0" ty="0" sx="100000" sy="100000" flip="none" algn="tl"/>
          </a:blipFill>
          <a:ln w="158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buFontTx/>
              <a:buChar char="•"/>
              <a:defRPr/>
            </a:pPr>
            <a:endParaRPr lang="ja-JP" altLang="en-US" dirty="0">
              <a:solidFill>
                <a:srgbClr val="003366"/>
              </a:solidFill>
              <a:ea typeface="HGP創英角ｺﾞｼｯｸUB" pitchFamily="50" charset="-128"/>
            </a:endParaRPr>
          </a:p>
        </p:txBody>
      </p:sp>
      <p:sp>
        <p:nvSpPr>
          <p:cNvPr id="790532" name="Rectangle 4" descr="デニム"/>
          <p:cNvSpPr>
            <a:spLocks noChangeArrowheads="1"/>
          </p:cNvSpPr>
          <p:nvPr userDrawn="1"/>
        </p:nvSpPr>
        <p:spPr bwMode="auto">
          <a:xfrm>
            <a:off x="685800" y="688975"/>
            <a:ext cx="8077200" cy="76200"/>
          </a:xfrm>
          <a:prstGeom prst="rect">
            <a:avLst/>
          </a:prstGeom>
          <a:blipFill dpi="0" rotWithShape="0">
            <a:blip r:embed="rId14"/>
            <a:srcRect/>
            <a:tile tx="0" ty="0" sx="100000" sy="100000" flip="none" algn="tl"/>
          </a:blipFill>
          <a:ln w="158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buFontTx/>
              <a:buChar char="•"/>
              <a:defRPr/>
            </a:pPr>
            <a:endParaRPr lang="ja-JP" altLang="en-US" dirty="0">
              <a:solidFill>
                <a:srgbClr val="003366"/>
              </a:solidFill>
              <a:ea typeface="HGP創英角ｺﾞｼｯｸUB" pitchFamily="50" charset="-128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765175"/>
            <a:ext cx="8386763" cy="571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79053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629400"/>
            <a:ext cx="8382000" cy="20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buFontTx/>
              <a:buNone/>
              <a:defRPr kumimoji="0" sz="1200" b="1">
                <a:solidFill>
                  <a:srgbClr val="EAEAEA"/>
                </a:solidFill>
                <a:latin typeface="+mn-lt"/>
                <a:ea typeface="HGP創英角ｺﾞｼｯｸUB" pitchFamily="50" charset="-128"/>
              </a:defRPr>
            </a:lvl1pPr>
          </a:lstStyle>
          <a:p>
            <a:pPr>
              <a:defRPr/>
            </a:pPr>
            <a:r>
              <a:rPr lang="en-US" altLang="ja-JP" smtClean="0"/>
              <a:t>LCGT</a:t>
            </a:r>
            <a:r>
              <a:rPr lang="ja-JP" altLang="en-US" smtClean="0"/>
              <a:t>会議 </a:t>
            </a:r>
            <a:r>
              <a:rPr lang="en-US" altLang="ja-JP" smtClean="0"/>
              <a:t>(2009</a:t>
            </a:r>
            <a:r>
              <a:rPr lang="ja-JP" altLang="en-US" smtClean="0"/>
              <a:t>年</a:t>
            </a:r>
            <a:r>
              <a:rPr lang="en-US" altLang="ja-JP" smtClean="0"/>
              <a:t>05</a:t>
            </a:r>
            <a:r>
              <a:rPr lang="ja-JP" altLang="en-US" smtClean="0"/>
              <a:t>月</a:t>
            </a:r>
            <a:r>
              <a:rPr lang="en-US" altLang="ja-JP" smtClean="0"/>
              <a:t>19</a:t>
            </a:r>
            <a:r>
              <a:rPr lang="ja-JP" altLang="en-US" smtClean="0"/>
              <a:t>日</a:t>
            </a:r>
            <a:r>
              <a:rPr lang="en-US" altLang="ja-JP" smtClean="0"/>
              <a:t>)</a:t>
            </a:r>
            <a:endParaRPr lang="en-US" altLang="ja-JP" dirty="0"/>
          </a:p>
        </p:txBody>
      </p:sp>
      <p:sp>
        <p:nvSpPr>
          <p:cNvPr id="79053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05800" y="659765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kumimoji="0" sz="1400" b="1">
                <a:solidFill>
                  <a:srgbClr val="EAEAEA"/>
                </a:solidFill>
                <a:latin typeface="+mn-lt"/>
                <a:ea typeface="HGP創英角ｺﾞｼｯｸUB" pitchFamily="50" charset="-128"/>
              </a:defRPr>
            </a:lvl1pPr>
          </a:lstStyle>
          <a:p>
            <a:pPr>
              <a:defRPr/>
            </a:pPr>
            <a:fld id="{C69B1DB9-B2C4-4BD3-A764-55763CFB02D0}" type="slidenum">
              <a:rPr lang="en-US" altLang="ja-JP"/>
              <a:pPr>
                <a:defRPr/>
              </a:pPr>
              <a:t>&lt;#&gt;</a:t>
            </a:fld>
            <a:endParaRPr lang="en-US" altLang="ja-JP" dirty="0"/>
          </a:p>
        </p:txBody>
      </p:sp>
      <p:sp>
        <p:nvSpPr>
          <p:cNvPr id="79053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0"/>
            <a:ext cx="66294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kumimoji="1" sz="2400" b="1">
          <a:solidFill>
            <a:srgbClr val="EAEAEA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kumimoji="1" sz="2400" b="1">
          <a:solidFill>
            <a:srgbClr val="EAEAEA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  <a:ea typeface="HGP創英角ｺﾞｼｯｸUB" pitchFamily="50" charset="-128"/>
        </a:defRPr>
      </a:lvl2pPr>
      <a:lvl3pPr algn="ctr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kumimoji="1" sz="2400" b="1">
          <a:solidFill>
            <a:srgbClr val="EAEAEA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  <a:ea typeface="HGP創英角ｺﾞｼｯｸUB" pitchFamily="50" charset="-128"/>
        </a:defRPr>
      </a:lvl3pPr>
      <a:lvl4pPr algn="ctr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kumimoji="1" sz="2400" b="1">
          <a:solidFill>
            <a:srgbClr val="EAEAEA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  <a:ea typeface="HGP創英角ｺﾞｼｯｸUB" pitchFamily="50" charset="-128"/>
        </a:defRPr>
      </a:lvl4pPr>
      <a:lvl5pPr algn="ctr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kumimoji="1" sz="2400" b="1">
          <a:solidFill>
            <a:srgbClr val="EAEAEA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  <a:ea typeface="HGP創英角ｺﾞｼｯｸUB" pitchFamily="50" charset="-128"/>
        </a:defRPr>
      </a:lvl5pPr>
      <a:lvl6pPr marL="457200" algn="ctr" rtl="0" fontAlgn="base">
        <a:lnSpc>
          <a:spcPct val="120000"/>
        </a:lnSpc>
        <a:spcBef>
          <a:spcPct val="0"/>
        </a:spcBef>
        <a:spcAft>
          <a:spcPct val="0"/>
        </a:spcAft>
        <a:defRPr kumimoji="1" sz="2400" b="1">
          <a:solidFill>
            <a:srgbClr val="EAEAEA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  <a:ea typeface="HGP創英角ｺﾞｼｯｸUB" pitchFamily="50" charset="-128"/>
        </a:defRPr>
      </a:lvl6pPr>
      <a:lvl7pPr marL="914400" algn="ctr" rtl="0" fontAlgn="base">
        <a:lnSpc>
          <a:spcPct val="120000"/>
        </a:lnSpc>
        <a:spcBef>
          <a:spcPct val="0"/>
        </a:spcBef>
        <a:spcAft>
          <a:spcPct val="0"/>
        </a:spcAft>
        <a:defRPr kumimoji="1" sz="2400" b="1">
          <a:solidFill>
            <a:srgbClr val="EAEAEA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  <a:ea typeface="HGP創英角ｺﾞｼｯｸUB" pitchFamily="50" charset="-128"/>
        </a:defRPr>
      </a:lvl7pPr>
      <a:lvl8pPr marL="1371600" algn="ctr" rtl="0" fontAlgn="base">
        <a:lnSpc>
          <a:spcPct val="120000"/>
        </a:lnSpc>
        <a:spcBef>
          <a:spcPct val="0"/>
        </a:spcBef>
        <a:spcAft>
          <a:spcPct val="0"/>
        </a:spcAft>
        <a:defRPr kumimoji="1" sz="2400" b="1">
          <a:solidFill>
            <a:srgbClr val="EAEAEA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  <a:ea typeface="HGP創英角ｺﾞｼｯｸUB" pitchFamily="50" charset="-128"/>
        </a:defRPr>
      </a:lvl8pPr>
      <a:lvl9pPr marL="1828800" algn="ctr" rtl="0" fontAlgn="base">
        <a:lnSpc>
          <a:spcPct val="120000"/>
        </a:lnSpc>
        <a:spcBef>
          <a:spcPct val="0"/>
        </a:spcBef>
        <a:spcAft>
          <a:spcPct val="0"/>
        </a:spcAft>
        <a:defRPr kumimoji="1" sz="2400" b="1">
          <a:solidFill>
            <a:srgbClr val="EAEAEA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  <a:ea typeface="HGP創英角ｺﾞｼｯｸUB" pitchFamily="50" charset="-128"/>
        </a:defRPr>
      </a:lvl9pPr>
    </p:titleStyle>
    <p:bodyStyle>
      <a:lvl1pPr marL="193675" indent="-193675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Blip>
          <a:blip r:embed="rId15"/>
        </a:buBlip>
        <a:defRPr kumimoji="1" sz="2000">
          <a:solidFill>
            <a:srgbClr val="EAEAEA"/>
          </a:solidFill>
          <a:latin typeface="+mn-lt"/>
          <a:ea typeface="+mn-ea"/>
          <a:cs typeface="+mn-cs"/>
        </a:defRPr>
      </a:lvl1pPr>
      <a:lvl2pPr marL="566738" indent="-182563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Blip>
          <a:blip r:embed="rId15"/>
        </a:buBlip>
        <a:defRPr kumimoji="1" sz="2000">
          <a:solidFill>
            <a:srgbClr val="EAEAEA"/>
          </a:solidFill>
          <a:latin typeface="+mn-lt"/>
          <a:ea typeface="+mn-ea"/>
        </a:defRPr>
      </a:lvl2pPr>
      <a:lvl3pPr marL="952500" indent="-195263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Blip>
          <a:blip r:embed="rId15"/>
        </a:buBlip>
        <a:defRPr kumimoji="1" sz="2000">
          <a:solidFill>
            <a:srgbClr val="EAEAEA"/>
          </a:solidFill>
          <a:latin typeface="+mn-lt"/>
          <a:ea typeface="+mn-ea"/>
        </a:defRPr>
      </a:lvl3pPr>
      <a:lvl4pPr marL="1338263" indent="-195263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Blip>
          <a:blip r:embed="rId15"/>
        </a:buBlip>
        <a:defRPr kumimoji="1" sz="2000">
          <a:solidFill>
            <a:srgbClr val="EAEAEA"/>
          </a:solidFill>
          <a:latin typeface="+mn-lt"/>
          <a:ea typeface="+mn-ea"/>
        </a:defRPr>
      </a:lvl4pPr>
      <a:lvl5pPr marL="1711325" indent="-182563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Blip>
          <a:blip r:embed="rId15"/>
        </a:buBlip>
        <a:defRPr kumimoji="1" sz="2000">
          <a:solidFill>
            <a:srgbClr val="EAEAEA"/>
          </a:solidFill>
          <a:latin typeface="+mn-lt"/>
          <a:ea typeface="+mn-ea"/>
        </a:defRPr>
      </a:lvl5pPr>
      <a:lvl6pPr marL="2168525" indent="-182563" algn="l" rtl="0" fontAlgn="base">
        <a:lnSpc>
          <a:spcPct val="110000"/>
        </a:lnSpc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Blip>
          <a:blip r:embed="rId15"/>
        </a:buBlip>
        <a:defRPr kumimoji="1" sz="2000">
          <a:solidFill>
            <a:srgbClr val="EAEAEA"/>
          </a:solidFill>
          <a:latin typeface="+mn-lt"/>
          <a:ea typeface="+mn-ea"/>
        </a:defRPr>
      </a:lvl6pPr>
      <a:lvl7pPr marL="2625725" indent="-182563" algn="l" rtl="0" fontAlgn="base">
        <a:lnSpc>
          <a:spcPct val="110000"/>
        </a:lnSpc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Blip>
          <a:blip r:embed="rId15"/>
        </a:buBlip>
        <a:defRPr kumimoji="1" sz="2000">
          <a:solidFill>
            <a:srgbClr val="EAEAEA"/>
          </a:solidFill>
          <a:latin typeface="+mn-lt"/>
          <a:ea typeface="+mn-ea"/>
        </a:defRPr>
      </a:lvl7pPr>
      <a:lvl8pPr marL="3082925" indent="-182563" algn="l" rtl="0" fontAlgn="base">
        <a:lnSpc>
          <a:spcPct val="110000"/>
        </a:lnSpc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Blip>
          <a:blip r:embed="rId15"/>
        </a:buBlip>
        <a:defRPr kumimoji="1" sz="2000">
          <a:solidFill>
            <a:srgbClr val="EAEAEA"/>
          </a:solidFill>
          <a:latin typeface="+mn-lt"/>
          <a:ea typeface="+mn-ea"/>
        </a:defRPr>
      </a:lvl8pPr>
      <a:lvl9pPr marL="3540125" indent="-182563" algn="l" rtl="0" fontAlgn="base">
        <a:lnSpc>
          <a:spcPct val="110000"/>
        </a:lnSpc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Blip>
          <a:blip r:embed="rId15"/>
        </a:buBlip>
        <a:defRPr kumimoji="1" sz="2000">
          <a:solidFill>
            <a:srgbClr val="EAEAEA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ifo0905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フッター プレースホル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LCGT</a:t>
            </a:r>
            <a:r>
              <a:rPr lang="ja-JP" altLang="en-US" smtClean="0"/>
              <a:t>会議 </a:t>
            </a:r>
            <a:r>
              <a:rPr lang="en-US" altLang="ja-JP" smtClean="0"/>
              <a:t>(2009</a:t>
            </a:r>
            <a:r>
              <a:rPr lang="ja-JP" altLang="en-US" smtClean="0"/>
              <a:t>年</a:t>
            </a:r>
            <a:r>
              <a:rPr lang="en-US" altLang="ja-JP" smtClean="0"/>
              <a:t>05</a:t>
            </a:r>
            <a:r>
              <a:rPr lang="ja-JP" altLang="en-US" smtClean="0"/>
              <a:t>月</a:t>
            </a:r>
            <a:r>
              <a:rPr lang="en-US" altLang="ja-JP" smtClean="0"/>
              <a:t>19</a:t>
            </a:r>
            <a:r>
              <a:rPr lang="ja-JP" altLang="en-US" smtClean="0"/>
              <a:t>日</a:t>
            </a:r>
            <a:r>
              <a:rPr lang="en-US" altLang="ja-JP" smtClean="0"/>
              <a:t>)</a:t>
            </a:r>
            <a:endParaRPr lang="en-US" altLang="ja-JP" dirty="0" smtClean="0"/>
          </a:p>
        </p:txBody>
      </p:sp>
      <p:sp>
        <p:nvSpPr>
          <p:cNvPr id="103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ja-JP" sz="2800" dirty="0" smtClean="0"/>
              <a:t>LCGT</a:t>
            </a:r>
            <a:r>
              <a:rPr lang="ja-JP" altLang="en-US" sz="2800" dirty="0" smtClean="0"/>
              <a:t>干渉計帯域</a:t>
            </a:r>
            <a:endParaRPr lang="ja-JP" altLang="en-US" sz="2800" dirty="0"/>
          </a:p>
        </p:txBody>
      </p:sp>
      <p:sp>
        <p:nvSpPr>
          <p:cNvPr id="60" name="正方形/長方形 59"/>
          <p:cNvSpPr/>
          <p:nvPr/>
        </p:nvSpPr>
        <p:spPr>
          <a:xfrm>
            <a:off x="928630" y="1026367"/>
            <a:ext cx="707239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20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検討の方針をきめる</a:t>
            </a:r>
            <a:r>
              <a:rPr lang="ja-JP" altLang="en-US" sz="20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hlinkClick r:id="rId3" action="ppaction://hlinkfile"/>
              </a:rPr>
              <a:t>ドキュメント</a:t>
            </a:r>
            <a:endParaRPr lang="en-US" altLang="ja-JP" sz="2000" b="1" dirty="0" smtClean="0">
              <a:solidFill>
                <a:srgbClr val="DDDDDD"/>
              </a:solidFill>
              <a:latin typeface="Tahoma" pitchFamily="34" charset="0"/>
              <a:ea typeface="HGP創英角ｺﾞｼｯｸUB" pitchFamily="50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20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　　　</a:t>
            </a:r>
            <a:r>
              <a:rPr lang="en-US" altLang="ja-JP" sz="20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 </a:t>
            </a:r>
            <a:r>
              <a:rPr lang="ja-JP" altLang="en-US" sz="20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意見をうかがう</a:t>
            </a:r>
            <a:endParaRPr lang="en-US" altLang="ja-JP" sz="2000" b="1" dirty="0" smtClean="0">
              <a:solidFill>
                <a:srgbClr val="DDDDDD"/>
              </a:solidFill>
              <a:latin typeface="Tahoma" pitchFamily="34" charset="0"/>
              <a:ea typeface="HGP創英角ｺﾞｼｯｸUB" pitchFamily="50" charset="-128"/>
              <a:sym typeface="Wingdings" pitchFamily="2" charset="2"/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642910" y="1991089"/>
            <a:ext cx="8215338" cy="40811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これを埋めていき、最終的な報告書</a:t>
            </a: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(10-30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頁</a:t>
            </a: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)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にすることを目標</a:t>
            </a:r>
            <a:endParaRPr lang="en-US" altLang="ja-JP" sz="1800" b="1" dirty="0" smtClean="0">
              <a:solidFill>
                <a:srgbClr val="DDDDDD"/>
              </a:solidFill>
              <a:latin typeface="Tahoma" pitchFamily="34" charset="0"/>
              <a:ea typeface="HGP創英角ｺﾞｼｯｸUB" pitchFamily="50" charset="-128"/>
            </a:endParaRPr>
          </a:p>
          <a:p>
            <a:pPr>
              <a:lnSpc>
                <a:spcPct val="120000"/>
              </a:lnSpc>
            </a:pPr>
            <a:endParaRPr lang="en-US" altLang="ja-JP" sz="1800" b="1" dirty="0" smtClean="0">
              <a:solidFill>
                <a:srgbClr val="DDDDDD"/>
              </a:solidFill>
              <a:latin typeface="Tahoma" pitchFamily="34" charset="0"/>
              <a:ea typeface="HGP創英角ｺﾞｼｯｸUB" pitchFamily="50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 </a:t>
            </a: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(1) 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このたたき台を基に、「○○の観点は検討しなくていいの？」 </a:t>
            </a:r>
            <a:endParaRPr lang="en-US" altLang="ja-JP" sz="1800" b="1" dirty="0" smtClean="0">
              <a:solidFill>
                <a:srgbClr val="DDDDDD"/>
              </a:solidFill>
              <a:latin typeface="Tahoma" pitchFamily="34" charset="0"/>
              <a:ea typeface="HGP創英角ｺﾞｼｯｸUB" pitchFamily="50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　    といった知恵を広く</a:t>
            </a: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(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グループ全体や、必要に応じて外国からもからも</a:t>
            </a: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       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集める。 </a:t>
            </a:r>
            <a:endParaRPr lang="en-US" altLang="ja-JP" sz="1800" b="1" dirty="0" smtClean="0">
              <a:solidFill>
                <a:srgbClr val="DDDDDD"/>
              </a:solidFill>
              <a:latin typeface="Tahoma" pitchFamily="34" charset="0"/>
              <a:ea typeface="HGP創英角ｺﾞｼｯｸUB" pitchFamily="50" charset="-128"/>
            </a:endParaRPr>
          </a:p>
          <a:p>
            <a:pPr>
              <a:lnSpc>
                <a:spcPct val="120000"/>
              </a:lnSpc>
            </a:pP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 (2) 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それをもとに検討項目を定めるとともに、比較的広い集まり </a:t>
            </a:r>
            <a:endParaRPr lang="en-US" altLang="ja-JP" sz="1800" b="1" dirty="0" smtClean="0">
              <a:solidFill>
                <a:srgbClr val="DDDDDD"/>
              </a:solidFill>
              <a:latin typeface="Tahoma" pitchFamily="34" charset="0"/>
              <a:ea typeface="HGP創英角ｺﾞｼｯｸUB" pitchFamily="50" charset="-128"/>
            </a:endParaRPr>
          </a:p>
          <a:p>
            <a:pPr>
              <a:lnSpc>
                <a:spcPct val="120000"/>
              </a:lnSpc>
            </a:pP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       (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作業班メンバー</a:t>
            </a: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)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で</a:t>
            </a: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2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節のベースラインを定める。 </a:t>
            </a: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(3) 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各節ごとに、作業班内のやや小グループで検討を行い、結果 をまとめる </a:t>
            </a: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(4) 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それらを報告書に集約する </a:t>
            </a:r>
            <a:endParaRPr lang="en-US" altLang="ja-JP" sz="1800" b="1" dirty="0" smtClean="0">
              <a:solidFill>
                <a:srgbClr val="DDDDDD"/>
              </a:solidFill>
              <a:latin typeface="Tahoma" pitchFamily="34" charset="0"/>
              <a:ea typeface="HGP創英角ｺﾞｼｯｸUB" pitchFamily="50" charset="-128"/>
            </a:endParaRPr>
          </a:p>
          <a:p>
            <a:pPr>
              <a:lnSpc>
                <a:spcPct val="120000"/>
              </a:lnSpc>
            </a:pP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(5) 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必要に応じて</a:t>
            </a: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(2)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に戻る </a:t>
            </a: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     7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月末が完成目標 </a:t>
            </a:r>
            <a:endParaRPr lang="en-US" altLang="ja-JP" sz="1800" b="1" dirty="0" smtClean="0">
              <a:solidFill>
                <a:srgbClr val="DDDDDD"/>
              </a:solidFill>
              <a:latin typeface="Tahoma" pitchFamily="34" charset="0"/>
              <a:ea typeface="HGP創英角ｺﾞｼｯｸUB" pitchFamily="50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     どこまで詳細にやるかは、時間と労力次第の</a:t>
            </a: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</a:rPr>
              <a:t>best effort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フッター プレースホル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LCGT</a:t>
            </a:r>
            <a:r>
              <a:rPr lang="ja-JP" altLang="en-US" smtClean="0"/>
              <a:t>会議 </a:t>
            </a:r>
            <a:r>
              <a:rPr lang="en-US" altLang="ja-JP" smtClean="0"/>
              <a:t>(2009</a:t>
            </a:r>
            <a:r>
              <a:rPr lang="ja-JP" altLang="en-US" smtClean="0"/>
              <a:t>年</a:t>
            </a:r>
            <a:r>
              <a:rPr lang="en-US" altLang="ja-JP" smtClean="0"/>
              <a:t>05</a:t>
            </a:r>
            <a:r>
              <a:rPr lang="ja-JP" altLang="en-US" smtClean="0"/>
              <a:t>月</a:t>
            </a:r>
            <a:r>
              <a:rPr lang="en-US" altLang="ja-JP" smtClean="0"/>
              <a:t>19</a:t>
            </a:r>
            <a:r>
              <a:rPr lang="ja-JP" altLang="en-US" smtClean="0"/>
              <a:t>日</a:t>
            </a:r>
            <a:r>
              <a:rPr lang="en-US" altLang="ja-JP" smtClean="0"/>
              <a:t>)</a:t>
            </a:r>
            <a:endParaRPr lang="en-US" altLang="ja-JP" dirty="0" smtClean="0"/>
          </a:p>
        </p:txBody>
      </p:sp>
      <p:sp>
        <p:nvSpPr>
          <p:cNvPr id="103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ja-JP" altLang="en-US" sz="2800" dirty="0" smtClean="0"/>
              <a:t>これまでの意見</a:t>
            </a:r>
            <a:endParaRPr lang="ja-JP" altLang="en-US" sz="2800" dirty="0"/>
          </a:p>
        </p:txBody>
      </p:sp>
      <p:sp>
        <p:nvSpPr>
          <p:cNvPr id="7" name="正方形/長方形 6"/>
          <p:cNvSpPr/>
          <p:nvPr/>
        </p:nvSpPr>
        <p:spPr>
          <a:xfrm>
            <a:off x="1214382" y="1699465"/>
            <a:ext cx="7072394" cy="20867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・特別作業班の位置づけについて意見。 　</a:t>
            </a:r>
            <a:endParaRPr lang="en-US" altLang="ja-JP" sz="1800" b="1" dirty="0" smtClean="0">
              <a:solidFill>
                <a:srgbClr val="DDDDDD"/>
              </a:solidFill>
              <a:latin typeface="Tahoma" pitchFamily="34" charset="0"/>
              <a:ea typeface="HGP創英角ｺﾞｼｯｸUB" pitchFamily="50" charset="-128"/>
              <a:sym typeface="Wingdings" pitchFamily="2" charset="2"/>
            </a:endParaRPr>
          </a:p>
          <a:p>
            <a:pPr>
              <a:lnSpc>
                <a:spcPct val="120000"/>
              </a:lnSpc>
            </a:pP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　　他の干渉計感度向上案はどうなのか？ </a:t>
            </a:r>
            <a:endParaRPr lang="en-US" altLang="ja-JP" sz="1800" b="1" dirty="0" smtClean="0">
              <a:solidFill>
                <a:srgbClr val="DDDDDD"/>
              </a:solidFill>
              <a:latin typeface="Tahoma" pitchFamily="34" charset="0"/>
              <a:ea typeface="HGP創英角ｺﾞｼｯｸUB" pitchFamily="50" charset="-128"/>
              <a:sym typeface="Wingdings" pitchFamily="2" charset="2"/>
            </a:endParaRPr>
          </a:p>
          <a:p>
            <a:pPr>
              <a:lnSpc>
                <a:spcPct val="120000"/>
              </a:lnSpc>
            </a:pP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　　    </a:t>
            </a: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 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川村さんを中心とした検討グループへ。 </a:t>
            </a:r>
            <a:endParaRPr lang="en-US" altLang="ja-JP" sz="1800" b="1" dirty="0" smtClean="0">
              <a:solidFill>
                <a:srgbClr val="DDDDDD"/>
              </a:solidFill>
              <a:latin typeface="Tahoma" pitchFamily="34" charset="0"/>
              <a:ea typeface="HGP創英角ｺﾞｼｯｸUB" pitchFamily="50" charset="-128"/>
              <a:sym typeface="Wingdings" pitchFamily="2" charset="2"/>
            </a:endParaRPr>
          </a:p>
          <a:p>
            <a:pPr>
              <a:lnSpc>
                <a:spcPct val="120000"/>
              </a:lnSpc>
            </a:pP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・</a:t>
            </a:r>
            <a:r>
              <a:rPr lang="en-US" altLang="ja-JP" sz="1800" b="1" dirty="0" err="1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Ad.LIGO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の中央干渉計部の安定性について、資料と情報、 コメント</a:t>
            </a:r>
            <a:endParaRPr lang="en-US" altLang="ja-JP" sz="1800" b="1" dirty="0" smtClean="0">
              <a:solidFill>
                <a:srgbClr val="DDDDDD"/>
              </a:solidFill>
              <a:latin typeface="Tahoma" pitchFamily="34" charset="0"/>
              <a:ea typeface="HGP創英角ｺﾞｼｯｸUB" pitchFamily="50" charset="-128"/>
              <a:sym typeface="Wingdings" pitchFamily="2" charset="2"/>
            </a:endParaRPr>
          </a:p>
          <a:p>
            <a:pPr>
              <a:lnSpc>
                <a:spcPct val="120000"/>
              </a:lnSpc>
            </a:pP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・検討メンバーの追加の提案</a:t>
            </a:r>
            <a:endParaRPr lang="en-US" altLang="ja-JP" sz="1800" b="1" dirty="0" smtClean="0">
              <a:solidFill>
                <a:srgbClr val="DDDDDD"/>
              </a:solidFill>
              <a:latin typeface="Tahoma" pitchFamily="34" charset="0"/>
              <a:ea typeface="HGP創英角ｺﾞｼｯｸUB" pitchFamily="50" charset="-128"/>
              <a:sym typeface="Wingdings" pitchFamily="2" charset="2"/>
            </a:endParaRPr>
          </a:p>
          <a:p>
            <a:pPr>
              <a:lnSpc>
                <a:spcPct val="120000"/>
              </a:lnSpc>
            </a:pP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・ 「特殊作業班」  </a:t>
            </a: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 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「特別作業班」 への名称変更</a:t>
            </a:r>
            <a:endParaRPr lang="en-US" altLang="ja-JP" sz="2000" b="1" dirty="0" smtClean="0">
              <a:solidFill>
                <a:srgbClr val="DDDDDD"/>
              </a:solidFill>
              <a:latin typeface="Tahoma" pitchFamily="34" charset="0"/>
              <a:ea typeface="HGP創英角ｺﾞｼｯｸUB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フッター プレースホル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LCGT</a:t>
            </a:r>
            <a:r>
              <a:rPr lang="ja-JP" altLang="en-US" smtClean="0"/>
              <a:t>会議 </a:t>
            </a:r>
            <a:r>
              <a:rPr lang="en-US" altLang="ja-JP" smtClean="0"/>
              <a:t>(2009</a:t>
            </a:r>
            <a:r>
              <a:rPr lang="ja-JP" altLang="en-US" smtClean="0"/>
              <a:t>年</a:t>
            </a:r>
            <a:r>
              <a:rPr lang="en-US" altLang="ja-JP" smtClean="0"/>
              <a:t>05</a:t>
            </a:r>
            <a:r>
              <a:rPr lang="ja-JP" altLang="en-US" smtClean="0"/>
              <a:t>月</a:t>
            </a:r>
            <a:r>
              <a:rPr lang="en-US" altLang="ja-JP" smtClean="0"/>
              <a:t>19</a:t>
            </a:r>
            <a:r>
              <a:rPr lang="ja-JP" altLang="en-US" smtClean="0"/>
              <a:t>日</a:t>
            </a:r>
            <a:r>
              <a:rPr lang="en-US" altLang="ja-JP" smtClean="0"/>
              <a:t>)</a:t>
            </a:r>
            <a:endParaRPr lang="en-US" altLang="ja-JP" dirty="0" smtClean="0"/>
          </a:p>
        </p:txBody>
      </p:sp>
      <p:sp>
        <p:nvSpPr>
          <p:cNvPr id="103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ja-JP" altLang="en-US" sz="2800" dirty="0" smtClean="0"/>
              <a:t>今後の進め方</a:t>
            </a:r>
            <a:endParaRPr lang="ja-JP" altLang="en-US" sz="2800" dirty="0"/>
          </a:p>
        </p:txBody>
      </p:sp>
      <p:sp>
        <p:nvSpPr>
          <p:cNvPr id="8" name="正方形/長方形 7"/>
          <p:cNvSpPr/>
          <p:nvPr/>
        </p:nvSpPr>
        <p:spPr>
          <a:xfrm>
            <a:off x="1285820" y="1224190"/>
            <a:ext cx="7072394" cy="24191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・狭帯域</a:t>
            </a: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/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広帯域の両方に対応できる制御方法をみつける</a:t>
            </a:r>
            <a:endParaRPr lang="en-US" altLang="ja-JP" sz="1800" b="1" dirty="0" smtClean="0">
              <a:solidFill>
                <a:srgbClr val="DDDDDD"/>
              </a:solidFill>
              <a:latin typeface="Tahoma" pitchFamily="34" charset="0"/>
              <a:ea typeface="HGP創英角ｺﾞｼｯｸUB" pitchFamily="50" charset="-128"/>
              <a:sym typeface="Wingdings" pitchFamily="2" charset="2"/>
            </a:endParaRPr>
          </a:p>
          <a:p>
            <a:pPr>
              <a:lnSpc>
                <a:spcPct val="120000"/>
              </a:lnSpc>
            </a:pP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　　 </a:t>
            </a: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- 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真空槽・防振系・冷却系等との整合性</a:t>
            </a:r>
            <a:endParaRPr lang="en-US" altLang="ja-JP" sz="1800" b="1" dirty="0" smtClean="0">
              <a:solidFill>
                <a:srgbClr val="DDDDDD"/>
              </a:solidFill>
              <a:latin typeface="Tahoma" pitchFamily="34" charset="0"/>
              <a:ea typeface="HGP創英角ｺﾞｼｯｸUB" pitchFamily="50" charset="-128"/>
              <a:sym typeface="Wingdings" pitchFamily="2" charset="2"/>
            </a:endParaRPr>
          </a:p>
          <a:p>
            <a:pPr>
              <a:lnSpc>
                <a:spcPct val="120000"/>
              </a:lnSpc>
            </a:pP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      - 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さまざまな切り替えのレベルとリスク</a:t>
            </a:r>
            <a:endParaRPr lang="en-US" altLang="ja-JP" sz="1800" b="1" dirty="0" smtClean="0">
              <a:solidFill>
                <a:srgbClr val="DDDDDD"/>
              </a:solidFill>
              <a:latin typeface="Tahoma" pitchFamily="34" charset="0"/>
              <a:ea typeface="HGP創英角ｺﾞｼｯｸUB" pitchFamily="50" charset="-128"/>
              <a:sym typeface="Wingdings" pitchFamily="2" charset="2"/>
            </a:endParaRPr>
          </a:p>
          <a:p>
            <a:pPr>
              <a:lnSpc>
                <a:spcPct val="120000"/>
              </a:lnSpc>
            </a:pP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      </a:t>
            </a: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- 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スケジュール・労力の制約</a:t>
            </a:r>
            <a:endParaRPr lang="en-US" altLang="ja-JP" sz="1800" b="1" dirty="0" smtClean="0">
              <a:solidFill>
                <a:srgbClr val="DDDDDD"/>
              </a:solidFill>
              <a:latin typeface="Tahoma" pitchFamily="34" charset="0"/>
              <a:ea typeface="HGP創英角ｺﾞｼｯｸUB" pitchFamily="50" charset="-128"/>
              <a:sym typeface="Wingdings" pitchFamily="2" charset="2"/>
            </a:endParaRPr>
          </a:p>
          <a:p>
            <a:pPr>
              <a:lnSpc>
                <a:spcPct val="120000"/>
              </a:lnSpc>
            </a:pP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      -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狭帯域 </a:t>
            </a: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or 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広帯域 特化の場合からのロス</a:t>
            </a:r>
            <a:endParaRPr lang="en-US" altLang="ja-JP" sz="1800" b="1" dirty="0" smtClean="0">
              <a:solidFill>
                <a:srgbClr val="DDDDDD"/>
              </a:solidFill>
              <a:latin typeface="Tahoma" pitchFamily="34" charset="0"/>
              <a:ea typeface="HGP創英角ｺﾞｼｯｸUB" pitchFamily="50" charset="-128"/>
              <a:sym typeface="Wingdings" pitchFamily="2" charset="2"/>
            </a:endParaRPr>
          </a:p>
          <a:p>
            <a:pPr>
              <a:lnSpc>
                <a:spcPct val="120000"/>
              </a:lnSpc>
            </a:pP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・その制御法採用時の感度と観測対象について、解析グループを含め</a:t>
            </a:r>
            <a:endParaRPr lang="en-US" altLang="ja-JP" sz="1800" b="1" dirty="0" smtClean="0">
              <a:solidFill>
                <a:srgbClr val="DDDDDD"/>
              </a:solidFill>
              <a:latin typeface="Tahoma" pitchFamily="34" charset="0"/>
              <a:ea typeface="HGP創英角ｺﾞｼｯｸUB" pitchFamily="50" charset="-128"/>
              <a:sym typeface="Wingdings" pitchFamily="2" charset="2"/>
            </a:endParaRPr>
          </a:p>
          <a:p>
            <a:pPr>
              <a:lnSpc>
                <a:spcPct val="120000"/>
              </a:lnSpc>
            </a:pP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　　十分に意思統一をはかる</a:t>
            </a:r>
            <a:endParaRPr lang="en-US" altLang="ja-JP" sz="2000" b="1" dirty="0" smtClean="0">
              <a:solidFill>
                <a:srgbClr val="DDDDDD"/>
              </a:solidFill>
              <a:latin typeface="Tahoma" pitchFamily="34" charset="0"/>
              <a:ea typeface="HGP創英角ｺﾞｼｯｸUB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285852" y="3938834"/>
            <a:ext cx="7072394" cy="17912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・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個人的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な意見</a:t>
            </a:r>
            <a:endParaRPr lang="en-US" altLang="ja-JP" sz="1800" b="1" dirty="0" smtClean="0">
              <a:solidFill>
                <a:srgbClr val="DDDDDD"/>
              </a:solidFill>
              <a:latin typeface="Tahoma" pitchFamily="34" charset="0"/>
              <a:ea typeface="HGP創英角ｺﾞｼｯｸUB" pitchFamily="50" charset="-128"/>
              <a:sym typeface="Wingdings" pitchFamily="2" charset="2"/>
            </a:endParaRPr>
          </a:p>
          <a:p>
            <a:pPr>
              <a:lnSpc>
                <a:spcPct val="120000"/>
              </a:lnSpc>
            </a:pP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　　 </a:t>
            </a: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- 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サブキャリア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を用いて </a:t>
            </a: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C-IFO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を制御</a:t>
            </a:r>
            <a:endParaRPr lang="en-US" altLang="ja-JP" sz="1800" b="1" dirty="0" smtClean="0">
              <a:solidFill>
                <a:srgbClr val="DDDDDD"/>
              </a:solidFill>
              <a:latin typeface="Tahoma" pitchFamily="34" charset="0"/>
              <a:ea typeface="HGP創英角ｺﾞｼｯｸUB" pitchFamily="50" charset="-128"/>
              <a:sym typeface="Wingdings" pitchFamily="2" charset="2"/>
            </a:endParaRPr>
          </a:p>
          <a:p>
            <a:pPr>
              <a:lnSpc>
                <a:spcPct val="120000"/>
              </a:lnSpc>
            </a:pP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　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　　　　</a:t>
            </a: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(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周波数シフト</a:t>
            </a: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, 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別レーザー</a:t>
            </a: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, 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別波長</a:t>
            </a: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)</a:t>
            </a:r>
            <a:endParaRPr lang="en-US" altLang="ja-JP" sz="1800" b="1" dirty="0" smtClean="0">
              <a:solidFill>
                <a:srgbClr val="DDDDDD"/>
              </a:solidFill>
              <a:latin typeface="Tahoma" pitchFamily="34" charset="0"/>
              <a:ea typeface="HGP創英角ｺﾞｼｯｸUB" pitchFamily="50" charset="-128"/>
              <a:sym typeface="Wingdings" pitchFamily="2" charset="2"/>
            </a:endParaRPr>
          </a:p>
          <a:p>
            <a:pPr>
              <a:lnSpc>
                <a:spcPct val="120000"/>
              </a:lnSpc>
            </a:pP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      </a:t>
            </a: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-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 </a:t>
            </a: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MZ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で合成</a:t>
            </a: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, Dark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から入射</a:t>
            </a:r>
            <a:endParaRPr lang="en-US" altLang="ja-JP" sz="1800" b="1" dirty="0" smtClean="0">
              <a:solidFill>
                <a:srgbClr val="DDDDDD"/>
              </a:solidFill>
              <a:latin typeface="Tahoma" pitchFamily="34" charset="0"/>
              <a:ea typeface="HGP創英角ｺﾞｼｯｸUB" pitchFamily="50" charset="-128"/>
              <a:sym typeface="Wingdings" pitchFamily="2" charset="2"/>
            </a:endParaRPr>
          </a:p>
          <a:p>
            <a:pPr>
              <a:lnSpc>
                <a:spcPct val="120000"/>
              </a:lnSpc>
            </a:pP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 </a:t>
            </a: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     - 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アクイジション時のみ</a:t>
            </a:r>
            <a:r>
              <a:rPr lang="en-US" altLang="ja-JP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, SEC</a:t>
            </a:r>
            <a:r>
              <a:rPr lang="ja-JP" altLang="en-US" sz="1800" b="1" dirty="0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のみでも</a:t>
            </a:r>
            <a:r>
              <a:rPr lang="en-US" altLang="ja-JP" sz="1800" b="1" smtClean="0">
                <a:solidFill>
                  <a:srgbClr val="DDDDDD"/>
                </a:solidFill>
                <a:latin typeface="Tahoma" pitchFamily="34" charset="0"/>
                <a:ea typeface="HGP創英角ｺﾞｼｯｸUB" pitchFamily="50" charset="-128"/>
                <a:sym typeface="Wingdings" pitchFamily="2" charset="2"/>
              </a:rPr>
              <a:t>OK</a:t>
            </a:r>
            <a:endParaRPr lang="en-US" altLang="ja-JP" sz="2000" b="1" dirty="0" smtClean="0">
              <a:solidFill>
                <a:srgbClr val="DDDDDD"/>
              </a:solidFill>
              <a:latin typeface="Tahoma" pitchFamily="34" charset="0"/>
              <a:ea typeface="HGP創英角ｺﾞｼｯｸUB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Straight Edge">
  <a:themeElements>
    <a:clrScheme name="">
      <a:dk1>
        <a:srgbClr val="003366"/>
      </a:dk1>
      <a:lt1>
        <a:srgbClr val="CCFFCC"/>
      </a:lt1>
      <a:dk2>
        <a:srgbClr val="003366"/>
      </a:dk2>
      <a:lt2>
        <a:srgbClr val="E3E2C7"/>
      </a:lt2>
      <a:accent1>
        <a:srgbClr val="CCCC99"/>
      </a:accent1>
      <a:accent2>
        <a:srgbClr val="003366"/>
      </a:accent2>
      <a:accent3>
        <a:srgbClr val="E2FFE2"/>
      </a:accent3>
      <a:accent4>
        <a:srgbClr val="002A56"/>
      </a:accent4>
      <a:accent5>
        <a:srgbClr val="E2E2CA"/>
      </a:accent5>
      <a:accent6>
        <a:srgbClr val="002D5C"/>
      </a:accent6>
      <a:hlink>
        <a:srgbClr val="003366"/>
      </a:hlink>
      <a:folHlink>
        <a:srgbClr val="800000"/>
      </a:folHlink>
    </a:clrScheme>
    <a:fontScheme name="1_Straight Edge">
      <a:majorFont>
        <a:latin typeface="Tahoma"/>
        <a:ea typeface="HGP創英角ｺﾞｼｯｸUB"/>
        <a:cs typeface=""/>
      </a:majorFont>
      <a:minorFont>
        <a:latin typeface="Tahoma"/>
        <a:ea typeface="HGP創英角ｺﾞｼｯｸU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AFFC9">
            <a:alpha val="50000"/>
          </a:srgbClr>
        </a:solidFill>
        <a:ln w="15875" cap="flat" cmpd="sng" algn="ctr">
          <a:solidFill>
            <a:srgbClr val="9696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Char char="•"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HGP創英角ｺﾞｼｯｸUB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AFFC9">
            <a:alpha val="50000"/>
          </a:srgbClr>
        </a:solidFill>
        <a:ln w="15875" cap="flat" cmpd="sng" algn="ctr">
          <a:solidFill>
            <a:srgbClr val="9696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Char char="•"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HGP創英角ｺﾞｼｯｸUB" pitchFamily="50" charset="-128"/>
          </a:defRPr>
        </a:defPPr>
      </a:lstStyle>
    </a:lnDef>
  </a:objectDefaults>
  <a:extraClrSchemeLst>
    <a:extraClrScheme>
      <a:clrScheme name="1_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116</Words>
  <Application>Microsoft Office PowerPoint</Application>
  <PresentationFormat>画面に合わせる (4:3)</PresentationFormat>
  <Paragraphs>41</Paragraphs>
  <Slides>3</Slides>
  <Notes>3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2_Straight Edge</vt:lpstr>
      <vt:lpstr>LCGT干渉計帯域</vt:lpstr>
      <vt:lpstr>これまでの意見</vt:lpstr>
      <vt:lpstr>今後の進め方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2009-02-20T02:12:36Z</dcterms:created>
  <dcterms:modified xsi:type="dcterms:W3CDTF">2009-05-19T04:00:46Z</dcterms:modified>
</cp:coreProperties>
</file>