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75" r:id="rId2"/>
    <p:sldId id="295" r:id="rId3"/>
    <p:sldId id="296" r:id="rId4"/>
    <p:sldId id="297" r:id="rId5"/>
    <p:sldId id="298" r:id="rId6"/>
    <p:sldId id="279" r:id="rId7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A8FFA8"/>
    <a:srgbClr val="FAF883"/>
    <a:srgbClr val="F9FAB4"/>
    <a:srgbClr val="F6BBFF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9856" autoAdjust="0"/>
    <p:restoredTop sz="95690" autoAdjust="0"/>
  </p:normalViewPr>
  <p:slideViewPr>
    <p:cSldViewPr snapToObjects="1">
      <p:cViewPr>
        <p:scale>
          <a:sx n="100" d="100"/>
          <a:sy n="100" d="100"/>
        </p:scale>
        <p:origin x="-82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741A9-3017-6146-B046-FA3FDA733922}" type="datetimeFigureOut">
              <a:rPr lang="ja-JP" altLang="en-US" smtClean="0"/>
              <a:pPr/>
              <a:t>11.11.28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F899E-8823-EA43-9458-8AEEC55A979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サブタイトル 2"/>
          <p:cNvSpPr txBox="1">
            <a:spLocks/>
          </p:cNvSpPr>
          <p:nvPr/>
        </p:nvSpPr>
        <p:spPr>
          <a:xfrm>
            <a:off x="7467600" y="0"/>
            <a:ext cx="1676400" cy="3413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111128　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VAC (YS)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10" name="直線コネクタ 9"/>
          <p:cNvCxnSpPr>
            <a:stCxn id="16" idx="0"/>
            <a:endCxn id="13" idx="4"/>
          </p:cNvCxnSpPr>
          <p:nvPr/>
        </p:nvCxnSpPr>
        <p:spPr>
          <a:xfrm rot="16200000" flipH="1">
            <a:off x="561594" y="3041714"/>
            <a:ext cx="5626229" cy="1588"/>
          </a:xfrm>
          <a:prstGeom prst="line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円/楕円 12"/>
          <p:cNvSpPr>
            <a:spLocks noChangeAspect="1"/>
          </p:cNvSpPr>
          <p:nvPr/>
        </p:nvSpPr>
        <p:spPr>
          <a:xfrm>
            <a:off x="3097904" y="5301219"/>
            <a:ext cx="553610" cy="553610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/>
          <p:cNvCxnSpPr>
            <a:stCxn id="26" idx="0"/>
            <a:endCxn id="22" idx="4"/>
          </p:cNvCxnSpPr>
          <p:nvPr/>
        </p:nvCxnSpPr>
        <p:spPr>
          <a:xfrm rot="16200000" flipH="1">
            <a:off x="-404209" y="2762686"/>
            <a:ext cx="1666827" cy="1221"/>
          </a:xfrm>
          <a:prstGeom prst="line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>
            <a:stCxn id="22" idx="2"/>
            <a:endCxn id="43" idx="2"/>
          </p:cNvCxnSpPr>
          <p:nvPr/>
        </p:nvCxnSpPr>
        <p:spPr>
          <a:xfrm rot="10800000" flipH="1">
            <a:off x="152399" y="3319295"/>
            <a:ext cx="8279203" cy="1588"/>
          </a:xfrm>
          <a:prstGeom prst="line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円/楕円 15"/>
          <p:cNvSpPr>
            <a:spLocks noChangeAspect="1"/>
          </p:cNvSpPr>
          <p:nvPr/>
        </p:nvSpPr>
        <p:spPr>
          <a:xfrm>
            <a:off x="3097904" y="228600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>
            <a:spLocks noChangeAspect="1"/>
          </p:cNvSpPr>
          <p:nvPr/>
        </p:nvSpPr>
        <p:spPr>
          <a:xfrm>
            <a:off x="3097904" y="1929273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>
          <a:xfrm>
            <a:off x="2570591" y="311169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>
            <a:spLocks noChangeAspect="1"/>
          </p:cNvSpPr>
          <p:nvPr/>
        </p:nvSpPr>
        <p:spPr>
          <a:xfrm>
            <a:off x="3097904" y="3042490"/>
            <a:ext cx="553610" cy="553610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>
          <a:xfrm>
            <a:off x="1979612" y="311169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>
          <a:xfrm>
            <a:off x="1452299" y="311169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>
          <a:xfrm>
            <a:off x="152400" y="3042490"/>
            <a:ext cx="553610" cy="553610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>
          <a:xfrm>
            <a:off x="3167105" y="3686984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>
          <a:xfrm>
            <a:off x="3167105" y="4214298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>
          <a:xfrm>
            <a:off x="3167105" y="468302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>
          <a:xfrm>
            <a:off x="152400" y="1929273"/>
            <a:ext cx="553610" cy="553610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>
          <a:xfrm>
            <a:off x="6304390" y="3043712"/>
            <a:ext cx="553610" cy="55361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>
            <a:stCxn id="27" idx="3"/>
          </p:cNvCxnSpPr>
          <p:nvPr/>
        </p:nvCxnSpPr>
        <p:spPr>
          <a:xfrm rot="5400000">
            <a:off x="5330071" y="3685075"/>
            <a:ext cx="1224220" cy="886567"/>
          </a:xfrm>
          <a:prstGeom prst="line">
            <a:avLst/>
          </a:prstGeom>
          <a:ln w="9525" cap="flat" cmpd="sng" algn="ctr">
            <a:solidFill>
              <a:srgbClr val="000000"/>
            </a:solidFill>
            <a:prstDash val="dash"/>
            <a:round/>
            <a:headEnd type="stealth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072595" y="4860419"/>
            <a:ext cx="2292338" cy="1221"/>
          </a:xfrm>
          <a:prstGeom prst="line">
            <a:avLst/>
          </a:prstGeom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rot="5400000">
            <a:off x="5784215" y="5032431"/>
            <a:ext cx="345248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5547315" y="5205666"/>
            <a:ext cx="1640531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5400000">
            <a:off x="6982168" y="5410122"/>
            <a:ext cx="410133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5723086" y="4971304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072595" y="5029895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6478764" y="5029895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 rot="5400000">
            <a:off x="6074628" y="514707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6919968" y="5615799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>
            <a:spLocks noChangeAspect="1"/>
          </p:cNvSpPr>
          <p:nvPr/>
        </p:nvSpPr>
        <p:spPr>
          <a:xfrm>
            <a:off x="3166494" y="297801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>
            <a:spLocks noChangeAspect="1"/>
          </p:cNvSpPr>
          <p:nvPr/>
        </p:nvSpPr>
        <p:spPr>
          <a:xfrm>
            <a:off x="3167717" y="1998474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>
            <a:spLocks noChangeAspect="1"/>
          </p:cNvSpPr>
          <p:nvPr/>
        </p:nvSpPr>
        <p:spPr>
          <a:xfrm>
            <a:off x="4130237" y="3031838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>
            <a:spLocks noChangeAspect="1"/>
          </p:cNvSpPr>
          <p:nvPr/>
        </p:nvSpPr>
        <p:spPr>
          <a:xfrm>
            <a:off x="4200049" y="3101040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>
            <a:spLocks noChangeAspect="1"/>
          </p:cNvSpPr>
          <p:nvPr/>
        </p:nvSpPr>
        <p:spPr>
          <a:xfrm>
            <a:off x="8361790" y="3042490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>
            <a:spLocks noChangeAspect="1"/>
          </p:cNvSpPr>
          <p:nvPr/>
        </p:nvSpPr>
        <p:spPr>
          <a:xfrm>
            <a:off x="8431603" y="3111691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 rot="5400000">
            <a:off x="7368029" y="326070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 rot="5400000">
            <a:off x="5234429" y="326070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3031926" y="2573767"/>
            <a:ext cx="686788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 rot="16200000">
            <a:off x="3633366" y="3260704"/>
            <a:ext cx="686788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 rot="16200000">
            <a:off x="512090" y="3261926"/>
            <a:ext cx="686788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 rot="1263119">
            <a:off x="3162827" y="1334128"/>
            <a:ext cx="425586" cy="79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0" name="直線コネクタ 49"/>
          <p:cNvCxnSpPr/>
          <p:nvPr/>
        </p:nvCxnSpPr>
        <p:spPr>
          <a:xfrm>
            <a:off x="3132810" y="1260344"/>
            <a:ext cx="485020" cy="175771"/>
          </a:xfrm>
          <a:prstGeom prst="line">
            <a:avLst/>
          </a:prstGeom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3140198" y="1348229"/>
            <a:ext cx="485020" cy="175771"/>
          </a:xfrm>
          <a:prstGeom prst="line">
            <a:avLst/>
          </a:prstGeom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3683808" y="387080"/>
            <a:ext cx="612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ETMY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718714" y="2087753"/>
            <a:ext cx="5522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ITMY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227058" y="2512888"/>
            <a:ext cx="612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ETMX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208108" y="2512888"/>
            <a:ext cx="5522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ITMX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181738" y="5088561"/>
            <a:ext cx="3300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IP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77138" y="5088485"/>
            <a:ext cx="5094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TMP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894388" y="5672100"/>
            <a:ext cx="6494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DRY 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185505" y="3202191"/>
            <a:ext cx="389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BS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420842" y="3202191"/>
            <a:ext cx="526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PRM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948155" y="3202191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PR3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563973" y="3202191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PR2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124200" y="4740466"/>
            <a:ext cx="526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Arial"/>
                <a:cs typeface="Arial"/>
              </a:rPr>
              <a:t>S</a:t>
            </a:r>
            <a:r>
              <a:rPr kumimoji="1" lang="en-US" altLang="ja-JP" sz="1200" dirty="0" smtClean="0">
                <a:latin typeface="Arial"/>
                <a:cs typeface="Arial"/>
              </a:rPr>
              <a:t>RM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143309" y="4272888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S</a:t>
            </a:r>
            <a:r>
              <a:rPr kumimoji="1" lang="en-US" altLang="ja-JP" sz="1200" dirty="0" smtClean="0">
                <a:latin typeface="Arial"/>
                <a:cs typeface="Arial"/>
              </a:rPr>
              <a:t>R3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144532" y="3745575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S</a:t>
            </a:r>
            <a:r>
              <a:rPr kumimoji="1" lang="en-US" altLang="ja-JP" sz="1200" dirty="0" smtClean="0">
                <a:latin typeface="Arial"/>
                <a:cs typeface="Arial"/>
              </a:rPr>
              <a:t>R2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181696" y="5444696"/>
            <a:ext cx="398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PD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78979" y="3200969"/>
            <a:ext cx="517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MCF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225017" y="2087753"/>
            <a:ext cx="423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MC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3235695" y="5151744"/>
            <a:ext cx="276805" cy="8304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70" name="図形グループ 98"/>
          <p:cNvGrpSpPr/>
          <p:nvPr/>
        </p:nvGrpSpPr>
        <p:grpSpPr>
          <a:xfrm>
            <a:off x="7063221" y="5117609"/>
            <a:ext cx="246805" cy="178556"/>
            <a:chOff x="7923211" y="854978"/>
            <a:chExt cx="320984" cy="232222"/>
          </a:xfrm>
        </p:grpSpPr>
        <p:sp>
          <p:nvSpPr>
            <p:cNvPr id="73" name="二等辺三角形 72"/>
            <p:cNvSpPr/>
            <p:nvPr/>
          </p:nvSpPr>
          <p:spPr>
            <a:xfrm>
              <a:off x="7923211" y="971089"/>
              <a:ext cx="320984" cy="116111"/>
            </a:xfrm>
            <a:prstGeom prst="triangle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二等辺三角形 73"/>
            <p:cNvSpPr/>
            <p:nvPr/>
          </p:nvSpPr>
          <p:spPr>
            <a:xfrm rot="10800000">
              <a:off x="7923211" y="854978"/>
              <a:ext cx="320984" cy="116111"/>
            </a:xfrm>
            <a:prstGeom prst="triangle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71" name="直線矢印コネクタ 70"/>
          <p:cNvCxnSpPr/>
          <p:nvPr/>
        </p:nvCxnSpPr>
        <p:spPr>
          <a:xfrm>
            <a:off x="4386892" y="2865498"/>
            <a:ext cx="4299908" cy="1588"/>
          </a:xfrm>
          <a:prstGeom prst="straightConnector1">
            <a:avLst/>
          </a:prstGeom>
          <a:ln w="6350" cap="flat" cmpd="sng" algn="ctr">
            <a:solidFill>
              <a:srgbClr val="000000"/>
            </a:solidFill>
            <a:prstDash val="solid"/>
            <a:round/>
            <a:headEnd type="stealth" w="med" len="med"/>
            <a:tailEnd type="stealth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6312448" y="2577434"/>
            <a:ext cx="6979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3000 </a:t>
            </a:r>
            <a:r>
              <a:rPr kumimoji="1" lang="en-US" altLang="ja-JP" sz="1200" dirty="0" err="1" smtClean="0">
                <a:latin typeface="Arial"/>
                <a:cs typeface="Arial"/>
              </a:rPr>
              <a:t>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386753" y="1050417"/>
            <a:ext cx="34175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double chambers (2.4 and 1.5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//GASF + I-Pendulum + cryogenic//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228600" y="3907265"/>
            <a:ext cx="30183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chambers (1.5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dia./2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for BS)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//GASF + I-Pendulum//</a:t>
            </a:r>
          </a:p>
        </p:txBody>
      </p:sp>
      <p:sp>
        <p:nvSpPr>
          <p:cNvPr id="77" name="正方形/長方形 76"/>
          <p:cNvSpPr/>
          <p:nvPr/>
        </p:nvSpPr>
        <p:spPr>
          <a:xfrm>
            <a:off x="336585" y="1387878"/>
            <a:ext cx="20256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chambers (2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//stack + D-Pendulum//</a:t>
            </a:r>
          </a:p>
        </p:txBody>
      </p:sp>
      <p:cxnSp>
        <p:nvCxnSpPr>
          <p:cNvPr id="79" name="直線コネクタ 78"/>
          <p:cNvCxnSpPr/>
          <p:nvPr/>
        </p:nvCxnSpPr>
        <p:spPr>
          <a:xfrm rot="16200000" flipH="1">
            <a:off x="3633366" y="3260704"/>
            <a:ext cx="686788" cy="11718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rot="5400000">
            <a:off x="3632754" y="3261315"/>
            <a:ext cx="688014" cy="11718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 flipH="1">
            <a:off x="3030702" y="2577434"/>
            <a:ext cx="686788" cy="11718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 rot="10800000">
            <a:off x="3030090" y="2578045"/>
            <a:ext cx="688014" cy="11718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 rot="16200000" flipH="1">
            <a:off x="512090" y="3259479"/>
            <a:ext cx="686788" cy="11718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>
          <a:xfrm rot="5400000">
            <a:off x="511478" y="3260090"/>
            <a:ext cx="688014" cy="11718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/>
          <p:cNvCxnSpPr/>
          <p:nvPr/>
        </p:nvCxnSpPr>
        <p:spPr>
          <a:xfrm rot="16200000" flipH="1">
            <a:off x="5234431" y="3260703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/>
          <p:cNvCxnSpPr/>
          <p:nvPr/>
        </p:nvCxnSpPr>
        <p:spPr>
          <a:xfrm rot="5400000">
            <a:off x="5238003" y="3264277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 rot="16200000" flipH="1">
            <a:off x="7369249" y="326070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rot="5400000">
            <a:off x="7372821" y="326428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 rot="16200000" flipH="1">
            <a:off x="6074629" y="514192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rot="5400000">
            <a:off x="6078201" y="514550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/>
          <p:cNvCxnSpPr/>
          <p:nvPr/>
        </p:nvCxnSpPr>
        <p:spPr>
          <a:xfrm flipH="1">
            <a:off x="5723088" y="497137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/>
          <p:nvPr/>
        </p:nvCxnSpPr>
        <p:spPr>
          <a:xfrm rot="10800000">
            <a:off x="5726660" y="497495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円/楕円 95"/>
          <p:cNvSpPr>
            <a:spLocks noChangeAspect="1"/>
          </p:cNvSpPr>
          <p:nvPr/>
        </p:nvSpPr>
        <p:spPr>
          <a:xfrm>
            <a:off x="4842593" y="3101040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円/楕円 96"/>
          <p:cNvSpPr>
            <a:spLocks noChangeAspect="1"/>
          </p:cNvSpPr>
          <p:nvPr/>
        </p:nvSpPr>
        <p:spPr>
          <a:xfrm>
            <a:off x="7804300" y="3101040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4780926" y="3516248"/>
            <a:ext cx="629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err="1" smtClean="0">
                <a:latin typeface="Arial"/>
                <a:cs typeface="Arial"/>
              </a:rPr>
              <a:t>iLCGT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7696200" y="3488817"/>
            <a:ext cx="629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err="1" smtClean="0">
                <a:latin typeface="Arial"/>
                <a:cs typeface="Arial"/>
              </a:rPr>
              <a:t>iLCGT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100" name="円/楕円 99"/>
          <p:cNvSpPr>
            <a:spLocks noChangeAspect="1"/>
          </p:cNvSpPr>
          <p:nvPr/>
        </p:nvSpPr>
        <p:spPr>
          <a:xfrm>
            <a:off x="1005635" y="3101040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914400" y="3200400"/>
            <a:ext cx="535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MMT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105" name="タイトル 1"/>
          <p:cNvSpPr>
            <a:spLocks noGrp="1"/>
          </p:cNvSpPr>
          <p:nvPr>
            <p:ph type="ctrTitle"/>
          </p:nvPr>
        </p:nvSpPr>
        <p:spPr>
          <a:xfrm>
            <a:off x="76200" y="152401"/>
            <a:ext cx="2757198" cy="380999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latin typeface="Arial"/>
                <a:cs typeface="Arial"/>
              </a:rPr>
              <a:t>LCGT Vacuum System</a:t>
            </a:r>
            <a:endParaRPr lang="ja-JP" altLang="en-US" sz="1800" dirty="0">
              <a:latin typeface="Arial"/>
              <a:cs typeface="Arial"/>
            </a:endParaRPr>
          </a:p>
        </p:txBody>
      </p:sp>
      <p:sp>
        <p:nvSpPr>
          <p:cNvPr id="106" name="円/楕円 105"/>
          <p:cNvSpPr>
            <a:spLocks noChangeAspect="1"/>
          </p:cNvSpPr>
          <p:nvPr/>
        </p:nvSpPr>
        <p:spPr>
          <a:xfrm>
            <a:off x="3160249" y="1489793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円/楕円 106"/>
          <p:cNvSpPr>
            <a:spLocks noChangeAspect="1"/>
          </p:cNvSpPr>
          <p:nvPr/>
        </p:nvSpPr>
        <p:spPr>
          <a:xfrm>
            <a:off x="3162739" y="842813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サブタイトル 2"/>
          <p:cNvSpPr txBox="1">
            <a:spLocks/>
          </p:cNvSpPr>
          <p:nvPr/>
        </p:nvSpPr>
        <p:spPr>
          <a:xfrm>
            <a:off x="7467600" y="0"/>
            <a:ext cx="1676400" cy="3413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111128　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VAC (YS)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15" name="直線コネクタ 14"/>
          <p:cNvCxnSpPr>
            <a:endCxn id="43" idx="2"/>
          </p:cNvCxnSpPr>
          <p:nvPr/>
        </p:nvCxnSpPr>
        <p:spPr>
          <a:xfrm>
            <a:off x="7467600" y="3319295"/>
            <a:ext cx="964003" cy="1588"/>
          </a:xfrm>
          <a:prstGeom prst="line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円/楕円 41"/>
          <p:cNvSpPr>
            <a:spLocks noChangeAspect="1"/>
          </p:cNvSpPr>
          <p:nvPr/>
        </p:nvSpPr>
        <p:spPr>
          <a:xfrm>
            <a:off x="8361790" y="3042490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>
            <a:spLocks noChangeAspect="1"/>
          </p:cNvSpPr>
          <p:nvPr/>
        </p:nvSpPr>
        <p:spPr>
          <a:xfrm>
            <a:off x="8431603" y="3111691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 rot="5400000">
            <a:off x="7368029" y="326070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227058" y="2512888"/>
            <a:ext cx="612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ETMX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5088227" y="341312"/>
            <a:ext cx="15696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  <a:latin typeface="Arial"/>
                <a:cs typeface="Arial"/>
              </a:rPr>
              <a:t>2014 (H26)  - Apr</a:t>
            </a:r>
            <a:endParaRPr lang="en-US" altLang="ja-JP" sz="1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cxnSp>
        <p:nvCxnSpPr>
          <p:cNvPr id="109" name="直線コネクタ 108"/>
          <p:cNvCxnSpPr/>
          <p:nvPr/>
        </p:nvCxnSpPr>
        <p:spPr>
          <a:xfrm rot="16200000" flipH="1">
            <a:off x="7369249" y="326070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rot="5400000">
            <a:off x="7372821" y="326428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円/楕円 96"/>
          <p:cNvSpPr>
            <a:spLocks noChangeAspect="1"/>
          </p:cNvSpPr>
          <p:nvPr/>
        </p:nvSpPr>
        <p:spPr>
          <a:xfrm>
            <a:off x="7804300" y="3101040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7696200" y="3488817"/>
            <a:ext cx="629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err="1" smtClean="0">
                <a:latin typeface="Arial"/>
                <a:cs typeface="Arial"/>
              </a:rPr>
              <a:t>iLCGT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4386753" y="1050417"/>
            <a:ext cx="34175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double chambers (2.4 and 1.5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//GASF + I-Pendulum + cryogenic//</a:t>
            </a:r>
          </a:p>
        </p:txBody>
      </p:sp>
      <p:sp>
        <p:nvSpPr>
          <p:cNvPr id="105" name="タイトル 1"/>
          <p:cNvSpPr>
            <a:spLocks noGrp="1"/>
          </p:cNvSpPr>
          <p:nvPr>
            <p:ph type="ctrTitle"/>
          </p:nvPr>
        </p:nvSpPr>
        <p:spPr>
          <a:xfrm>
            <a:off x="76200" y="152401"/>
            <a:ext cx="2757198" cy="380999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latin typeface="Arial"/>
                <a:cs typeface="Arial"/>
              </a:rPr>
              <a:t>LCGT Vacuum System</a:t>
            </a:r>
            <a:endParaRPr lang="ja-JP" altLang="en-US" sz="1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サブタイトル 2"/>
          <p:cNvSpPr txBox="1">
            <a:spLocks/>
          </p:cNvSpPr>
          <p:nvPr/>
        </p:nvSpPr>
        <p:spPr>
          <a:xfrm>
            <a:off x="7467600" y="0"/>
            <a:ext cx="1676400" cy="3413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111128　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VAC (YS)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15" name="直線コネクタ 14"/>
          <p:cNvCxnSpPr>
            <a:stCxn id="104" idx="0"/>
            <a:endCxn id="43" idx="2"/>
          </p:cNvCxnSpPr>
          <p:nvPr/>
        </p:nvCxnSpPr>
        <p:spPr>
          <a:xfrm flipV="1">
            <a:off x="5527381" y="3319295"/>
            <a:ext cx="2904222" cy="1"/>
          </a:xfrm>
          <a:prstGeom prst="line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円/楕円 26"/>
          <p:cNvSpPr>
            <a:spLocks noChangeAspect="1"/>
          </p:cNvSpPr>
          <p:nvPr/>
        </p:nvSpPr>
        <p:spPr>
          <a:xfrm>
            <a:off x="6304390" y="3043712"/>
            <a:ext cx="553610" cy="55361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>
            <a:stCxn id="27" idx="3"/>
          </p:cNvCxnSpPr>
          <p:nvPr/>
        </p:nvCxnSpPr>
        <p:spPr>
          <a:xfrm rot="5400000">
            <a:off x="5330071" y="3685075"/>
            <a:ext cx="1224220" cy="886567"/>
          </a:xfrm>
          <a:prstGeom prst="line">
            <a:avLst/>
          </a:prstGeom>
          <a:ln w="9525" cap="flat" cmpd="sng" algn="ctr">
            <a:solidFill>
              <a:srgbClr val="000000"/>
            </a:solidFill>
            <a:prstDash val="dash"/>
            <a:round/>
            <a:headEnd type="stealth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072595" y="4860419"/>
            <a:ext cx="2292338" cy="1221"/>
          </a:xfrm>
          <a:prstGeom prst="line">
            <a:avLst/>
          </a:prstGeom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rot="5400000">
            <a:off x="5784215" y="5032431"/>
            <a:ext cx="345248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5547315" y="5205666"/>
            <a:ext cx="1640531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5400000">
            <a:off x="6982168" y="5410122"/>
            <a:ext cx="410133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5723086" y="4971304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6478764" y="5029895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 rot="5400000">
            <a:off x="6074628" y="514707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6919968" y="5615799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>
            <a:spLocks noChangeAspect="1"/>
          </p:cNvSpPr>
          <p:nvPr/>
        </p:nvSpPr>
        <p:spPr>
          <a:xfrm>
            <a:off x="8361790" y="3042490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>
            <a:spLocks noChangeAspect="1"/>
          </p:cNvSpPr>
          <p:nvPr/>
        </p:nvSpPr>
        <p:spPr>
          <a:xfrm>
            <a:off x="8431603" y="3111691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 rot="5400000">
            <a:off x="7368029" y="326070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227058" y="2512888"/>
            <a:ext cx="612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ETMX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77138" y="5088485"/>
            <a:ext cx="5094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TMP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894388" y="5672100"/>
            <a:ext cx="6494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DRY 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grpSp>
        <p:nvGrpSpPr>
          <p:cNvPr id="3" name="図形グループ 98"/>
          <p:cNvGrpSpPr/>
          <p:nvPr/>
        </p:nvGrpSpPr>
        <p:grpSpPr>
          <a:xfrm>
            <a:off x="7063221" y="5117609"/>
            <a:ext cx="246805" cy="178556"/>
            <a:chOff x="7923211" y="854978"/>
            <a:chExt cx="320984" cy="232222"/>
          </a:xfrm>
        </p:grpSpPr>
        <p:sp>
          <p:nvSpPr>
            <p:cNvPr id="73" name="二等辺三角形 72"/>
            <p:cNvSpPr/>
            <p:nvPr/>
          </p:nvSpPr>
          <p:spPr>
            <a:xfrm>
              <a:off x="7923211" y="971089"/>
              <a:ext cx="320984" cy="116111"/>
            </a:xfrm>
            <a:prstGeom prst="triangle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二等辺三角形 73"/>
            <p:cNvSpPr/>
            <p:nvPr/>
          </p:nvSpPr>
          <p:spPr>
            <a:xfrm rot="10800000">
              <a:off x="7923211" y="854978"/>
              <a:ext cx="320984" cy="116111"/>
            </a:xfrm>
            <a:prstGeom prst="triangle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71" name="直線矢印コネクタ 70"/>
          <p:cNvCxnSpPr/>
          <p:nvPr/>
        </p:nvCxnSpPr>
        <p:spPr>
          <a:xfrm>
            <a:off x="4386892" y="2865498"/>
            <a:ext cx="4299908" cy="1588"/>
          </a:xfrm>
          <a:prstGeom prst="straightConnector1">
            <a:avLst/>
          </a:prstGeom>
          <a:ln w="6350" cap="flat" cmpd="sng" algn="ctr">
            <a:solidFill>
              <a:srgbClr val="000000"/>
            </a:solidFill>
            <a:prstDash val="solid"/>
            <a:round/>
            <a:headEnd type="stealth" w="med" len="med"/>
            <a:tailEnd type="stealth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6312448" y="2577434"/>
            <a:ext cx="6979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3000 </a:t>
            </a:r>
            <a:r>
              <a:rPr kumimoji="1" lang="en-US" altLang="ja-JP" sz="1200" dirty="0" err="1" smtClean="0">
                <a:latin typeface="Arial"/>
                <a:cs typeface="Arial"/>
              </a:rPr>
              <a:t>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386753" y="1050417"/>
            <a:ext cx="34175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double chambers (2.4 and 1.5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//GASF + I-Pendulum + cryogenic//</a:t>
            </a:r>
          </a:p>
        </p:txBody>
      </p:sp>
      <p:cxnSp>
        <p:nvCxnSpPr>
          <p:cNvPr id="109" name="直線コネクタ 108"/>
          <p:cNvCxnSpPr/>
          <p:nvPr/>
        </p:nvCxnSpPr>
        <p:spPr>
          <a:xfrm rot="16200000" flipH="1">
            <a:off x="7369249" y="326070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rot="5400000">
            <a:off x="7372821" y="326428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 rot="16200000" flipH="1">
            <a:off x="6074629" y="514192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rot="5400000">
            <a:off x="6078201" y="514550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/>
          <p:cNvCxnSpPr/>
          <p:nvPr/>
        </p:nvCxnSpPr>
        <p:spPr>
          <a:xfrm flipH="1">
            <a:off x="5723088" y="497137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/>
          <p:nvPr/>
        </p:nvCxnSpPr>
        <p:spPr>
          <a:xfrm rot="10800000">
            <a:off x="5726660" y="497495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円/楕円 96"/>
          <p:cNvSpPr>
            <a:spLocks noChangeAspect="1"/>
          </p:cNvSpPr>
          <p:nvPr/>
        </p:nvSpPr>
        <p:spPr>
          <a:xfrm>
            <a:off x="7804300" y="3101040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7696200" y="3488817"/>
            <a:ext cx="629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err="1" smtClean="0">
                <a:latin typeface="Arial"/>
                <a:cs typeface="Arial"/>
              </a:rPr>
              <a:t>iLCGT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5088227" y="341312"/>
            <a:ext cx="160184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  <a:latin typeface="Arial"/>
                <a:cs typeface="Arial"/>
              </a:rPr>
              <a:t>2014 (H26)  - Aug</a:t>
            </a:r>
            <a:endParaRPr lang="en-US" altLang="ja-JP" sz="1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4" name="正方形/長方形 103"/>
          <p:cNvSpPr/>
          <p:nvPr/>
        </p:nvSpPr>
        <p:spPr>
          <a:xfrm rot="5400000">
            <a:off x="5234429" y="326070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5" name="直線コネクタ 104"/>
          <p:cNvCxnSpPr/>
          <p:nvPr/>
        </p:nvCxnSpPr>
        <p:spPr>
          <a:xfrm rot="16200000" flipH="1">
            <a:off x="5234431" y="3260703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直線コネクタ 105"/>
          <p:cNvCxnSpPr/>
          <p:nvPr/>
        </p:nvCxnSpPr>
        <p:spPr>
          <a:xfrm rot="5400000">
            <a:off x="5238003" y="3264277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タイトル 1"/>
          <p:cNvSpPr>
            <a:spLocks noGrp="1"/>
          </p:cNvSpPr>
          <p:nvPr>
            <p:ph type="ctrTitle"/>
          </p:nvPr>
        </p:nvSpPr>
        <p:spPr>
          <a:xfrm>
            <a:off x="76200" y="152401"/>
            <a:ext cx="2757198" cy="380999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latin typeface="Arial"/>
                <a:cs typeface="Arial"/>
              </a:rPr>
              <a:t>LCGT Vacuum System</a:t>
            </a:r>
            <a:endParaRPr lang="ja-JP" altLang="en-US" sz="1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サブタイトル 2"/>
          <p:cNvSpPr txBox="1">
            <a:spLocks/>
          </p:cNvSpPr>
          <p:nvPr/>
        </p:nvSpPr>
        <p:spPr>
          <a:xfrm>
            <a:off x="7467600" y="0"/>
            <a:ext cx="1676400" cy="3413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111128　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VAC (YS)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3" name="円/楕円 12"/>
          <p:cNvSpPr>
            <a:spLocks noChangeAspect="1"/>
          </p:cNvSpPr>
          <p:nvPr/>
        </p:nvSpPr>
        <p:spPr>
          <a:xfrm>
            <a:off x="3097904" y="5301219"/>
            <a:ext cx="553610" cy="553610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>
            <a:endCxn id="43" idx="2"/>
          </p:cNvCxnSpPr>
          <p:nvPr/>
        </p:nvCxnSpPr>
        <p:spPr>
          <a:xfrm>
            <a:off x="5334000" y="3319295"/>
            <a:ext cx="3097603" cy="1588"/>
          </a:xfrm>
          <a:prstGeom prst="line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円/楕円 17"/>
          <p:cNvSpPr>
            <a:spLocks noChangeAspect="1"/>
          </p:cNvSpPr>
          <p:nvPr/>
        </p:nvSpPr>
        <p:spPr>
          <a:xfrm>
            <a:off x="2570591" y="311169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>
            <a:spLocks noChangeAspect="1"/>
          </p:cNvSpPr>
          <p:nvPr/>
        </p:nvSpPr>
        <p:spPr>
          <a:xfrm>
            <a:off x="3097904" y="3042490"/>
            <a:ext cx="553610" cy="553610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>
          <a:xfrm>
            <a:off x="1979612" y="311169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>
          <a:xfrm>
            <a:off x="1452299" y="311169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>
          <a:xfrm>
            <a:off x="152400" y="3042490"/>
            <a:ext cx="553610" cy="553610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>
          <a:xfrm>
            <a:off x="3167105" y="3686984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>
          <a:xfrm>
            <a:off x="3167105" y="4214298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>
          <a:xfrm>
            <a:off x="3167105" y="468302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>
          <a:xfrm>
            <a:off x="152400" y="1929273"/>
            <a:ext cx="553610" cy="553610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>
          <a:xfrm>
            <a:off x="6304390" y="3043712"/>
            <a:ext cx="553610" cy="55361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>
            <a:stCxn id="27" idx="3"/>
          </p:cNvCxnSpPr>
          <p:nvPr/>
        </p:nvCxnSpPr>
        <p:spPr>
          <a:xfrm rot="5400000">
            <a:off x="5330071" y="3685075"/>
            <a:ext cx="1224220" cy="886567"/>
          </a:xfrm>
          <a:prstGeom prst="line">
            <a:avLst/>
          </a:prstGeom>
          <a:ln w="9525" cap="flat" cmpd="sng" algn="ctr">
            <a:solidFill>
              <a:srgbClr val="000000"/>
            </a:solidFill>
            <a:prstDash val="dash"/>
            <a:round/>
            <a:headEnd type="stealth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072595" y="4860419"/>
            <a:ext cx="2292338" cy="1221"/>
          </a:xfrm>
          <a:prstGeom prst="line">
            <a:avLst/>
          </a:prstGeom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rot="5400000">
            <a:off x="5784215" y="5032431"/>
            <a:ext cx="345248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5547315" y="5205666"/>
            <a:ext cx="1640531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5400000">
            <a:off x="6982168" y="5410122"/>
            <a:ext cx="410133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5723086" y="4971304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072595" y="5029895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6478764" y="5029895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 rot="5400000">
            <a:off x="6074628" y="514707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6919968" y="5615799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>
            <a:spLocks noChangeAspect="1"/>
          </p:cNvSpPr>
          <p:nvPr/>
        </p:nvSpPr>
        <p:spPr>
          <a:xfrm>
            <a:off x="4130237" y="3031838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>
            <a:spLocks noChangeAspect="1"/>
          </p:cNvSpPr>
          <p:nvPr/>
        </p:nvSpPr>
        <p:spPr>
          <a:xfrm>
            <a:off x="4200049" y="3101040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>
            <a:spLocks noChangeAspect="1"/>
          </p:cNvSpPr>
          <p:nvPr/>
        </p:nvSpPr>
        <p:spPr>
          <a:xfrm>
            <a:off x="8361790" y="3042490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>
            <a:spLocks noChangeAspect="1"/>
          </p:cNvSpPr>
          <p:nvPr/>
        </p:nvSpPr>
        <p:spPr>
          <a:xfrm>
            <a:off x="8431603" y="3111691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 rot="5400000">
            <a:off x="7368029" y="326070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 rot="5400000">
            <a:off x="5234429" y="326070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 rot="16200000">
            <a:off x="3633366" y="3260704"/>
            <a:ext cx="686788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 rot="16200000">
            <a:off x="512090" y="3261926"/>
            <a:ext cx="686788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227058" y="2512888"/>
            <a:ext cx="612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ETMX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208108" y="2512888"/>
            <a:ext cx="5522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ITMX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181738" y="5088561"/>
            <a:ext cx="3300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IP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77138" y="5088485"/>
            <a:ext cx="5094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TMP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894388" y="5672100"/>
            <a:ext cx="6494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DRY 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185505" y="3202191"/>
            <a:ext cx="389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BS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420842" y="3202191"/>
            <a:ext cx="526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PRM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948155" y="3202191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PR3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563973" y="3202191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PR2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124200" y="4740466"/>
            <a:ext cx="526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Arial"/>
                <a:cs typeface="Arial"/>
              </a:rPr>
              <a:t>S</a:t>
            </a:r>
            <a:r>
              <a:rPr kumimoji="1" lang="en-US" altLang="ja-JP" sz="1200" dirty="0" smtClean="0">
                <a:latin typeface="Arial"/>
                <a:cs typeface="Arial"/>
              </a:rPr>
              <a:t>RM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143309" y="4272888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S</a:t>
            </a:r>
            <a:r>
              <a:rPr kumimoji="1" lang="en-US" altLang="ja-JP" sz="1200" dirty="0" smtClean="0">
                <a:latin typeface="Arial"/>
                <a:cs typeface="Arial"/>
              </a:rPr>
              <a:t>R3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144532" y="3745575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S</a:t>
            </a:r>
            <a:r>
              <a:rPr kumimoji="1" lang="en-US" altLang="ja-JP" sz="1200" dirty="0" smtClean="0">
                <a:latin typeface="Arial"/>
                <a:cs typeface="Arial"/>
              </a:rPr>
              <a:t>R2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181696" y="5444696"/>
            <a:ext cx="398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PD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78979" y="3200969"/>
            <a:ext cx="517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MCF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225017" y="2087753"/>
            <a:ext cx="423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MC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3235695" y="5151744"/>
            <a:ext cx="276805" cy="8304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図形グループ 98"/>
          <p:cNvGrpSpPr/>
          <p:nvPr/>
        </p:nvGrpSpPr>
        <p:grpSpPr>
          <a:xfrm>
            <a:off x="7063221" y="5117609"/>
            <a:ext cx="246805" cy="178556"/>
            <a:chOff x="7923211" y="854978"/>
            <a:chExt cx="320984" cy="232222"/>
          </a:xfrm>
        </p:grpSpPr>
        <p:sp>
          <p:nvSpPr>
            <p:cNvPr id="73" name="二等辺三角形 72"/>
            <p:cNvSpPr/>
            <p:nvPr/>
          </p:nvSpPr>
          <p:spPr>
            <a:xfrm>
              <a:off x="7923211" y="971089"/>
              <a:ext cx="320984" cy="116111"/>
            </a:xfrm>
            <a:prstGeom prst="triangle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二等辺三角形 73"/>
            <p:cNvSpPr/>
            <p:nvPr/>
          </p:nvSpPr>
          <p:spPr>
            <a:xfrm rot="10800000">
              <a:off x="7923211" y="854978"/>
              <a:ext cx="320984" cy="116111"/>
            </a:xfrm>
            <a:prstGeom prst="triangle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71" name="直線矢印コネクタ 70"/>
          <p:cNvCxnSpPr/>
          <p:nvPr/>
        </p:nvCxnSpPr>
        <p:spPr>
          <a:xfrm>
            <a:off x="4386892" y="2865498"/>
            <a:ext cx="4299908" cy="1588"/>
          </a:xfrm>
          <a:prstGeom prst="straightConnector1">
            <a:avLst/>
          </a:prstGeom>
          <a:ln w="6350" cap="flat" cmpd="sng" algn="ctr">
            <a:solidFill>
              <a:srgbClr val="000000"/>
            </a:solidFill>
            <a:prstDash val="solid"/>
            <a:round/>
            <a:headEnd type="stealth" w="med" len="med"/>
            <a:tailEnd type="stealth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6312448" y="2577434"/>
            <a:ext cx="6979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3000 </a:t>
            </a:r>
            <a:r>
              <a:rPr kumimoji="1" lang="en-US" altLang="ja-JP" sz="1200" dirty="0" err="1" smtClean="0">
                <a:latin typeface="Arial"/>
                <a:cs typeface="Arial"/>
              </a:rPr>
              <a:t>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386753" y="1050417"/>
            <a:ext cx="34175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double chambers (2.4 and 1.5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//GASF + I-Pendulum + cryogenic//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228600" y="3907265"/>
            <a:ext cx="30183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chambers (1.5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dia./2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for BS)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//GASF + I-Pendulum//</a:t>
            </a:r>
          </a:p>
        </p:txBody>
      </p:sp>
      <p:sp>
        <p:nvSpPr>
          <p:cNvPr id="77" name="正方形/長方形 76"/>
          <p:cNvSpPr/>
          <p:nvPr/>
        </p:nvSpPr>
        <p:spPr>
          <a:xfrm>
            <a:off x="336585" y="1387878"/>
            <a:ext cx="20256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chambers (2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//stack + D-Pendulum//</a:t>
            </a:r>
          </a:p>
        </p:txBody>
      </p:sp>
      <p:cxnSp>
        <p:nvCxnSpPr>
          <p:cNvPr id="79" name="直線コネクタ 78"/>
          <p:cNvCxnSpPr/>
          <p:nvPr/>
        </p:nvCxnSpPr>
        <p:spPr>
          <a:xfrm rot="16200000" flipH="1">
            <a:off x="3633366" y="3260704"/>
            <a:ext cx="686788" cy="11718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rot="5400000">
            <a:off x="3632754" y="3261315"/>
            <a:ext cx="688014" cy="11718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 rot="16200000" flipH="1">
            <a:off x="512090" y="3259479"/>
            <a:ext cx="686788" cy="11718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>
          <a:xfrm rot="5400000">
            <a:off x="511478" y="3260090"/>
            <a:ext cx="688014" cy="11718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/>
          <p:cNvCxnSpPr/>
          <p:nvPr/>
        </p:nvCxnSpPr>
        <p:spPr>
          <a:xfrm rot="16200000" flipH="1">
            <a:off x="5234431" y="3260703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/>
          <p:cNvCxnSpPr/>
          <p:nvPr/>
        </p:nvCxnSpPr>
        <p:spPr>
          <a:xfrm rot="5400000">
            <a:off x="5238003" y="3264277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 rot="16200000" flipH="1">
            <a:off x="7369249" y="326070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rot="5400000">
            <a:off x="7372821" y="326428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 rot="16200000" flipH="1">
            <a:off x="6074629" y="514192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rot="5400000">
            <a:off x="6078201" y="514550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/>
          <p:cNvCxnSpPr/>
          <p:nvPr/>
        </p:nvCxnSpPr>
        <p:spPr>
          <a:xfrm flipH="1">
            <a:off x="5723088" y="497137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/>
          <p:nvPr/>
        </p:nvCxnSpPr>
        <p:spPr>
          <a:xfrm rot="10800000">
            <a:off x="5726660" y="497495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円/楕円 95"/>
          <p:cNvSpPr>
            <a:spLocks noChangeAspect="1"/>
          </p:cNvSpPr>
          <p:nvPr/>
        </p:nvSpPr>
        <p:spPr>
          <a:xfrm>
            <a:off x="4842593" y="3101040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円/楕円 96"/>
          <p:cNvSpPr>
            <a:spLocks noChangeAspect="1"/>
          </p:cNvSpPr>
          <p:nvPr/>
        </p:nvSpPr>
        <p:spPr>
          <a:xfrm>
            <a:off x="7804300" y="3101040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4780926" y="3516248"/>
            <a:ext cx="629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err="1" smtClean="0">
                <a:latin typeface="Arial"/>
                <a:cs typeface="Arial"/>
              </a:rPr>
              <a:t>iLCGT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7696200" y="3488817"/>
            <a:ext cx="629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err="1" smtClean="0">
                <a:latin typeface="Arial"/>
                <a:cs typeface="Arial"/>
              </a:rPr>
              <a:t>iLCGT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100" name="円/楕円 99"/>
          <p:cNvSpPr>
            <a:spLocks noChangeAspect="1"/>
          </p:cNvSpPr>
          <p:nvPr/>
        </p:nvSpPr>
        <p:spPr>
          <a:xfrm>
            <a:off x="1005635" y="3101040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914400" y="3200400"/>
            <a:ext cx="535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MMT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5088227" y="341312"/>
            <a:ext cx="16117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  <a:latin typeface="Arial"/>
                <a:cs typeface="Arial"/>
              </a:rPr>
              <a:t>2014 (H26)  - Sep</a:t>
            </a:r>
            <a:endParaRPr lang="en-US" altLang="ja-JP" sz="1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5" name="円/楕円 104"/>
          <p:cNvSpPr>
            <a:spLocks noChangeAspect="1"/>
          </p:cNvSpPr>
          <p:nvPr/>
        </p:nvSpPr>
        <p:spPr>
          <a:xfrm>
            <a:off x="3167717" y="1998474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3718714" y="2087753"/>
            <a:ext cx="5522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ITMY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3031926" y="2573767"/>
            <a:ext cx="686788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8" name="直線コネクタ 107"/>
          <p:cNvCxnSpPr/>
          <p:nvPr/>
        </p:nvCxnSpPr>
        <p:spPr>
          <a:xfrm flipH="1">
            <a:off x="3030702" y="2577434"/>
            <a:ext cx="686788" cy="11718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直線コネクタ 114"/>
          <p:cNvCxnSpPr/>
          <p:nvPr/>
        </p:nvCxnSpPr>
        <p:spPr>
          <a:xfrm rot="10800000">
            <a:off x="3030090" y="2578045"/>
            <a:ext cx="688014" cy="11718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タイトル 1"/>
          <p:cNvSpPr>
            <a:spLocks noGrp="1"/>
          </p:cNvSpPr>
          <p:nvPr>
            <p:ph type="ctrTitle"/>
          </p:nvPr>
        </p:nvSpPr>
        <p:spPr>
          <a:xfrm>
            <a:off x="76200" y="152401"/>
            <a:ext cx="2757198" cy="380999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latin typeface="Arial"/>
                <a:cs typeface="Arial"/>
              </a:rPr>
              <a:t>LCGT Vacuum System</a:t>
            </a:r>
            <a:endParaRPr lang="ja-JP" altLang="en-US" sz="1800" dirty="0">
              <a:latin typeface="Arial"/>
              <a:cs typeface="Arial"/>
            </a:endParaRPr>
          </a:p>
        </p:txBody>
      </p:sp>
      <p:sp>
        <p:nvSpPr>
          <p:cNvPr id="118" name="円/楕円 117"/>
          <p:cNvSpPr>
            <a:spLocks noChangeAspect="1"/>
          </p:cNvSpPr>
          <p:nvPr/>
        </p:nvSpPr>
        <p:spPr>
          <a:xfrm>
            <a:off x="3160249" y="1489793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サブタイトル 2"/>
          <p:cNvSpPr txBox="1">
            <a:spLocks/>
          </p:cNvSpPr>
          <p:nvPr/>
        </p:nvSpPr>
        <p:spPr>
          <a:xfrm>
            <a:off x="7467600" y="0"/>
            <a:ext cx="1676400" cy="3413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111128　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VAC (YS)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cxnSp>
        <p:nvCxnSpPr>
          <p:cNvPr id="10" name="直線コネクタ 9"/>
          <p:cNvCxnSpPr>
            <a:stCxn id="16" idx="0"/>
            <a:endCxn id="13" idx="4"/>
          </p:cNvCxnSpPr>
          <p:nvPr/>
        </p:nvCxnSpPr>
        <p:spPr>
          <a:xfrm rot="16200000" flipH="1">
            <a:off x="561594" y="3041714"/>
            <a:ext cx="5626229" cy="1588"/>
          </a:xfrm>
          <a:prstGeom prst="line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円/楕円 12"/>
          <p:cNvSpPr>
            <a:spLocks noChangeAspect="1"/>
          </p:cNvSpPr>
          <p:nvPr/>
        </p:nvSpPr>
        <p:spPr>
          <a:xfrm>
            <a:off x="3097904" y="5301219"/>
            <a:ext cx="553610" cy="553610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 13"/>
          <p:cNvCxnSpPr>
            <a:stCxn id="26" idx="0"/>
            <a:endCxn id="22" idx="4"/>
          </p:cNvCxnSpPr>
          <p:nvPr/>
        </p:nvCxnSpPr>
        <p:spPr>
          <a:xfrm rot="16200000" flipH="1">
            <a:off x="-404209" y="2762686"/>
            <a:ext cx="1666827" cy="1221"/>
          </a:xfrm>
          <a:prstGeom prst="line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>
            <a:stCxn id="22" idx="2"/>
            <a:endCxn id="43" idx="2"/>
          </p:cNvCxnSpPr>
          <p:nvPr/>
        </p:nvCxnSpPr>
        <p:spPr>
          <a:xfrm rot="10800000" flipH="1">
            <a:off x="152399" y="3319295"/>
            <a:ext cx="8279203" cy="1588"/>
          </a:xfrm>
          <a:prstGeom prst="line">
            <a:avLst/>
          </a:prstGeom>
          <a:ln w="508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円/楕円 15"/>
          <p:cNvSpPr>
            <a:spLocks noChangeAspect="1"/>
          </p:cNvSpPr>
          <p:nvPr/>
        </p:nvSpPr>
        <p:spPr>
          <a:xfrm>
            <a:off x="3097904" y="228600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>
            <a:spLocks noChangeAspect="1"/>
          </p:cNvSpPr>
          <p:nvPr/>
        </p:nvSpPr>
        <p:spPr>
          <a:xfrm>
            <a:off x="3097904" y="1929273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円/楕円 17"/>
          <p:cNvSpPr>
            <a:spLocks noChangeAspect="1"/>
          </p:cNvSpPr>
          <p:nvPr/>
        </p:nvSpPr>
        <p:spPr>
          <a:xfrm>
            <a:off x="2570591" y="311169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円/楕円 18"/>
          <p:cNvSpPr>
            <a:spLocks noChangeAspect="1"/>
          </p:cNvSpPr>
          <p:nvPr/>
        </p:nvSpPr>
        <p:spPr>
          <a:xfrm>
            <a:off x="3097904" y="3042490"/>
            <a:ext cx="553610" cy="553610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円/楕円 19"/>
          <p:cNvSpPr>
            <a:spLocks noChangeAspect="1"/>
          </p:cNvSpPr>
          <p:nvPr/>
        </p:nvSpPr>
        <p:spPr>
          <a:xfrm>
            <a:off x="1979612" y="311169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>
            <a:spLocks noChangeAspect="1"/>
          </p:cNvSpPr>
          <p:nvPr/>
        </p:nvSpPr>
        <p:spPr>
          <a:xfrm>
            <a:off x="1452299" y="311169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>
            <a:spLocks noChangeAspect="1"/>
          </p:cNvSpPr>
          <p:nvPr/>
        </p:nvSpPr>
        <p:spPr>
          <a:xfrm>
            <a:off x="152400" y="3042490"/>
            <a:ext cx="553610" cy="553610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>
            <a:spLocks noChangeAspect="1"/>
          </p:cNvSpPr>
          <p:nvPr/>
        </p:nvSpPr>
        <p:spPr>
          <a:xfrm>
            <a:off x="3167105" y="3686984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>
            <a:spLocks noChangeAspect="1"/>
          </p:cNvSpPr>
          <p:nvPr/>
        </p:nvSpPr>
        <p:spPr>
          <a:xfrm>
            <a:off x="3167105" y="4214298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>
            <a:spLocks noChangeAspect="1"/>
          </p:cNvSpPr>
          <p:nvPr/>
        </p:nvSpPr>
        <p:spPr>
          <a:xfrm>
            <a:off x="3167105" y="4683021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25"/>
          <p:cNvSpPr>
            <a:spLocks noChangeAspect="1"/>
          </p:cNvSpPr>
          <p:nvPr/>
        </p:nvSpPr>
        <p:spPr>
          <a:xfrm>
            <a:off x="152400" y="1929273"/>
            <a:ext cx="553610" cy="553610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円/楕円 26"/>
          <p:cNvSpPr>
            <a:spLocks noChangeAspect="1"/>
          </p:cNvSpPr>
          <p:nvPr/>
        </p:nvSpPr>
        <p:spPr>
          <a:xfrm>
            <a:off x="6304390" y="3043712"/>
            <a:ext cx="553610" cy="55361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8" name="直線コネクタ 27"/>
          <p:cNvCxnSpPr>
            <a:stCxn id="27" idx="3"/>
          </p:cNvCxnSpPr>
          <p:nvPr/>
        </p:nvCxnSpPr>
        <p:spPr>
          <a:xfrm rot="5400000">
            <a:off x="5330071" y="3685075"/>
            <a:ext cx="1224220" cy="886567"/>
          </a:xfrm>
          <a:prstGeom prst="line">
            <a:avLst/>
          </a:prstGeom>
          <a:ln w="9525" cap="flat" cmpd="sng" algn="ctr">
            <a:solidFill>
              <a:srgbClr val="000000"/>
            </a:solidFill>
            <a:prstDash val="dash"/>
            <a:round/>
            <a:headEnd type="stealth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>
            <a:off x="5072595" y="4860419"/>
            <a:ext cx="2292338" cy="1221"/>
          </a:xfrm>
          <a:prstGeom prst="line">
            <a:avLst/>
          </a:prstGeom>
          <a:ln w="317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 rot="5400000">
            <a:off x="5784215" y="5032431"/>
            <a:ext cx="345248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>
            <a:off x="5547315" y="5205666"/>
            <a:ext cx="1640531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rot="5400000">
            <a:off x="6982168" y="5410122"/>
            <a:ext cx="410133" cy="1221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5723086" y="4971304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072595" y="5029895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6478764" y="5029895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 rot="5400000">
            <a:off x="6074628" y="514707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6919968" y="5615799"/>
            <a:ext cx="533311" cy="356617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>
            <a:spLocks noChangeAspect="1"/>
          </p:cNvSpPr>
          <p:nvPr/>
        </p:nvSpPr>
        <p:spPr>
          <a:xfrm>
            <a:off x="3166494" y="297801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>
            <a:spLocks noChangeAspect="1"/>
          </p:cNvSpPr>
          <p:nvPr/>
        </p:nvSpPr>
        <p:spPr>
          <a:xfrm>
            <a:off x="3167717" y="1998474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>
            <a:spLocks noChangeAspect="1"/>
          </p:cNvSpPr>
          <p:nvPr/>
        </p:nvSpPr>
        <p:spPr>
          <a:xfrm>
            <a:off x="4130237" y="3031838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>
            <a:spLocks noChangeAspect="1"/>
          </p:cNvSpPr>
          <p:nvPr/>
        </p:nvSpPr>
        <p:spPr>
          <a:xfrm>
            <a:off x="4200049" y="3101040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>
            <a:spLocks noChangeAspect="1"/>
          </p:cNvSpPr>
          <p:nvPr/>
        </p:nvSpPr>
        <p:spPr>
          <a:xfrm>
            <a:off x="8361790" y="3042490"/>
            <a:ext cx="553610" cy="55361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円/楕円 42"/>
          <p:cNvSpPr>
            <a:spLocks noChangeAspect="1"/>
          </p:cNvSpPr>
          <p:nvPr/>
        </p:nvSpPr>
        <p:spPr>
          <a:xfrm>
            <a:off x="8431603" y="3111691"/>
            <a:ext cx="415207" cy="415207"/>
          </a:xfrm>
          <a:prstGeom prst="ellipse">
            <a:avLst/>
          </a:prstGeom>
          <a:solidFill>
            <a:srgbClr val="CCFFCC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 rot="5400000">
            <a:off x="7368029" y="326070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 rot="5400000">
            <a:off x="5234429" y="3260705"/>
            <a:ext cx="468723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3031926" y="2573767"/>
            <a:ext cx="686788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 rot="16200000">
            <a:off x="3633366" y="3260704"/>
            <a:ext cx="686788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/>
          <p:cNvSpPr/>
          <p:nvPr/>
        </p:nvSpPr>
        <p:spPr>
          <a:xfrm rot="16200000">
            <a:off x="512090" y="3261926"/>
            <a:ext cx="686788" cy="11718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 rot="1263119">
            <a:off x="3162827" y="1334128"/>
            <a:ext cx="425586" cy="795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0" name="直線コネクタ 49"/>
          <p:cNvCxnSpPr/>
          <p:nvPr/>
        </p:nvCxnSpPr>
        <p:spPr>
          <a:xfrm>
            <a:off x="3132810" y="1260344"/>
            <a:ext cx="485020" cy="175771"/>
          </a:xfrm>
          <a:prstGeom prst="line">
            <a:avLst/>
          </a:prstGeom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>
            <a:off x="3140198" y="1348229"/>
            <a:ext cx="485020" cy="175771"/>
          </a:xfrm>
          <a:prstGeom prst="line">
            <a:avLst/>
          </a:prstGeom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3683808" y="387080"/>
            <a:ext cx="612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ETMY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3718714" y="2087753"/>
            <a:ext cx="5522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ITMY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227058" y="2512888"/>
            <a:ext cx="612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ETMX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4208108" y="2512888"/>
            <a:ext cx="5522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ITMX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5181738" y="5088561"/>
            <a:ext cx="3300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IP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477138" y="5088485"/>
            <a:ext cx="5094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TMP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894388" y="5672100"/>
            <a:ext cx="6494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DRY P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185505" y="3202191"/>
            <a:ext cx="389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BS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420842" y="3202191"/>
            <a:ext cx="526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PRM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948155" y="3202191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PR3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563973" y="3202191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PR2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3124200" y="4740466"/>
            <a:ext cx="5266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latin typeface="Arial"/>
                <a:cs typeface="Arial"/>
              </a:rPr>
              <a:t>S</a:t>
            </a:r>
            <a:r>
              <a:rPr kumimoji="1" lang="en-US" altLang="ja-JP" sz="1200" dirty="0" smtClean="0">
                <a:latin typeface="Arial"/>
                <a:cs typeface="Arial"/>
              </a:rPr>
              <a:t>RM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3143309" y="4272888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S</a:t>
            </a:r>
            <a:r>
              <a:rPr kumimoji="1" lang="en-US" altLang="ja-JP" sz="1200" dirty="0" smtClean="0">
                <a:latin typeface="Arial"/>
                <a:cs typeface="Arial"/>
              </a:rPr>
              <a:t>R3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144532" y="3745575"/>
            <a:ext cx="4840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S</a:t>
            </a:r>
            <a:r>
              <a:rPr kumimoji="1" lang="en-US" altLang="ja-JP" sz="1200" dirty="0" smtClean="0">
                <a:latin typeface="Arial"/>
                <a:cs typeface="Arial"/>
              </a:rPr>
              <a:t>R2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181696" y="5444696"/>
            <a:ext cx="398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PD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78979" y="3200969"/>
            <a:ext cx="5179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MCF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225017" y="2087753"/>
            <a:ext cx="4239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 smtClean="0">
                <a:latin typeface="Arial"/>
                <a:cs typeface="Arial"/>
              </a:rPr>
              <a:t>MC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3235695" y="5151744"/>
            <a:ext cx="276805" cy="8304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図形グループ 98"/>
          <p:cNvGrpSpPr/>
          <p:nvPr/>
        </p:nvGrpSpPr>
        <p:grpSpPr>
          <a:xfrm>
            <a:off x="7063221" y="5117609"/>
            <a:ext cx="246805" cy="178556"/>
            <a:chOff x="7923211" y="854978"/>
            <a:chExt cx="320984" cy="232222"/>
          </a:xfrm>
        </p:grpSpPr>
        <p:sp>
          <p:nvSpPr>
            <p:cNvPr id="73" name="二等辺三角形 72"/>
            <p:cNvSpPr/>
            <p:nvPr/>
          </p:nvSpPr>
          <p:spPr>
            <a:xfrm>
              <a:off x="7923211" y="971089"/>
              <a:ext cx="320984" cy="116111"/>
            </a:xfrm>
            <a:prstGeom prst="triangle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二等辺三角形 73"/>
            <p:cNvSpPr/>
            <p:nvPr/>
          </p:nvSpPr>
          <p:spPr>
            <a:xfrm rot="10800000">
              <a:off x="7923211" y="854978"/>
              <a:ext cx="320984" cy="116111"/>
            </a:xfrm>
            <a:prstGeom prst="triangle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71" name="直線矢印コネクタ 70"/>
          <p:cNvCxnSpPr/>
          <p:nvPr/>
        </p:nvCxnSpPr>
        <p:spPr>
          <a:xfrm>
            <a:off x="4386892" y="2865498"/>
            <a:ext cx="4299908" cy="1588"/>
          </a:xfrm>
          <a:prstGeom prst="straightConnector1">
            <a:avLst/>
          </a:prstGeom>
          <a:ln w="6350" cap="flat" cmpd="sng" algn="ctr">
            <a:solidFill>
              <a:srgbClr val="000000"/>
            </a:solidFill>
            <a:prstDash val="solid"/>
            <a:round/>
            <a:headEnd type="stealth" w="med" len="med"/>
            <a:tailEnd type="stealth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テキスト ボックス 71"/>
          <p:cNvSpPr txBox="1"/>
          <p:nvPr/>
        </p:nvSpPr>
        <p:spPr>
          <a:xfrm>
            <a:off x="6312448" y="2577434"/>
            <a:ext cx="6979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3000 </a:t>
            </a:r>
            <a:r>
              <a:rPr kumimoji="1" lang="en-US" altLang="ja-JP" sz="1200" dirty="0" err="1" smtClean="0">
                <a:latin typeface="Arial"/>
                <a:cs typeface="Arial"/>
              </a:rPr>
              <a:t>m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4386753" y="1050417"/>
            <a:ext cx="34175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double chambers (2.4 and 1.5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//GASF + I-Pendulum + cryogenic//</a:t>
            </a:r>
          </a:p>
        </p:txBody>
      </p:sp>
      <p:sp>
        <p:nvSpPr>
          <p:cNvPr id="76" name="正方形/長方形 75"/>
          <p:cNvSpPr/>
          <p:nvPr/>
        </p:nvSpPr>
        <p:spPr>
          <a:xfrm>
            <a:off x="228600" y="3907265"/>
            <a:ext cx="30183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chambers (1.5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dia./2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for BS)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//GASF + I-Pendulum//</a:t>
            </a:r>
          </a:p>
        </p:txBody>
      </p:sp>
      <p:sp>
        <p:nvSpPr>
          <p:cNvPr id="77" name="正方形/長方形 76"/>
          <p:cNvSpPr/>
          <p:nvPr/>
        </p:nvSpPr>
        <p:spPr>
          <a:xfrm>
            <a:off x="336585" y="1387878"/>
            <a:ext cx="20256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Arial"/>
                <a:cs typeface="Arial"/>
              </a:rPr>
              <a:t>chambers (2 </a:t>
            </a:r>
            <a:r>
              <a:rPr lang="en-US" altLang="ja-JP" sz="1400" dirty="0" err="1" smtClean="0">
                <a:latin typeface="Arial"/>
                <a:cs typeface="Arial"/>
              </a:rPr>
              <a:t>m</a:t>
            </a:r>
            <a:r>
              <a:rPr lang="en-US" altLang="ja-JP" sz="1400" dirty="0" smtClean="0">
                <a:latin typeface="Arial"/>
                <a:cs typeface="Arial"/>
              </a:rPr>
              <a:t> in dia.)</a:t>
            </a:r>
          </a:p>
          <a:p>
            <a:r>
              <a:rPr lang="en-US" altLang="ja-JP" sz="1400" dirty="0" smtClean="0">
                <a:latin typeface="Arial"/>
                <a:cs typeface="Arial"/>
              </a:rPr>
              <a:t>//stack + D-Pendulum//</a:t>
            </a:r>
          </a:p>
        </p:txBody>
      </p:sp>
      <p:cxnSp>
        <p:nvCxnSpPr>
          <p:cNvPr id="79" name="直線コネクタ 78"/>
          <p:cNvCxnSpPr/>
          <p:nvPr/>
        </p:nvCxnSpPr>
        <p:spPr>
          <a:xfrm rot="16200000" flipH="1">
            <a:off x="3633366" y="3260704"/>
            <a:ext cx="686788" cy="11718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直線コネクタ 83"/>
          <p:cNvCxnSpPr/>
          <p:nvPr/>
        </p:nvCxnSpPr>
        <p:spPr>
          <a:xfrm rot="5400000">
            <a:off x="3632754" y="3261315"/>
            <a:ext cx="688014" cy="11718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直線コネクタ 89"/>
          <p:cNvCxnSpPr/>
          <p:nvPr/>
        </p:nvCxnSpPr>
        <p:spPr>
          <a:xfrm flipH="1">
            <a:off x="3030702" y="2577434"/>
            <a:ext cx="686788" cy="11718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/>
          <p:cNvCxnSpPr/>
          <p:nvPr/>
        </p:nvCxnSpPr>
        <p:spPr>
          <a:xfrm rot="10800000">
            <a:off x="3030090" y="2578045"/>
            <a:ext cx="688014" cy="11718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直線コネクタ 91"/>
          <p:cNvCxnSpPr/>
          <p:nvPr/>
        </p:nvCxnSpPr>
        <p:spPr>
          <a:xfrm rot="16200000" flipH="1">
            <a:off x="512090" y="3259479"/>
            <a:ext cx="686788" cy="117182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直線コネクタ 92"/>
          <p:cNvCxnSpPr/>
          <p:nvPr/>
        </p:nvCxnSpPr>
        <p:spPr>
          <a:xfrm rot="5400000">
            <a:off x="511478" y="3260090"/>
            <a:ext cx="688014" cy="117183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/>
          <p:cNvCxnSpPr/>
          <p:nvPr/>
        </p:nvCxnSpPr>
        <p:spPr>
          <a:xfrm rot="16200000" flipH="1">
            <a:off x="5234431" y="3260703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/>
          <p:cNvCxnSpPr/>
          <p:nvPr/>
        </p:nvCxnSpPr>
        <p:spPr>
          <a:xfrm rot="5400000">
            <a:off x="5238003" y="3264277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直線コネクタ 108"/>
          <p:cNvCxnSpPr/>
          <p:nvPr/>
        </p:nvCxnSpPr>
        <p:spPr>
          <a:xfrm rot="16200000" flipH="1">
            <a:off x="7369249" y="326070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直線コネクタ 109"/>
          <p:cNvCxnSpPr/>
          <p:nvPr/>
        </p:nvCxnSpPr>
        <p:spPr>
          <a:xfrm rot="5400000">
            <a:off x="7372821" y="326428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直線コネクタ 110"/>
          <p:cNvCxnSpPr/>
          <p:nvPr/>
        </p:nvCxnSpPr>
        <p:spPr>
          <a:xfrm rot="16200000" flipH="1">
            <a:off x="6074629" y="514192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直線コネクタ 111"/>
          <p:cNvCxnSpPr/>
          <p:nvPr/>
        </p:nvCxnSpPr>
        <p:spPr>
          <a:xfrm rot="5400000">
            <a:off x="6078201" y="514550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直線コネクタ 112"/>
          <p:cNvCxnSpPr/>
          <p:nvPr/>
        </p:nvCxnSpPr>
        <p:spPr>
          <a:xfrm flipH="1">
            <a:off x="5723088" y="4971377"/>
            <a:ext cx="468724" cy="11718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/>
          <p:nvPr/>
        </p:nvCxnSpPr>
        <p:spPr>
          <a:xfrm rot="10800000">
            <a:off x="5726660" y="4974951"/>
            <a:ext cx="468727" cy="110041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6" name="円/楕円 95"/>
          <p:cNvSpPr>
            <a:spLocks noChangeAspect="1"/>
          </p:cNvSpPr>
          <p:nvPr/>
        </p:nvSpPr>
        <p:spPr>
          <a:xfrm>
            <a:off x="4842593" y="3101040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7" name="円/楕円 96"/>
          <p:cNvSpPr>
            <a:spLocks noChangeAspect="1"/>
          </p:cNvSpPr>
          <p:nvPr/>
        </p:nvSpPr>
        <p:spPr>
          <a:xfrm>
            <a:off x="7804300" y="3101040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4780926" y="3516248"/>
            <a:ext cx="629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err="1" smtClean="0">
                <a:latin typeface="Arial"/>
                <a:cs typeface="Arial"/>
              </a:rPr>
              <a:t>iLCGT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7696200" y="3488817"/>
            <a:ext cx="629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err="1" smtClean="0">
                <a:latin typeface="Arial"/>
                <a:cs typeface="Arial"/>
              </a:rPr>
              <a:t>iLCGT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100" name="円/楕円 99"/>
          <p:cNvSpPr>
            <a:spLocks noChangeAspect="1"/>
          </p:cNvSpPr>
          <p:nvPr/>
        </p:nvSpPr>
        <p:spPr>
          <a:xfrm>
            <a:off x="1005635" y="3101040"/>
            <a:ext cx="415207" cy="415207"/>
          </a:xfrm>
          <a:prstGeom prst="ellipse">
            <a:avLst/>
          </a:prstGeom>
          <a:solidFill>
            <a:srgbClr val="F9FAB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テキスト ボックス 102"/>
          <p:cNvSpPr txBox="1"/>
          <p:nvPr/>
        </p:nvSpPr>
        <p:spPr>
          <a:xfrm>
            <a:off x="914400" y="3200400"/>
            <a:ext cx="5350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 smtClean="0">
                <a:latin typeface="Arial"/>
                <a:cs typeface="Arial"/>
              </a:rPr>
              <a:t>MMT</a:t>
            </a:r>
            <a:endParaRPr kumimoji="1" lang="ja-JP" altLang="en-US" sz="1200" dirty="0">
              <a:latin typeface="Arial"/>
              <a:cs typeface="Arial"/>
            </a:endParaRPr>
          </a:p>
        </p:txBody>
      </p:sp>
      <p:sp>
        <p:nvSpPr>
          <p:cNvPr id="105" name="タイトル 1"/>
          <p:cNvSpPr>
            <a:spLocks noGrp="1"/>
          </p:cNvSpPr>
          <p:nvPr>
            <p:ph type="ctrTitle"/>
          </p:nvPr>
        </p:nvSpPr>
        <p:spPr>
          <a:xfrm>
            <a:off x="76200" y="152401"/>
            <a:ext cx="2757198" cy="380999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latin typeface="Arial"/>
                <a:cs typeface="Arial"/>
              </a:rPr>
              <a:t>LCGT Vacuum System</a:t>
            </a:r>
            <a:endParaRPr lang="ja-JP" altLang="en-US" sz="1800" dirty="0">
              <a:latin typeface="Arial"/>
              <a:cs typeface="Arial"/>
            </a:endParaRPr>
          </a:p>
        </p:txBody>
      </p:sp>
      <p:sp>
        <p:nvSpPr>
          <p:cNvPr id="106" name="円/楕円 105"/>
          <p:cNvSpPr>
            <a:spLocks noChangeAspect="1"/>
          </p:cNvSpPr>
          <p:nvPr/>
        </p:nvSpPr>
        <p:spPr>
          <a:xfrm>
            <a:off x="3160249" y="1489793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円/楕円 106"/>
          <p:cNvSpPr>
            <a:spLocks noChangeAspect="1"/>
          </p:cNvSpPr>
          <p:nvPr/>
        </p:nvSpPr>
        <p:spPr>
          <a:xfrm>
            <a:off x="3162739" y="842813"/>
            <a:ext cx="415207" cy="415207"/>
          </a:xfrm>
          <a:prstGeom prst="ellipse">
            <a:avLst/>
          </a:prstGeom>
          <a:solidFill>
            <a:srgbClr val="F6BB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正方形/長方形 97"/>
          <p:cNvSpPr/>
          <p:nvPr/>
        </p:nvSpPr>
        <p:spPr>
          <a:xfrm>
            <a:off x="5088227" y="341312"/>
            <a:ext cx="160813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solidFill>
                  <a:srgbClr val="FF0000"/>
                </a:solidFill>
                <a:latin typeface="Arial"/>
                <a:cs typeface="Arial"/>
              </a:rPr>
              <a:t>2015 (H27)  - Mar</a:t>
            </a:r>
            <a:endParaRPr lang="en-US" altLang="ja-JP" sz="1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245708" y="885855"/>
            <a:ext cx="8686800" cy="400110"/>
          </a:xfrm>
          <a:prstGeom prst="rect">
            <a:avLst/>
          </a:prstGeom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altLang="ja-JP" sz="2000" dirty="0" smtClean="0">
                <a:latin typeface="Arial"/>
                <a:cs typeface="Arial"/>
              </a:rPr>
              <a:t>● expected schedule for installing</a:t>
            </a:r>
            <a:endParaRPr lang="en-US" altLang="ja-JP" dirty="0" smtClean="0">
              <a:latin typeface="Arial"/>
              <a:cs typeface="Arial"/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152400" y="1535192"/>
            <a:ext cx="8909184" cy="38472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  <a:latin typeface="Arial"/>
                <a:cs typeface="Arial"/>
              </a:rPr>
              <a:t>manufacturing</a:t>
            </a:r>
          </a:p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1) manufacturing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500 of tubes; </a:t>
            </a:r>
            <a:r>
              <a:rPr lang="en-US" strike="sngStrike" dirty="0" smtClean="0">
                <a:solidFill>
                  <a:srgbClr val="0000FF"/>
                </a:solidFill>
                <a:latin typeface="Arial"/>
                <a:cs typeface="Arial"/>
              </a:rPr>
              <a:t>30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24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months (April 2011 - </a:t>
            </a:r>
            <a:r>
              <a:rPr lang="en-US" strike="sngStrike" dirty="0" smtClean="0">
                <a:solidFill>
                  <a:srgbClr val="0000FF"/>
                </a:solidFill>
                <a:latin typeface="Arial"/>
                <a:cs typeface="Arial"/>
              </a:rPr>
              <a:t>September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March 2013</a:t>
            </a:r>
            <a:r>
              <a:rPr lang="ja-JP" altLang="en-US" dirty="0" smtClean="0">
                <a:solidFill>
                  <a:srgbClr val="000000"/>
                </a:solidFill>
                <a:latin typeface="Arial"/>
                <a:cs typeface="Arial"/>
              </a:rPr>
              <a:t>）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ja-JP" altLang="en-U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2)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manufacturing chambers (w/o type A); </a:t>
            </a:r>
            <a:r>
              <a:rPr lang="en-US" strike="sngStrike" dirty="0" smtClean="0">
                <a:solidFill>
                  <a:srgbClr val="0000FF"/>
                </a:solidFill>
                <a:latin typeface="Arial"/>
                <a:cs typeface="Arial"/>
              </a:rPr>
              <a:t>12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18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months (October 2012- March 2014 ).</a:t>
            </a:r>
            <a:endParaRPr lang="ja-JP" altLang="en-U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rgbClr val="008000"/>
                </a:solidFill>
                <a:latin typeface="Arial"/>
                <a:cs typeface="Arial"/>
              </a:rPr>
              <a:t>i</a:t>
            </a:r>
            <a:r>
              <a:rPr lang="en-US" dirty="0" smtClean="0">
                <a:solidFill>
                  <a:srgbClr val="008000"/>
                </a:solidFill>
                <a:latin typeface="Arial"/>
                <a:cs typeface="Arial"/>
              </a:rPr>
              <a:t>nstalling</a:t>
            </a:r>
          </a:p>
          <a:p>
            <a:pPr marL="342900" indent="-342900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1) installing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chambers in X end;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April 2014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ja-JP" altLang="en-U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/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2)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installing tube in X arm; </a:t>
            </a:r>
            <a:r>
              <a:rPr lang="en-US" strike="sngStrike" dirty="0" smtClean="0">
                <a:solidFill>
                  <a:srgbClr val="0000FF"/>
                </a:solidFill>
                <a:latin typeface="Arial"/>
                <a:cs typeface="Arial"/>
              </a:rPr>
              <a:t>9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5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months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April 2014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-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August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 2014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ja-JP" altLang="en-U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3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)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installing chambers in Center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Room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;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September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2014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ja-JP" altLang="en-U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4)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installing tube in Y arm; </a:t>
            </a:r>
            <a:r>
              <a:rPr lang="en-US" strike="sngStrike" dirty="0" smtClean="0">
                <a:solidFill>
                  <a:srgbClr val="0000FF"/>
                </a:solidFill>
                <a:latin typeface="Arial"/>
                <a:cs typeface="Arial"/>
              </a:rPr>
              <a:t>9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 months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October 2014 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to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 March 2015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)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ja-JP" altLang="en-US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5)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pumping down; will be finished a few months later after the last installation of tube.</a:t>
            </a:r>
          </a:p>
          <a:p>
            <a:pPr lvl="2"/>
            <a:r>
              <a:rPr lang="en-US" altLang="ja-JP" sz="1600" dirty="0" smtClean="0">
                <a:solidFill>
                  <a:srgbClr val="000000"/>
                </a:solidFill>
                <a:latin typeface="Arial"/>
                <a:cs typeface="Arial"/>
              </a:rPr>
              <a:t>** expected pump-down scheme</a:t>
            </a:r>
          </a:p>
          <a:p>
            <a:pPr lvl="3"/>
            <a:r>
              <a:rPr lang="en-US" altLang="ja-JP" sz="1600" dirty="0" smtClean="0">
                <a:solidFill>
                  <a:srgbClr val="000000"/>
                </a:solidFill>
                <a:latin typeface="Arial"/>
                <a:cs typeface="Arial"/>
              </a:rPr>
              <a:t>to 1 Pa; few days by dry-pump</a:t>
            </a:r>
          </a:p>
          <a:p>
            <a:pPr lvl="3"/>
            <a:r>
              <a:rPr lang="en-US" altLang="ja-JP" sz="1600" dirty="0" smtClean="0">
                <a:solidFill>
                  <a:srgbClr val="000000"/>
                </a:solidFill>
                <a:latin typeface="Arial"/>
                <a:cs typeface="Arial"/>
              </a:rPr>
              <a:t>to 10</a:t>
            </a:r>
            <a:r>
              <a:rPr lang="en-US" altLang="ja-JP" sz="1600" baseline="30000" dirty="0" smtClean="0">
                <a:solidFill>
                  <a:srgbClr val="000000"/>
                </a:solidFill>
                <a:latin typeface="Arial"/>
                <a:cs typeface="Arial"/>
              </a:rPr>
              <a:t>-6 </a:t>
            </a:r>
            <a:r>
              <a:rPr lang="en-US" altLang="ja-JP" sz="1600" dirty="0" smtClean="0">
                <a:solidFill>
                  <a:srgbClr val="000000"/>
                </a:solidFill>
                <a:latin typeface="Arial"/>
                <a:cs typeface="Arial"/>
              </a:rPr>
              <a:t>Pa; 50 hours by TMP</a:t>
            </a:r>
          </a:p>
          <a:p>
            <a:pPr lvl="3"/>
            <a:r>
              <a:rPr lang="en-US" altLang="ja-JP" sz="1600" dirty="0" smtClean="0">
                <a:solidFill>
                  <a:srgbClr val="000000"/>
                </a:solidFill>
                <a:latin typeface="Arial"/>
                <a:cs typeface="Arial"/>
              </a:rPr>
              <a:t>to 10</a:t>
            </a:r>
            <a:r>
              <a:rPr lang="en-US" altLang="ja-JP" sz="1600" baseline="30000" dirty="0" smtClean="0">
                <a:solidFill>
                  <a:srgbClr val="000000"/>
                </a:solidFill>
                <a:latin typeface="Arial"/>
                <a:cs typeface="Arial"/>
              </a:rPr>
              <a:t>-7 </a:t>
            </a:r>
            <a:r>
              <a:rPr lang="en-US" altLang="ja-JP" sz="1600" dirty="0" smtClean="0">
                <a:solidFill>
                  <a:srgbClr val="000000"/>
                </a:solidFill>
                <a:latin typeface="Arial"/>
                <a:cs typeface="Arial"/>
              </a:rPr>
              <a:t>Pa; 500 hours by IP</a:t>
            </a:r>
          </a:p>
        </p:txBody>
      </p:sp>
      <p:sp>
        <p:nvSpPr>
          <p:cNvPr id="9" name="サブタイトル 2"/>
          <p:cNvSpPr txBox="1">
            <a:spLocks/>
          </p:cNvSpPr>
          <p:nvPr/>
        </p:nvSpPr>
        <p:spPr>
          <a:xfrm>
            <a:off x="7467600" y="0"/>
            <a:ext cx="1676400" cy="3413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111128　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VAC (YS)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11" name="タイトル 1"/>
          <p:cNvSpPr>
            <a:spLocks noGrp="1"/>
          </p:cNvSpPr>
          <p:nvPr>
            <p:ph type="ctrTitle"/>
          </p:nvPr>
        </p:nvSpPr>
        <p:spPr>
          <a:xfrm>
            <a:off x="76200" y="152401"/>
            <a:ext cx="2757198" cy="380999"/>
          </a:xfrm>
        </p:spPr>
        <p:txBody>
          <a:bodyPr>
            <a:noAutofit/>
          </a:bodyPr>
          <a:lstStyle/>
          <a:p>
            <a:r>
              <a:rPr lang="en-US" altLang="ja-JP" sz="1800" dirty="0" smtClean="0">
                <a:latin typeface="Arial"/>
                <a:cs typeface="Arial"/>
              </a:rPr>
              <a:t>LCGT Vacuum System</a:t>
            </a:r>
            <a:endParaRPr lang="ja-JP" altLang="en-US" sz="1800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3097</TotalTime>
  <Words>547</Words>
  <Application>Microsoft Macintosh PowerPoint</Application>
  <PresentationFormat>画面に合わせる (4:3)</PresentationFormat>
  <Paragraphs>122</Paragraphs>
  <Slides>6</Slides>
  <Notes>0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テーマ</vt:lpstr>
      <vt:lpstr>LCGT Vacuum System</vt:lpstr>
      <vt:lpstr>LCGT Vacuum System</vt:lpstr>
      <vt:lpstr>LCGT Vacuum System</vt:lpstr>
      <vt:lpstr>LCGT Vacuum System</vt:lpstr>
      <vt:lpstr>LCGT Vacuum System</vt:lpstr>
      <vt:lpstr>LCGT Vacuum System</vt:lpstr>
    </vt:vector>
  </TitlesOfParts>
  <Company>KEK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真空</dc:title>
  <dc:creator>齊藤 芳男</dc:creator>
  <cp:lastModifiedBy>齊藤 芳男</cp:lastModifiedBy>
  <cp:revision>215</cp:revision>
  <cp:lastPrinted>2011-07-26T02:27:30Z</cp:lastPrinted>
  <dcterms:created xsi:type="dcterms:W3CDTF">2011-11-28T06:31:10Z</dcterms:created>
  <dcterms:modified xsi:type="dcterms:W3CDTF">2011-11-28T07:20:52Z</dcterms:modified>
</cp:coreProperties>
</file>