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9"/>
  </p:notesMasterIdLst>
  <p:handoutMasterIdLst>
    <p:handoutMasterId r:id="rId40"/>
  </p:handoutMasterIdLst>
  <p:sldIdLst>
    <p:sldId id="1234" r:id="rId2"/>
    <p:sldId id="1275" r:id="rId3"/>
    <p:sldId id="1269" r:id="rId4"/>
    <p:sldId id="1274" r:id="rId5"/>
    <p:sldId id="1267" r:id="rId6"/>
    <p:sldId id="1268" r:id="rId7"/>
    <p:sldId id="1273" r:id="rId8"/>
    <p:sldId id="1276" r:id="rId9"/>
    <p:sldId id="1277" r:id="rId10"/>
    <p:sldId id="1280" r:id="rId11"/>
    <p:sldId id="1279" r:id="rId12"/>
    <p:sldId id="1272" r:id="rId13"/>
    <p:sldId id="1271" r:id="rId14"/>
    <p:sldId id="1261" r:id="rId15"/>
    <p:sldId id="1262" r:id="rId16"/>
    <p:sldId id="1263" r:id="rId17"/>
    <p:sldId id="1264" r:id="rId18"/>
    <p:sldId id="1265" r:id="rId19"/>
    <p:sldId id="1266" r:id="rId20"/>
    <p:sldId id="1256" r:id="rId21"/>
    <p:sldId id="1248" r:id="rId22"/>
    <p:sldId id="1254" r:id="rId23"/>
    <p:sldId id="1239" r:id="rId24"/>
    <p:sldId id="1243" r:id="rId25"/>
    <p:sldId id="1260" r:id="rId26"/>
    <p:sldId id="1245" r:id="rId27"/>
    <p:sldId id="1246" r:id="rId28"/>
    <p:sldId id="1259" r:id="rId29"/>
    <p:sldId id="1236" r:id="rId30"/>
    <p:sldId id="1237" r:id="rId31"/>
    <p:sldId id="1257" r:id="rId32"/>
    <p:sldId id="1238" r:id="rId33"/>
    <p:sldId id="1255" r:id="rId34"/>
    <p:sldId id="1247" r:id="rId35"/>
    <p:sldId id="1250" r:id="rId36"/>
    <p:sldId id="1251" r:id="rId37"/>
    <p:sldId id="1252" r:id="rId38"/>
  </p:sldIdLst>
  <p:sldSz cx="9144000" cy="6858000" type="screen4x3"/>
  <p:notesSz cx="6731000" cy="9856788"/>
  <p:custDataLst>
    <p:tags r:id="rId41"/>
  </p:custDataLst>
  <p:defaultTextStyle>
    <a:defPPr>
      <a:defRPr lang="ja-JP"/>
    </a:defPPr>
    <a:lvl1pPr algn="ctr" rtl="0" fontAlgn="base">
      <a:spcBef>
        <a:spcPct val="0"/>
      </a:spcBef>
      <a:spcAft>
        <a:spcPct val="0"/>
      </a:spcAft>
      <a:buChar char="•"/>
      <a:defRPr kumimoji="1" sz="2400" kern="1200">
        <a:solidFill>
          <a:schemeClr val="tx1"/>
        </a:solidFill>
        <a:latin typeface="Tahoma" pitchFamily="34" charset="0"/>
        <a:ea typeface="HGP創英角ｺﾞｼｯｸUB" pitchFamily="50" charset="-128"/>
        <a:cs typeface="+mn-cs"/>
      </a:defRPr>
    </a:lvl1pPr>
    <a:lvl2pPr marL="457200" algn="ctr" rtl="0" fontAlgn="base">
      <a:spcBef>
        <a:spcPct val="0"/>
      </a:spcBef>
      <a:spcAft>
        <a:spcPct val="0"/>
      </a:spcAft>
      <a:buChar char="•"/>
      <a:defRPr kumimoji="1" sz="2400" kern="1200">
        <a:solidFill>
          <a:schemeClr val="tx1"/>
        </a:solidFill>
        <a:latin typeface="Tahoma" pitchFamily="34" charset="0"/>
        <a:ea typeface="HGP創英角ｺﾞｼｯｸUB" pitchFamily="50" charset="-128"/>
        <a:cs typeface="+mn-cs"/>
      </a:defRPr>
    </a:lvl2pPr>
    <a:lvl3pPr marL="914400" algn="ctr" rtl="0" fontAlgn="base">
      <a:spcBef>
        <a:spcPct val="0"/>
      </a:spcBef>
      <a:spcAft>
        <a:spcPct val="0"/>
      </a:spcAft>
      <a:buChar char="•"/>
      <a:defRPr kumimoji="1" sz="2400" kern="1200">
        <a:solidFill>
          <a:schemeClr val="tx1"/>
        </a:solidFill>
        <a:latin typeface="Tahoma" pitchFamily="34" charset="0"/>
        <a:ea typeface="HGP創英角ｺﾞｼｯｸUB" pitchFamily="50" charset="-128"/>
        <a:cs typeface="+mn-cs"/>
      </a:defRPr>
    </a:lvl3pPr>
    <a:lvl4pPr marL="1371600" algn="ctr" rtl="0" fontAlgn="base">
      <a:spcBef>
        <a:spcPct val="0"/>
      </a:spcBef>
      <a:spcAft>
        <a:spcPct val="0"/>
      </a:spcAft>
      <a:buChar char="•"/>
      <a:defRPr kumimoji="1" sz="2400" kern="1200">
        <a:solidFill>
          <a:schemeClr val="tx1"/>
        </a:solidFill>
        <a:latin typeface="Tahoma" pitchFamily="34" charset="0"/>
        <a:ea typeface="HGP創英角ｺﾞｼｯｸUB" pitchFamily="50" charset="-128"/>
        <a:cs typeface="+mn-cs"/>
      </a:defRPr>
    </a:lvl4pPr>
    <a:lvl5pPr marL="1828800" algn="ctr" rtl="0" fontAlgn="base">
      <a:spcBef>
        <a:spcPct val="0"/>
      </a:spcBef>
      <a:spcAft>
        <a:spcPct val="0"/>
      </a:spcAft>
      <a:buChar char="•"/>
      <a:defRPr kumimoji="1" sz="2400" kern="1200">
        <a:solidFill>
          <a:schemeClr val="tx1"/>
        </a:solidFill>
        <a:latin typeface="Tahoma" pitchFamily="34" charset="0"/>
        <a:ea typeface="HGP創英角ｺﾞｼｯｸUB" pitchFamily="50" charset="-128"/>
        <a:cs typeface="+mn-cs"/>
      </a:defRPr>
    </a:lvl5pPr>
    <a:lvl6pPr marL="2286000" algn="l" defTabSz="914400" rtl="0" eaLnBrk="1" latinLnBrk="0" hangingPunct="1">
      <a:defRPr kumimoji="1" sz="2400" kern="1200">
        <a:solidFill>
          <a:schemeClr val="tx1"/>
        </a:solidFill>
        <a:latin typeface="Tahoma" pitchFamily="34" charset="0"/>
        <a:ea typeface="HGP創英角ｺﾞｼｯｸUB" pitchFamily="50" charset="-128"/>
        <a:cs typeface="+mn-cs"/>
      </a:defRPr>
    </a:lvl6pPr>
    <a:lvl7pPr marL="2743200" algn="l" defTabSz="914400" rtl="0" eaLnBrk="1" latinLnBrk="0" hangingPunct="1">
      <a:defRPr kumimoji="1" sz="2400" kern="1200">
        <a:solidFill>
          <a:schemeClr val="tx1"/>
        </a:solidFill>
        <a:latin typeface="Tahoma" pitchFamily="34" charset="0"/>
        <a:ea typeface="HGP創英角ｺﾞｼｯｸUB" pitchFamily="50" charset="-128"/>
        <a:cs typeface="+mn-cs"/>
      </a:defRPr>
    </a:lvl7pPr>
    <a:lvl8pPr marL="3200400" algn="l" defTabSz="914400" rtl="0" eaLnBrk="1" latinLnBrk="0" hangingPunct="1">
      <a:defRPr kumimoji="1" sz="2400" kern="1200">
        <a:solidFill>
          <a:schemeClr val="tx1"/>
        </a:solidFill>
        <a:latin typeface="Tahoma" pitchFamily="34" charset="0"/>
        <a:ea typeface="HGP創英角ｺﾞｼｯｸUB" pitchFamily="50" charset="-128"/>
        <a:cs typeface="+mn-cs"/>
      </a:defRPr>
    </a:lvl8pPr>
    <a:lvl9pPr marL="3657600" algn="l" defTabSz="914400" rtl="0" eaLnBrk="1" latinLnBrk="0" hangingPunct="1">
      <a:defRPr kumimoji="1" sz="2400" kern="1200">
        <a:solidFill>
          <a:schemeClr val="tx1"/>
        </a:solidFill>
        <a:latin typeface="Tahoma" pitchFamily="34" charset="0"/>
        <a:ea typeface="HGP創英角ｺﾞｼｯｸUB"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9999"/>
    <a:srgbClr val="FFFFFF"/>
    <a:srgbClr val="99CCFF"/>
    <a:srgbClr val="808080"/>
    <a:srgbClr val="B2B2B2"/>
    <a:srgbClr val="DDDDDD"/>
    <a:srgbClr val="6699FF"/>
    <a:srgbClr val="99FF99"/>
    <a:srgbClr val="3399FF"/>
    <a:srgbClr val="CC99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7418" autoAdjust="0"/>
  </p:normalViewPr>
  <p:slideViewPr>
    <p:cSldViewPr>
      <p:cViewPr varScale="1">
        <p:scale>
          <a:sx n="77" d="100"/>
          <a:sy n="77" d="100"/>
        </p:scale>
        <p:origin x="-103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064" y="-96"/>
      </p:cViewPr>
      <p:guideLst>
        <p:guide orient="horz" pos="3104"/>
        <p:guide pos="212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ja-JP" dirty="0"/>
          </a:p>
        </p:txBody>
      </p:sp>
      <p:sp>
        <p:nvSpPr>
          <p:cNvPr id="44035" name="Rectangle 3"/>
          <p:cNvSpPr>
            <a:spLocks noGrp="1" noChangeArrowheads="1"/>
          </p:cNvSpPr>
          <p:nvPr>
            <p:ph type="dt" sz="quarter" idx="1"/>
          </p:nvPr>
        </p:nvSpPr>
        <p:spPr bwMode="auto">
          <a:xfrm>
            <a:off x="3813175" y="0"/>
            <a:ext cx="291782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ja-JP" dirty="0"/>
          </a:p>
        </p:txBody>
      </p:sp>
      <p:sp>
        <p:nvSpPr>
          <p:cNvPr id="44036" name="Rectangle 4"/>
          <p:cNvSpPr>
            <a:spLocks noGrp="1" noChangeArrowheads="1"/>
          </p:cNvSpPr>
          <p:nvPr>
            <p:ph type="ftr" sz="quarter" idx="2"/>
          </p:nvPr>
        </p:nvSpPr>
        <p:spPr bwMode="auto">
          <a:xfrm>
            <a:off x="0" y="9364663"/>
            <a:ext cx="291782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ja-JP" dirty="0"/>
          </a:p>
        </p:txBody>
      </p:sp>
      <p:sp>
        <p:nvSpPr>
          <p:cNvPr id="44037" name="Rectangle 5"/>
          <p:cNvSpPr>
            <a:spLocks noGrp="1" noChangeArrowheads="1"/>
          </p:cNvSpPr>
          <p:nvPr>
            <p:ph type="sldNum" sz="quarter" idx="3"/>
          </p:nvPr>
        </p:nvSpPr>
        <p:spPr bwMode="auto">
          <a:xfrm>
            <a:off x="3813175" y="9364663"/>
            <a:ext cx="291782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E96BC14-1615-4251-8D4B-8C86F65DDFD9}" type="slidenum">
              <a:rPr lang="en-US" altLang="ja-JP"/>
              <a:pPr>
                <a:defRPr/>
              </a:pPr>
              <a:t>&lt;#&gt;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200" smtClean="0"/>
            </a:lvl1pPr>
          </a:lstStyle>
          <a:p>
            <a:pPr>
              <a:defRPr/>
            </a:pPr>
            <a:endParaRPr lang="en-US" altLang="ja-JP" dirty="0"/>
          </a:p>
        </p:txBody>
      </p:sp>
      <p:sp>
        <p:nvSpPr>
          <p:cNvPr id="1027" name="Rectangle 3"/>
          <p:cNvSpPr>
            <a:spLocks noGrp="1" noChangeArrowheads="1"/>
          </p:cNvSpPr>
          <p:nvPr>
            <p:ph type="dt" idx="1"/>
          </p:nvPr>
        </p:nvSpPr>
        <p:spPr bwMode="auto">
          <a:xfrm>
            <a:off x="3813175" y="0"/>
            <a:ext cx="291782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smtClean="0"/>
            </a:lvl1pPr>
          </a:lstStyle>
          <a:p>
            <a:pPr>
              <a:defRPr/>
            </a:pPr>
            <a:endParaRPr lang="en-US" altLang="ja-JP" dirty="0"/>
          </a:p>
        </p:txBody>
      </p:sp>
      <p:sp>
        <p:nvSpPr>
          <p:cNvPr id="100356" name="Rectangle 4"/>
          <p:cNvSpPr>
            <a:spLocks noGrp="1" noRot="1" noChangeAspect="1" noChangeArrowheads="1" noTextEdit="1"/>
          </p:cNvSpPr>
          <p:nvPr>
            <p:ph type="sldImg" idx="2"/>
          </p:nvPr>
        </p:nvSpPr>
        <p:spPr bwMode="auto">
          <a:xfrm>
            <a:off x="903288" y="739775"/>
            <a:ext cx="4927600" cy="36957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896938" y="4681538"/>
            <a:ext cx="4937125"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0" y="9364663"/>
            <a:ext cx="291782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FontTx/>
              <a:buNone/>
              <a:defRPr sz="1200" smtClean="0"/>
            </a:lvl1pPr>
          </a:lstStyle>
          <a:p>
            <a:pPr>
              <a:defRPr/>
            </a:pPr>
            <a:endParaRPr lang="en-US" altLang="ja-JP" dirty="0"/>
          </a:p>
        </p:txBody>
      </p:sp>
      <p:sp>
        <p:nvSpPr>
          <p:cNvPr id="1031" name="Rectangle 7"/>
          <p:cNvSpPr>
            <a:spLocks noGrp="1" noChangeArrowheads="1"/>
          </p:cNvSpPr>
          <p:nvPr>
            <p:ph type="sldNum" sz="quarter" idx="5"/>
          </p:nvPr>
        </p:nvSpPr>
        <p:spPr bwMode="auto">
          <a:xfrm>
            <a:off x="3813175" y="9364663"/>
            <a:ext cx="291782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smtClean="0"/>
            </a:lvl1pPr>
          </a:lstStyle>
          <a:p>
            <a:pPr>
              <a:defRPr/>
            </a:pPr>
            <a:fld id="{CB493AE6-ACB0-48C0-A300-869348BAECAB}" type="slidenum">
              <a:rPr lang="en-US" altLang="ja-JP"/>
              <a:pPr>
                <a:defRPr/>
              </a:pPr>
              <a:t>&lt;#&gt;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HGP創英角ｺﾞｼｯｸUB" pitchFamily="50" charset="-128"/>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HGP創英角ｺﾞｼｯｸUB" pitchFamily="50" charset="-128"/>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HGP創英角ｺﾞｼｯｸUB" pitchFamily="50" charset="-128"/>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HGP創英角ｺﾞｼｯｸUB" pitchFamily="50" charset="-128"/>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HGP創英角ｺﾞｼｯｸUB"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10</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11</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12</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13</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14</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15</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16</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17</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18</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19</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20</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21</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22</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23</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24</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25</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26</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27</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28</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29</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30</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31</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32</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33</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34</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35</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36</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37</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4</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5</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6</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7</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8</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buFontTx/>
              <a:buChar char="•"/>
            </a:pPr>
            <a:fld id="{C90705A1-4E2D-4662-94DE-4ED7A9BA525B}" type="slidenum">
              <a:rPr kumimoji="1" lang="en-US" altLang="ja-JP" sz="1200" kern="1200">
                <a:solidFill>
                  <a:prstClr val="black"/>
                </a:solidFill>
                <a:latin typeface="Tahoma" pitchFamily="34" charset="0"/>
                <a:ea typeface="HGP創英角ｺﾞｼｯｸUB" pitchFamily="50" charset="-128"/>
                <a:cs typeface="+mn-cs"/>
              </a:rPr>
              <a:pPr algn="r" rtl="0" fontAlgn="base">
                <a:spcBef>
                  <a:spcPct val="0"/>
                </a:spcBef>
                <a:spcAft>
                  <a:spcPct val="0"/>
                </a:spcAft>
                <a:buFontTx/>
                <a:buChar char="•"/>
              </a:pPr>
              <a:t>9</a:t>
            </a:fld>
            <a:endParaRPr kumimoji="1" lang="en-US" altLang="ja-JP" sz="1200" kern="1200" dirty="0">
              <a:solidFill>
                <a:prstClr val="black"/>
              </a:solidFill>
              <a:latin typeface="Tahoma" pitchFamily="34" charset="0"/>
              <a:ea typeface="HGP創英角ｺﾞｼｯｸUB" pitchFamily="50" charset="-128"/>
              <a:cs typeface="+mn-cs"/>
            </a:endParaRPr>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285852" y="0"/>
            <a:ext cx="6629400" cy="692150"/>
          </a:xfrm>
        </p:spPr>
        <p:txBody>
          <a:bodyPr/>
          <a:lstStyle/>
          <a:p>
            <a:r>
              <a:rPr lang="ja-JP" altLang="en-US" smtClean="0"/>
              <a:t>マスタ タイトルの書式設定</a:t>
            </a:r>
            <a:endParaRPr lang="ja-JP" altLang="en-US"/>
          </a:p>
        </p:txBody>
      </p:sp>
      <p:sp>
        <p:nvSpPr>
          <p:cNvPr id="3" name="Rectangle 6"/>
          <p:cNvSpPr>
            <a:spLocks noGrp="1" noChangeArrowheads="1"/>
          </p:cNvSpPr>
          <p:nvPr>
            <p:ph type="ftr" sz="quarter" idx="10"/>
          </p:nvPr>
        </p:nvSpPr>
        <p:spPr>
          <a:ln/>
        </p:spPr>
        <p:txBody>
          <a:bodyPr/>
          <a:lstStyle>
            <a:lvl1pPr>
              <a:defRPr/>
            </a:lvl1pPr>
          </a:lstStyle>
          <a:p>
            <a:pPr>
              <a:defRPr/>
            </a:pPr>
            <a:r>
              <a:rPr lang="ja-JP" altLang="en-US" smtClean="0"/>
              <a:t>ロードマップ議論　</a:t>
            </a:r>
            <a:r>
              <a:rPr lang="en-US" altLang="ja-JP" smtClean="0"/>
              <a:t>(May 16, 2011)</a:t>
            </a:r>
            <a:endParaRPr lang="en-US" altLang="ja-JP" dirty="0"/>
          </a:p>
        </p:txBody>
      </p:sp>
      <p:sp>
        <p:nvSpPr>
          <p:cNvPr id="4" name="Rectangle 7"/>
          <p:cNvSpPr>
            <a:spLocks noGrp="1" noChangeArrowheads="1"/>
          </p:cNvSpPr>
          <p:nvPr>
            <p:ph type="sldNum" sz="quarter" idx="11"/>
          </p:nvPr>
        </p:nvSpPr>
        <p:spPr>
          <a:ln/>
        </p:spPr>
        <p:txBody>
          <a:bodyPr/>
          <a:lstStyle>
            <a:lvl1pPr>
              <a:defRPr/>
            </a:lvl1pPr>
          </a:lstStyle>
          <a:p>
            <a:pPr>
              <a:defRPr/>
            </a:pPr>
            <a:fld id="{7AF75637-E8AC-4181-927C-9D85E9A3AAC1}" type="slidenum">
              <a:rPr lang="en-US" altLang="ja-JP"/>
              <a:pPr>
                <a:defRPr/>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ja-JP" altLang="en-US" smtClean="0"/>
              <a:t>ロードマップ議論　</a:t>
            </a:r>
            <a:r>
              <a:rPr lang="en-US" altLang="ja-JP" smtClean="0"/>
              <a:t>(May 16, 2011)</a:t>
            </a:r>
            <a:endParaRPr lang="en-US" altLang="ja-JP" dirty="0"/>
          </a:p>
        </p:txBody>
      </p:sp>
      <p:sp>
        <p:nvSpPr>
          <p:cNvPr id="3" name="Rectangle 7"/>
          <p:cNvSpPr>
            <a:spLocks noGrp="1" noChangeArrowheads="1"/>
          </p:cNvSpPr>
          <p:nvPr>
            <p:ph type="sldNum" sz="quarter" idx="11"/>
          </p:nvPr>
        </p:nvSpPr>
        <p:spPr>
          <a:ln/>
        </p:spPr>
        <p:txBody>
          <a:bodyPr/>
          <a:lstStyle>
            <a:lvl1pPr>
              <a:defRPr/>
            </a:lvl1pPr>
          </a:lstStyle>
          <a:p>
            <a:pPr>
              <a:defRPr/>
            </a:pPr>
            <a:fld id="{39F0A227-DAEA-464B-B549-974AF7486E55}" type="slidenum">
              <a:rPr lang="en-US" altLang="ja-JP"/>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19906" name="Picture 2"/>
          <p:cNvPicPr preferRelativeResize="0">
            <a:picLocks noChangeArrowheads="1"/>
          </p:cNvPicPr>
          <p:nvPr userDrawn="1"/>
        </p:nvPicPr>
        <p:blipFill>
          <a:blip r:embed="rId2" cstate="print"/>
          <a:srcRect/>
          <a:stretch>
            <a:fillRect/>
          </a:stretch>
        </p:blipFill>
        <p:spPr bwMode="auto">
          <a:xfrm>
            <a:off x="0" y="0"/>
            <a:ext cx="9144000" cy="6886575"/>
          </a:xfrm>
          <a:prstGeom prst="rect">
            <a:avLst/>
          </a:prstGeom>
          <a:noFill/>
          <a:ln w="15875">
            <a:noFill/>
            <a:miter lim="800000"/>
            <a:headEnd/>
            <a:tailEnd/>
          </a:ln>
          <a:effectLst/>
        </p:spPr>
      </p:pic>
      <p:sp>
        <p:nvSpPr>
          <p:cNvPr id="1019907" name="Rectangle 3"/>
          <p:cNvSpPr>
            <a:spLocks noGrp="1" noChangeArrowheads="1"/>
          </p:cNvSpPr>
          <p:nvPr>
            <p:ph type="ctrTitle"/>
          </p:nvPr>
        </p:nvSpPr>
        <p:spPr>
          <a:xfrm>
            <a:off x="1001713" y="523875"/>
            <a:ext cx="7380287" cy="457200"/>
          </a:xfrm>
        </p:spPr>
        <p:txBody>
          <a:bodyPr/>
          <a:lstStyle>
            <a:lvl1pPr>
              <a:defRPr>
                <a:solidFill>
                  <a:srgbClr val="CCECFF"/>
                </a:solidFill>
              </a:defRPr>
            </a:lvl1pPr>
          </a:lstStyle>
          <a:p>
            <a:r>
              <a:rPr lang="ja-JP" altLang="en-US"/>
              <a:t>マスタ タイトルの書式設定</a:t>
            </a:r>
          </a:p>
        </p:txBody>
      </p:sp>
      <p:sp>
        <p:nvSpPr>
          <p:cNvPr id="1019908" name="Rectangle 4"/>
          <p:cNvSpPr>
            <a:spLocks noGrp="1" noChangeArrowheads="1"/>
          </p:cNvSpPr>
          <p:nvPr>
            <p:ph type="subTitle" idx="1"/>
          </p:nvPr>
        </p:nvSpPr>
        <p:spPr>
          <a:xfrm>
            <a:off x="1566863" y="2895600"/>
            <a:ext cx="6662737" cy="2994025"/>
          </a:xfrm>
          <a:prstGeom prst="rect">
            <a:avLst/>
          </a:prstGeom>
        </p:spPr>
        <p:txBody>
          <a:bodyPr/>
          <a:lstStyle>
            <a:lvl1pPr marL="0" indent="0" algn="ctr">
              <a:buFont typeface="Wingdings" pitchFamily="2" charset="2"/>
              <a:buNone/>
              <a:defRPr/>
            </a:lvl1pPr>
          </a:lstStyle>
          <a:p>
            <a:r>
              <a:rPr lang="ja-JP" altLang="en-US"/>
              <a:t>マスタ サブタイトルの書式設定</a:t>
            </a:r>
          </a:p>
        </p:txBody>
      </p:sp>
      <p:sp>
        <p:nvSpPr>
          <p:cNvPr id="1019909" name="Rectangle 5" descr="デニム"/>
          <p:cNvSpPr>
            <a:spLocks noChangeArrowheads="1"/>
          </p:cNvSpPr>
          <p:nvPr/>
        </p:nvSpPr>
        <p:spPr bwMode="auto">
          <a:xfrm>
            <a:off x="2667000" y="1636700"/>
            <a:ext cx="5662613" cy="77788"/>
          </a:xfrm>
          <a:prstGeom prst="rect">
            <a:avLst/>
          </a:prstGeom>
          <a:blipFill dpi="0" rotWithShape="0">
            <a:blip r:embed="rId3" cstate="print"/>
            <a:srcRect/>
            <a:tile tx="0" ty="0" sx="100000" sy="100000" flip="none" algn="tl"/>
          </a:blipFill>
          <a:ln w="9525">
            <a:noFill/>
            <a:miter lim="800000"/>
            <a:headEnd/>
            <a:tailEnd/>
          </a:ln>
          <a:effectLst/>
        </p:spPr>
        <p:txBody>
          <a:bodyPr wrap="none" anchor="ctr"/>
          <a:lstStyle/>
          <a:p>
            <a:pPr>
              <a:buFontTx/>
              <a:buNone/>
            </a:pPr>
            <a:endParaRPr lang="ja-JP" altLang="ja-JP" sz="2400" dirty="0">
              <a:solidFill>
                <a:schemeClr val="tx1"/>
              </a:solidFill>
            </a:endParaRPr>
          </a:p>
        </p:txBody>
      </p:sp>
      <p:sp>
        <p:nvSpPr>
          <p:cNvPr id="1019910" name="Rectangle 6" descr="デニム"/>
          <p:cNvSpPr>
            <a:spLocks noChangeArrowheads="1"/>
          </p:cNvSpPr>
          <p:nvPr/>
        </p:nvSpPr>
        <p:spPr bwMode="auto">
          <a:xfrm>
            <a:off x="914400" y="493692"/>
            <a:ext cx="5662613" cy="77788"/>
          </a:xfrm>
          <a:prstGeom prst="rect">
            <a:avLst/>
          </a:prstGeom>
          <a:blipFill dpi="0" rotWithShape="0">
            <a:blip r:embed="rId3" cstate="print"/>
            <a:srcRect/>
            <a:tile tx="0" ty="0" sx="100000" sy="100000" flip="none" algn="tl"/>
          </a:blipFill>
          <a:ln w="9525">
            <a:noFill/>
            <a:miter lim="800000"/>
            <a:headEnd/>
            <a:tailEnd/>
          </a:ln>
          <a:effectLst/>
        </p:spPr>
        <p:txBody>
          <a:bodyPr wrap="none" anchor="ctr"/>
          <a:lstStyle/>
          <a:p>
            <a:pPr>
              <a:buFontTx/>
              <a:buNone/>
            </a:pPr>
            <a:endParaRPr lang="ja-JP" altLang="ja-JP" sz="2400" dirty="0">
              <a:solidFill>
                <a:schemeClr val="tx1"/>
              </a:solidFill>
            </a:endParaRPr>
          </a:p>
        </p:txBody>
      </p:sp>
      <p:sp>
        <p:nvSpPr>
          <p:cNvPr id="1019911" name="Rectangle 7" descr="デニム"/>
          <p:cNvSpPr>
            <a:spLocks noChangeArrowheads="1"/>
          </p:cNvSpPr>
          <p:nvPr userDrawn="1"/>
        </p:nvSpPr>
        <p:spPr bwMode="auto">
          <a:xfrm>
            <a:off x="685800" y="6400800"/>
            <a:ext cx="8077200" cy="76200"/>
          </a:xfrm>
          <a:prstGeom prst="rect">
            <a:avLst/>
          </a:prstGeom>
          <a:blipFill dpi="0" rotWithShape="0">
            <a:blip r:embed="rId3" cstate="print"/>
            <a:srcRect/>
            <a:tile tx="0" ty="0" sx="100000" sy="100000" flip="none" algn="tl"/>
          </a:blipFill>
          <a:ln w="15875">
            <a:noFill/>
            <a:miter lim="800000"/>
            <a:headEnd/>
            <a:tailEnd/>
          </a:ln>
          <a:effectLst/>
        </p:spPr>
        <p:txBody>
          <a:bodyPr anchor="ctr">
            <a:spAutoFit/>
          </a:bodyPr>
          <a:lstStyle/>
          <a:p>
            <a:endParaRPr lang="ja-JP" altLang="en-US" dirty="0"/>
          </a:p>
        </p:txBody>
      </p:sp>
      <p:sp>
        <p:nvSpPr>
          <p:cNvPr id="1019912" name="Rectangle 8"/>
          <p:cNvSpPr>
            <a:spLocks noGrp="1" noChangeArrowheads="1"/>
          </p:cNvSpPr>
          <p:nvPr>
            <p:ph type="ftr" sz="quarter" idx="3"/>
          </p:nvPr>
        </p:nvSpPr>
        <p:spPr>
          <a:xfrm>
            <a:off x="457200" y="6577013"/>
            <a:ext cx="8382000" cy="204787"/>
          </a:xfrm>
        </p:spPr>
        <p:txBody>
          <a:bodyPr/>
          <a:lstStyle>
            <a:lvl1pPr>
              <a:defRPr/>
            </a:lvl1pPr>
          </a:lstStyle>
          <a:p>
            <a:r>
              <a:rPr lang="ja-JP" altLang="en-US" smtClean="0"/>
              <a:t>ロードマップ議論　</a:t>
            </a:r>
            <a:r>
              <a:rPr lang="en-US" altLang="ja-JP" smtClean="0"/>
              <a:t>(May 16, 2011)</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19910"/>
                                        </p:tgtEl>
                                        <p:attrNameLst>
                                          <p:attrName>style.visibility</p:attrName>
                                        </p:attrNameLst>
                                      </p:cBhvr>
                                      <p:to>
                                        <p:strVal val="visible"/>
                                      </p:to>
                                    </p:set>
                                    <p:animEffect transition="in" filter="slide(fromLeft)">
                                      <p:cBhvr>
                                        <p:cTn id="7" dur="500"/>
                                        <p:tgtEl>
                                          <p:spTgt spid="1019910"/>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19909"/>
                                        </p:tgtEl>
                                        <p:attrNameLst>
                                          <p:attrName>style.visibility</p:attrName>
                                        </p:attrNameLst>
                                      </p:cBhvr>
                                      <p:to>
                                        <p:strVal val="visible"/>
                                      </p:to>
                                    </p:set>
                                    <p:animEffect transition="in" filter="slide(fromRight)">
                                      <p:cBhvr>
                                        <p:cTn id="11" dur="500"/>
                                        <p:tgtEl>
                                          <p:spTgt spid="1019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9" grpId="0" animBg="1" autoUpdateAnimBg="0"/>
      <p:bldP spid="1019910" grpId="0" animBg="1"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765175"/>
            <a:ext cx="8386763" cy="57118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3"/>
          <p:cNvSpPr>
            <a:spLocks noGrp="1"/>
          </p:cNvSpPr>
          <p:nvPr>
            <p:ph type="ftr" sz="quarter" idx="10"/>
          </p:nvPr>
        </p:nvSpPr>
        <p:spPr/>
        <p:txBody>
          <a:bodyPr/>
          <a:lstStyle>
            <a:lvl1pPr>
              <a:defRPr/>
            </a:lvl1pPr>
          </a:lstStyle>
          <a:p>
            <a:r>
              <a:rPr lang="ja-JP" altLang="en-US" smtClean="0"/>
              <a:t>ロードマップ議論　</a:t>
            </a:r>
            <a:r>
              <a:rPr lang="en-US" altLang="ja-JP" smtClean="0"/>
              <a:t>(May 16, 2011)</a:t>
            </a:r>
            <a:endParaRPr lang="en-US" altLang="ja-JP" dirty="0"/>
          </a:p>
        </p:txBody>
      </p:sp>
      <p:sp>
        <p:nvSpPr>
          <p:cNvPr id="5" name="スライド番号プレースホルダ 4"/>
          <p:cNvSpPr>
            <a:spLocks noGrp="1"/>
          </p:cNvSpPr>
          <p:nvPr>
            <p:ph type="sldNum" sz="quarter" idx="11"/>
          </p:nvPr>
        </p:nvSpPr>
        <p:spPr/>
        <p:txBody>
          <a:bodyPr/>
          <a:lstStyle>
            <a:lvl1pPr>
              <a:defRPr/>
            </a:lvl1pPr>
          </a:lstStyle>
          <a:p>
            <a:fld id="{D4D060A6-9F2D-4B2F-AA5E-080FECEE08E7}" type="slidenum">
              <a:rPr lang="en-US" altLang="ja-JP"/>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457200" y="1600200"/>
            <a:ext cx="8229600" cy="4525963"/>
          </a:xfrm>
          <a:prstGeom prst="rect">
            <a:avLst/>
          </a:prstGeo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a:prstGeom prst="rect">
            <a:avLst/>
          </a:prstGeom>
        </p:spPr>
        <p:txBody>
          <a:bodyPr/>
          <a:lstStyle>
            <a:lvl1pPr>
              <a:defRPr/>
            </a:lvl1pPr>
          </a:lstStyle>
          <a:p>
            <a:pPr algn="l" rtl="0" fontAlgn="base">
              <a:spcBef>
                <a:spcPct val="0"/>
              </a:spcBef>
              <a:spcAft>
                <a:spcPct val="0"/>
              </a:spcAft>
            </a:pPr>
            <a:endParaRPr kumimoji="1" lang="en-US" altLang="ja-JP" sz="1400" kern="1200" dirty="0">
              <a:solidFill>
                <a:srgbClr val="000000"/>
              </a:solidFill>
              <a:latin typeface="Arial" charset="0"/>
              <a:ea typeface="ＭＳ Ｐゴシック" pitchFamily="50" charset="-128"/>
              <a:cs typeface="+mn-cs"/>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r>
              <a:rPr kumimoji="1" lang="ja-JP" altLang="en-US" sz="1400" kern="1200" smtClean="0">
                <a:solidFill>
                  <a:srgbClr val="000000"/>
                </a:solidFill>
                <a:latin typeface="Arial" charset="0"/>
                <a:ea typeface="ＭＳ Ｐゴシック" pitchFamily="50" charset="-128"/>
                <a:cs typeface="+mn-cs"/>
              </a:rPr>
              <a:t>ロードマップ議論　</a:t>
            </a:r>
            <a:r>
              <a:rPr kumimoji="1" lang="en-US" altLang="ja-JP" sz="1400" kern="1200" smtClean="0">
                <a:solidFill>
                  <a:srgbClr val="000000"/>
                </a:solidFill>
                <a:latin typeface="Arial" charset="0"/>
                <a:ea typeface="ＭＳ Ｐゴシック" pitchFamily="50" charset="-128"/>
                <a:cs typeface="+mn-cs"/>
              </a:rPr>
              <a:t>(May 16, 2011)</a:t>
            </a:r>
            <a:endParaRPr kumimoji="1" lang="en-US" altLang="ja-JP" sz="1400" kern="1200" dirty="0">
              <a:solidFill>
                <a:srgbClr val="000000"/>
              </a:solidFill>
              <a:latin typeface="Arial" charset="0"/>
              <a:ea typeface="ＭＳ Ｐゴシック" pitchFamily="50" charset="-128"/>
              <a:cs typeface="+mn-cs"/>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DFD3B95A-EDC1-4122-B462-553FBF52FF3A}" type="slidenum">
              <a:rPr kumimoji="1" lang="en-US" altLang="ja-JP" sz="1400" kern="1200">
                <a:solidFill>
                  <a:srgbClr val="000000"/>
                </a:solidFill>
                <a:latin typeface="Arial" charset="0"/>
                <a:ea typeface="ＭＳ Ｐゴシック" pitchFamily="50" charset="-128"/>
                <a:cs typeface="+mn-cs"/>
              </a:rPr>
              <a:pPr algn="r" rtl="0" fontAlgn="base">
                <a:spcBef>
                  <a:spcPct val="0"/>
                </a:spcBef>
                <a:spcAft>
                  <a:spcPct val="0"/>
                </a:spcAft>
              </a:pPr>
              <a:t>&lt;#&gt;</a:t>
            </a:fld>
            <a:endParaRPr kumimoji="1" lang="en-US" altLang="ja-JP" sz="1400" kern="1200" dirty="0">
              <a:solidFill>
                <a:srgbClr val="000000"/>
              </a:solidFill>
              <a:latin typeface="Arial" charset="0"/>
              <a:ea typeface="ＭＳ Ｐゴシック" pitchFamily="50"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7" cstate="print"/>
          <a:srcRect/>
          <a:stretch>
            <a:fillRect/>
          </a:stretch>
        </p:blipFill>
        <p:spPr bwMode="auto">
          <a:xfrm>
            <a:off x="0" y="0"/>
            <a:ext cx="9144000" cy="6905625"/>
          </a:xfrm>
          <a:prstGeom prst="rect">
            <a:avLst/>
          </a:prstGeom>
          <a:noFill/>
          <a:ln w="15875">
            <a:noFill/>
            <a:miter lim="800000"/>
            <a:headEnd/>
            <a:tailEnd/>
          </a:ln>
        </p:spPr>
      </p:pic>
      <p:sp>
        <p:nvSpPr>
          <p:cNvPr id="1346563" name="Rectangle 3" descr="デニム"/>
          <p:cNvSpPr>
            <a:spLocks noChangeArrowheads="1"/>
          </p:cNvSpPr>
          <p:nvPr/>
        </p:nvSpPr>
        <p:spPr bwMode="auto">
          <a:xfrm>
            <a:off x="685800" y="6477000"/>
            <a:ext cx="8077200" cy="76200"/>
          </a:xfrm>
          <a:prstGeom prst="rect">
            <a:avLst/>
          </a:prstGeom>
          <a:blipFill dpi="0" rotWithShape="0">
            <a:blip r:embed="rId8" cstate="print"/>
            <a:srcRect/>
            <a:tile tx="0" ty="0" sx="100000" sy="100000" flip="none" algn="tl"/>
          </a:blipFill>
          <a:ln w="15875">
            <a:noFill/>
            <a:miter lim="800000"/>
            <a:headEnd/>
            <a:tailEnd/>
          </a:ln>
          <a:effectLst/>
        </p:spPr>
        <p:txBody>
          <a:bodyPr anchor="ctr">
            <a:spAutoFit/>
          </a:bodyPr>
          <a:lstStyle/>
          <a:p>
            <a:pPr>
              <a:defRPr/>
            </a:pPr>
            <a:endParaRPr lang="ja-JP" altLang="en-US" dirty="0"/>
          </a:p>
        </p:txBody>
      </p:sp>
      <p:sp>
        <p:nvSpPr>
          <p:cNvPr id="1346564" name="Rectangle 4" descr="デニム"/>
          <p:cNvSpPr>
            <a:spLocks noChangeArrowheads="1"/>
          </p:cNvSpPr>
          <p:nvPr/>
        </p:nvSpPr>
        <p:spPr bwMode="auto">
          <a:xfrm>
            <a:off x="685800" y="615950"/>
            <a:ext cx="8077200" cy="76200"/>
          </a:xfrm>
          <a:prstGeom prst="rect">
            <a:avLst/>
          </a:prstGeom>
          <a:blipFill dpi="0" rotWithShape="0">
            <a:blip r:embed="rId8" cstate="print"/>
            <a:srcRect/>
            <a:tile tx="0" ty="0" sx="100000" sy="100000" flip="none" algn="tl"/>
          </a:blipFill>
          <a:ln w="15875">
            <a:noFill/>
            <a:miter lim="800000"/>
            <a:headEnd/>
            <a:tailEnd/>
          </a:ln>
          <a:effectLst/>
        </p:spPr>
        <p:txBody>
          <a:bodyPr anchor="ctr">
            <a:spAutoFit/>
          </a:bodyPr>
          <a:lstStyle/>
          <a:p>
            <a:pPr>
              <a:defRPr/>
            </a:pPr>
            <a:endParaRPr lang="ja-JP" altLang="en-US" dirty="0"/>
          </a:p>
        </p:txBody>
      </p:sp>
      <p:sp>
        <p:nvSpPr>
          <p:cNvPr id="1346566" name="Rectangle 6"/>
          <p:cNvSpPr>
            <a:spLocks noGrp="1" noChangeArrowheads="1"/>
          </p:cNvSpPr>
          <p:nvPr>
            <p:ph type="ftr" sz="quarter" idx="3"/>
          </p:nvPr>
        </p:nvSpPr>
        <p:spPr bwMode="auto">
          <a:xfrm>
            <a:off x="457200" y="6629400"/>
            <a:ext cx="8382000" cy="204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kumimoji="0" sz="1200" b="1" smtClean="0">
                <a:solidFill>
                  <a:srgbClr val="EAEAEA"/>
                </a:solidFill>
              </a:defRPr>
            </a:lvl1pPr>
          </a:lstStyle>
          <a:p>
            <a:pPr>
              <a:defRPr/>
            </a:pPr>
            <a:r>
              <a:rPr lang="ja-JP" altLang="en-US" smtClean="0"/>
              <a:t>ロードマップ議論　</a:t>
            </a:r>
            <a:r>
              <a:rPr lang="en-US" altLang="ja-JP" smtClean="0"/>
              <a:t>(May 16, 2011)</a:t>
            </a:r>
            <a:endParaRPr lang="en-US" altLang="ja-JP" dirty="0"/>
          </a:p>
        </p:txBody>
      </p:sp>
      <p:sp>
        <p:nvSpPr>
          <p:cNvPr id="1346567" name="Rectangle 7"/>
          <p:cNvSpPr>
            <a:spLocks noGrp="1" noChangeArrowheads="1"/>
          </p:cNvSpPr>
          <p:nvPr>
            <p:ph type="sldNum" sz="quarter" idx="4"/>
          </p:nvPr>
        </p:nvSpPr>
        <p:spPr bwMode="auto">
          <a:xfrm>
            <a:off x="8305800" y="6597650"/>
            <a:ext cx="685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kumimoji="0" sz="1400" b="1" smtClean="0">
                <a:solidFill>
                  <a:srgbClr val="EAEAEA"/>
                </a:solidFill>
              </a:defRPr>
            </a:lvl1pPr>
          </a:lstStyle>
          <a:p>
            <a:pPr>
              <a:defRPr/>
            </a:pPr>
            <a:fld id="{715F68F9-44F6-4E6F-8F84-EB7A3601EA43}" type="slidenum">
              <a:rPr lang="en-US" altLang="ja-JP"/>
              <a:pPr>
                <a:defRPr/>
              </a:pPr>
              <a:t>&lt;#&gt;</a:t>
            </a:fld>
            <a:endParaRPr lang="en-US" altLang="ja-JP" dirty="0"/>
          </a:p>
        </p:txBody>
      </p:sp>
      <p:sp>
        <p:nvSpPr>
          <p:cNvPr id="1346568" name="Rectangle 8"/>
          <p:cNvSpPr>
            <a:spLocks noGrp="1" noChangeArrowheads="1"/>
          </p:cNvSpPr>
          <p:nvPr>
            <p:ph type="title"/>
          </p:nvPr>
        </p:nvSpPr>
        <p:spPr bwMode="auto">
          <a:xfrm>
            <a:off x="838200" y="0"/>
            <a:ext cx="6629400" cy="692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01" r:id="rId3"/>
    <p:sldLayoutId id="2147483702" r:id="rId4"/>
    <p:sldLayoutId id="2147483807" r:id="rId5"/>
  </p:sldLayoutIdLst>
  <p:timing>
    <p:tnLst>
      <p:par>
        <p:cTn id="1" dur="indefinite" restart="never" nodeType="tmRoot"/>
      </p:par>
    </p:tnLst>
  </p:timing>
  <p:hf hdr="0" dt="0"/>
  <p:txStyles>
    <p:titleStyle>
      <a:lvl1pPr algn="ctr" rtl="0" eaLnBrk="0" fontAlgn="base" hangingPunct="0">
        <a:lnSpc>
          <a:spcPct val="120000"/>
        </a:lnSpc>
        <a:spcBef>
          <a:spcPct val="0"/>
        </a:spcBef>
        <a:spcAft>
          <a:spcPct val="0"/>
        </a:spcAft>
        <a:defRPr kumimoji="1" sz="2800" b="1">
          <a:solidFill>
            <a:srgbClr val="EAEAEA"/>
          </a:solidFill>
          <a:effectLst>
            <a:outerShdw blurRad="38100" dist="38100" dir="2700000" algn="tl">
              <a:srgbClr val="C0C0C0"/>
            </a:outerShdw>
          </a:effectLst>
          <a:latin typeface="+mj-lt"/>
          <a:ea typeface="+mj-ea"/>
          <a:cs typeface="+mj-cs"/>
        </a:defRPr>
      </a:lvl1pPr>
      <a:lvl2pPr algn="ctr" rtl="0" eaLnBrk="0" fontAlgn="base" hangingPunct="0">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2pPr>
      <a:lvl3pPr algn="ctr" rtl="0" eaLnBrk="0" fontAlgn="base" hangingPunct="0">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3pPr>
      <a:lvl4pPr algn="ctr" rtl="0" eaLnBrk="0" fontAlgn="base" hangingPunct="0">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4pPr>
      <a:lvl5pPr algn="ctr" rtl="0" eaLnBrk="0" fontAlgn="base" hangingPunct="0">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5pPr>
      <a:lvl6pPr marL="457200" algn="ctr" rtl="0" fontAlgn="base">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6pPr>
      <a:lvl7pPr marL="914400" algn="ctr" rtl="0" fontAlgn="base">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7pPr>
      <a:lvl8pPr marL="1371600" algn="ctr" rtl="0" fontAlgn="base">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8pPr>
      <a:lvl9pPr marL="1828800" algn="ctr" rtl="0" fontAlgn="base">
        <a:lnSpc>
          <a:spcPct val="120000"/>
        </a:lnSpc>
        <a:spcBef>
          <a:spcPct val="0"/>
        </a:spcBef>
        <a:spcAft>
          <a:spcPct val="0"/>
        </a:spcAft>
        <a:defRPr kumimoji="1" sz="2800" b="1">
          <a:solidFill>
            <a:srgbClr val="EAEAEA"/>
          </a:solidFill>
          <a:effectLst>
            <a:outerShdw blurRad="38100" dist="38100" dir="2700000" algn="tl">
              <a:srgbClr val="C0C0C0"/>
            </a:outerShdw>
          </a:effectLst>
          <a:latin typeface="Tahoma" pitchFamily="34" charset="0"/>
          <a:ea typeface="HGP創英角ｺﾞｼｯｸUB" pitchFamily="50" charset="-128"/>
        </a:defRPr>
      </a:lvl9pPr>
    </p:titleStyle>
    <p:bodyStyle>
      <a:lvl1pPr marL="193675" indent="-193675" algn="l" rtl="0" eaLnBrk="0" fontAlgn="base" hangingPunct="0">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cs typeface="+mn-cs"/>
        </a:defRPr>
      </a:lvl1pPr>
      <a:lvl2pPr marL="566738" indent="-182563" algn="l" rtl="0" eaLnBrk="0" fontAlgn="base" hangingPunct="0">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2pPr>
      <a:lvl3pPr marL="952500" indent="-195263" algn="l" rtl="0" eaLnBrk="0" fontAlgn="base" hangingPunct="0">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3pPr>
      <a:lvl4pPr marL="1338263" indent="-195263" algn="l" rtl="0" eaLnBrk="0" fontAlgn="base" hangingPunct="0">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4pPr>
      <a:lvl5pPr marL="1711325" indent="-182563" algn="l" rtl="0" eaLnBrk="0" fontAlgn="base" hangingPunct="0">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5pPr>
      <a:lvl6pPr marL="2168525" indent="-182563" algn="l" rtl="0" fontAlgn="base">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6pPr>
      <a:lvl7pPr marL="2625725" indent="-182563" algn="l" rtl="0" fontAlgn="base">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7pPr>
      <a:lvl8pPr marL="3082925" indent="-182563" algn="l" rtl="0" fontAlgn="base">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8pPr>
      <a:lvl9pPr marL="3540125" indent="-182563" algn="l" rtl="0" fontAlgn="base">
        <a:lnSpc>
          <a:spcPct val="110000"/>
        </a:lnSpc>
        <a:spcBef>
          <a:spcPct val="20000"/>
        </a:spcBef>
        <a:spcAft>
          <a:spcPct val="0"/>
        </a:spcAft>
        <a:buClr>
          <a:schemeClr val="accent2"/>
        </a:buClr>
        <a:buSzPct val="70000"/>
        <a:buFont typeface="Wingdings" pitchFamily="2" charset="2"/>
        <a:buBlip>
          <a:blip r:embed="rId9"/>
        </a:buBlip>
        <a:defRPr kumimoji="1" sz="2000">
          <a:solidFill>
            <a:srgbClr val="EAEAEA"/>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LCGT</a:t>
            </a:r>
            <a:r>
              <a:rPr lang="ja-JP" altLang="en-US" dirty="0" smtClean="0"/>
              <a:t>ロードマップ検討資料</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571472" y="1214422"/>
            <a:ext cx="8215370" cy="4572032"/>
          </a:xfrm>
          <a:prstGeom prst="rect">
            <a:avLst/>
          </a:prstGeom>
        </p:spPr>
        <p:txBody>
          <a:bodyPr/>
          <a:lstStyle/>
          <a:p>
            <a:pPr>
              <a:lnSpc>
                <a:spcPct val="120000"/>
              </a:lnSpc>
              <a:spcBef>
                <a:spcPct val="0"/>
              </a:spcBef>
              <a:buClrTx/>
              <a:buFontTx/>
              <a:buNone/>
            </a:pPr>
            <a:endParaRPr lang="en-US" altLang="ja-JP" sz="2400" dirty="0" smtClean="0"/>
          </a:p>
          <a:p>
            <a:pPr>
              <a:lnSpc>
                <a:spcPct val="120000"/>
              </a:lnSpc>
              <a:spcBef>
                <a:spcPct val="0"/>
              </a:spcBef>
              <a:buClrTx/>
              <a:buFontTx/>
              <a:buNone/>
            </a:pPr>
            <a:endParaRPr lang="en-US" altLang="ja-JP" sz="2400" dirty="0" smtClean="0"/>
          </a:p>
          <a:p>
            <a:pPr>
              <a:lnSpc>
                <a:spcPct val="120000"/>
              </a:lnSpc>
              <a:spcBef>
                <a:spcPct val="0"/>
              </a:spcBef>
              <a:buClrTx/>
              <a:buFontTx/>
              <a:buNone/>
            </a:pPr>
            <a:r>
              <a:rPr lang="ja-JP" altLang="en-US" sz="2400" dirty="0" smtClean="0"/>
              <a:t>・</a:t>
            </a:r>
            <a:r>
              <a:rPr lang="en-US" altLang="ja-JP" sz="2400" dirty="0" smtClean="0"/>
              <a:t>LCGT</a:t>
            </a:r>
            <a:r>
              <a:rPr lang="ja-JP" altLang="en-US" sz="2400" dirty="0" smtClean="0"/>
              <a:t>におけるロードマップ検討の中で、特に </a:t>
            </a:r>
            <a:endParaRPr lang="en-US" altLang="ja-JP" sz="2400" dirty="0" smtClean="0"/>
          </a:p>
          <a:p>
            <a:pPr>
              <a:lnSpc>
                <a:spcPct val="120000"/>
              </a:lnSpc>
              <a:spcBef>
                <a:spcPct val="0"/>
              </a:spcBef>
              <a:buClrTx/>
              <a:buFontTx/>
              <a:buNone/>
            </a:pPr>
            <a:r>
              <a:rPr lang="en-US" altLang="ja-JP" sz="2400" dirty="0" smtClean="0"/>
              <a:t>  </a:t>
            </a:r>
            <a:r>
              <a:rPr lang="ja-JP" altLang="en-US" sz="2400" dirty="0" smtClean="0"/>
              <a:t>防振系の開発・設置・調整プランに</a:t>
            </a:r>
            <a:r>
              <a:rPr lang="ja-JP" altLang="en-US" sz="2400" dirty="0" smtClean="0"/>
              <a:t>ついて</a:t>
            </a:r>
            <a:r>
              <a:rPr lang="en-US" altLang="ja-JP" sz="2400" dirty="0" smtClean="0"/>
              <a:t>3</a:t>
            </a:r>
            <a:r>
              <a:rPr lang="ja-JP" altLang="en-US" sz="2400" dirty="0" smtClean="0"/>
              <a:t>案</a:t>
            </a:r>
            <a:r>
              <a:rPr lang="ja-JP" altLang="en-US" sz="2400" dirty="0" smtClean="0"/>
              <a:t>を比較検討する</a:t>
            </a:r>
            <a:r>
              <a:rPr lang="en-US" altLang="ja-JP" sz="2400" dirty="0" smtClean="0"/>
              <a:t>.</a:t>
            </a:r>
          </a:p>
          <a:p>
            <a:pPr>
              <a:lnSpc>
                <a:spcPct val="120000"/>
              </a:lnSpc>
              <a:spcBef>
                <a:spcPct val="0"/>
              </a:spcBef>
              <a:buClrTx/>
              <a:buFontTx/>
              <a:buNone/>
            </a:pPr>
            <a:endParaRPr lang="en-US" altLang="ja-JP" sz="2400" dirty="0" smtClean="0"/>
          </a:p>
          <a:p>
            <a:pPr>
              <a:lnSpc>
                <a:spcPct val="120000"/>
              </a:lnSpc>
              <a:spcBef>
                <a:spcPct val="0"/>
              </a:spcBef>
              <a:buClrTx/>
              <a:buFontTx/>
              <a:buNone/>
            </a:pPr>
            <a:r>
              <a:rPr lang="ja-JP" altLang="en-US" sz="2400" dirty="0" smtClean="0"/>
              <a:t>・</a:t>
            </a:r>
            <a:r>
              <a:rPr lang="en-US" altLang="ja-JP" sz="2400" dirty="0" smtClean="0"/>
              <a:t>3</a:t>
            </a:r>
            <a:r>
              <a:rPr lang="ja-JP" altLang="en-US" sz="2400" dirty="0" smtClean="0"/>
              <a:t>案</a:t>
            </a:r>
            <a:r>
              <a:rPr lang="ja-JP" altLang="en-US" sz="2400" dirty="0" smtClean="0"/>
              <a:t>の概要を示した後、それらの定量的な比較と、</a:t>
            </a:r>
            <a:endParaRPr lang="en-US" altLang="ja-JP" sz="2400" dirty="0" smtClean="0"/>
          </a:p>
          <a:p>
            <a:pPr>
              <a:lnSpc>
                <a:spcPct val="120000"/>
              </a:lnSpc>
              <a:spcBef>
                <a:spcPct val="0"/>
              </a:spcBef>
              <a:buClrTx/>
              <a:buFontTx/>
              <a:buNone/>
            </a:pPr>
            <a:r>
              <a:rPr lang="en-US" altLang="ja-JP" sz="2400" dirty="0" smtClean="0"/>
              <a:t>  </a:t>
            </a:r>
            <a:r>
              <a:rPr lang="ja-JP" altLang="en-US" sz="2400" dirty="0" smtClean="0"/>
              <a:t>利点・要検討事項の比較を行う</a:t>
            </a:r>
            <a:r>
              <a:rPr lang="en-US" altLang="ja-JP" sz="2400" dirty="0" smtClean="0"/>
              <a:t>.</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1</a:t>
            </a:fld>
            <a:endParaRPr lang="en-US" altLang="ja-JP" dirty="0"/>
          </a:p>
        </p:txBody>
      </p:sp>
    </p:spTree>
  </p:cSld>
  <p:clrMapOvr>
    <a:masterClrMapping/>
  </p:clrMapOvr>
  <p:transition advTm="1712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Plan-C </a:t>
            </a:r>
            <a:r>
              <a:rPr lang="ja-JP" altLang="en-US" dirty="0" smtClean="0"/>
              <a:t>補足説明</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714356"/>
            <a:ext cx="7815262" cy="5643602"/>
          </a:xfrm>
          <a:prstGeom prst="rect">
            <a:avLst/>
          </a:prstGeom>
        </p:spPr>
        <p:txBody>
          <a:bodyPr/>
          <a:lstStyle/>
          <a:p>
            <a:pPr>
              <a:lnSpc>
                <a:spcPct val="120000"/>
              </a:lnSpc>
              <a:spcBef>
                <a:spcPct val="0"/>
              </a:spcBef>
              <a:buClrTx/>
              <a:buFontTx/>
              <a:buNone/>
            </a:pPr>
            <a:r>
              <a:rPr lang="ja-JP" altLang="en-US" sz="1800" dirty="0" smtClean="0"/>
              <a:t>・常温干渉計から低温干渉計移行時には以下の作業が必要</a:t>
            </a:r>
            <a:endParaRPr lang="en-US" altLang="ja-JP" sz="1800" dirty="0" smtClean="0"/>
          </a:p>
          <a:p>
            <a:pPr>
              <a:lnSpc>
                <a:spcPct val="120000"/>
              </a:lnSpc>
              <a:spcBef>
                <a:spcPct val="0"/>
              </a:spcBef>
              <a:buClrTx/>
              <a:buFontTx/>
              <a:buNone/>
            </a:pPr>
            <a:r>
              <a:rPr lang="ja-JP" altLang="en-US" sz="1800" dirty="0" smtClean="0"/>
              <a:t>　　　エンドテストマス</a:t>
            </a:r>
            <a:r>
              <a:rPr lang="en-US" altLang="ja-JP" sz="1800" dirty="0" smtClean="0"/>
              <a:t>: </a:t>
            </a:r>
          </a:p>
          <a:p>
            <a:pPr>
              <a:lnSpc>
                <a:spcPct val="120000"/>
              </a:lnSpc>
              <a:spcBef>
                <a:spcPct val="0"/>
              </a:spcBef>
              <a:buClrTx/>
              <a:buFontTx/>
              <a:buNone/>
            </a:pPr>
            <a:r>
              <a:rPr lang="ja-JP" altLang="en-US" sz="1800" dirty="0" smtClean="0"/>
              <a:t>　　　　　</a:t>
            </a:r>
            <a:r>
              <a:rPr lang="en-US" altLang="ja-JP" sz="1800" dirty="0" smtClean="0"/>
              <a:t> </a:t>
            </a:r>
            <a:r>
              <a:rPr lang="ja-JP" altLang="en-US" sz="1800" dirty="0" smtClean="0"/>
              <a:t>常温防振系・常温真空槽撤去</a:t>
            </a:r>
            <a:r>
              <a:rPr lang="en-US" altLang="ja-JP" sz="1800" dirty="0" smtClean="0">
                <a:sym typeface="Wingdings" pitchFamily="2" charset="2"/>
              </a:rPr>
              <a:t> </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常温ダクト一部撤去、ラディレーションシールド設置・接続</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フロントテストマス</a:t>
            </a:r>
            <a:r>
              <a:rPr lang="en-US" altLang="ja-JP" sz="1800" dirty="0" smtClean="0">
                <a:sym typeface="Wingdings" pitchFamily="2" charset="2"/>
              </a:rPr>
              <a:t>:</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常温防振系</a:t>
            </a:r>
            <a:r>
              <a:rPr lang="ja-JP" altLang="en-US" sz="1800" dirty="0" smtClean="0">
                <a:sym typeface="Wingdings" pitchFamily="2" charset="2"/>
              </a:rPr>
              <a:t>・常温</a:t>
            </a:r>
            <a:r>
              <a:rPr lang="ja-JP" altLang="en-US" sz="1800" dirty="0" smtClean="0">
                <a:sym typeface="Wingdings" pitchFamily="2" charset="2"/>
              </a:rPr>
              <a:t>ダクト一部撤去</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ラディレーションシールド</a:t>
            </a:r>
            <a:r>
              <a:rPr lang="ja-JP" altLang="en-US" sz="1800" dirty="0" smtClean="0">
                <a:sym typeface="Wingdings" pitchFamily="2" charset="2"/>
              </a:rPr>
              <a:t>設置・</a:t>
            </a:r>
            <a:r>
              <a:rPr lang="ja-JP" altLang="en-US" sz="1800" dirty="0" smtClean="0">
                <a:sym typeface="Wingdings" pitchFamily="2" charset="2"/>
              </a:rPr>
              <a:t>接続</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en-US" altLang="ja-JP" sz="1800" dirty="0" smtClean="0">
                <a:sym typeface="Wingdings" pitchFamily="2" charset="2"/>
              </a:rPr>
              <a:t>	(</a:t>
            </a:r>
            <a:r>
              <a:rPr lang="ja-JP" altLang="en-US" sz="1800" dirty="0" smtClean="0">
                <a:sym typeface="Wingdings" pitchFamily="2" charset="2"/>
              </a:rPr>
              <a:t>真空槽は始めからクライオスタットを用いる</a:t>
            </a:r>
            <a:r>
              <a:rPr lang="en-US" altLang="ja-JP" sz="1800" dirty="0" smtClean="0">
                <a:sym typeface="Wingdings" pitchFamily="2" charset="2"/>
              </a:rPr>
              <a:t>)</a:t>
            </a:r>
            <a:endParaRPr lang="en-US" altLang="ja-JP" sz="1800" dirty="0" smtClean="0">
              <a:sym typeface="Wingdings" pitchFamily="2" charset="2"/>
            </a:endParaRPr>
          </a:p>
          <a:p>
            <a:pPr>
              <a:lnSpc>
                <a:spcPct val="120000"/>
              </a:lnSpc>
              <a:spcBef>
                <a:spcPct val="0"/>
              </a:spcBef>
              <a:buClrTx/>
              <a:buFontTx/>
              <a:buNone/>
            </a:pPr>
            <a:endParaRPr lang="en-US" altLang="ja-JP" sz="1800" dirty="0" smtClean="0">
              <a:sym typeface="Wingdings" pitchFamily="2" charset="2"/>
            </a:endParaRPr>
          </a:p>
          <a:p>
            <a:pPr>
              <a:lnSpc>
                <a:spcPct val="120000"/>
              </a:lnSpc>
              <a:spcBef>
                <a:spcPct val="0"/>
              </a:spcBef>
              <a:buClrTx/>
              <a:buFontTx/>
              <a:buNone/>
            </a:pPr>
            <a:r>
              <a:rPr lang="ja-JP" altLang="en-US" sz="1800" dirty="0" smtClean="0">
                <a:sym typeface="Wingdings" pitchFamily="2" charset="2"/>
              </a:rPr>
              <a:t>・クライオスタット</a:t>
            </a:r>
            <a:r>
              <a:rPr lang="en-US" altLang="ja-JP" sz="1800" dirty="0" smtClean="0">
                <a:sym typeface="Wingdings" pitchFamily="2" charset="2"/>
              </a:rPr>
              <a:t>+</a:t>
            </a:r>
            <a:r>
              <a:rPr lang="ja-JP" altLang="en-US" sz="1800" dirty="0" smtClean="0">
                <a:sym typeface="Wingdings" pitchFamily="2" charset="2"/>
              </a:rPr>
              <a:t>低温ペイロードの開発計画は、プラン</a:t>
            </a:r>
            <a:r>
              <a:rPr lang="en-US" altLang="ja-JP" sz="1800" dirty="0" smtClean="0">
                <a:sym typeface="Wingdings" pitchFamily="2" charset="2"/>
              </a:rPr>
              <a:t>A</a:t>
            </a:r>
            <a:r>
              <a:rPr lang="ja-JP" altLang="en-US" sz="1800" dirty="0" smtClean="0">
                <a:sym typeface="Wingdings" pitchFamily="2" charset="2"/>
              </a:rPr>
              <a:t>と同等</a:t>
            </a:r>
            <a:r>
              <a:rPr lang="en-US" altLang="ja-JP" sz="1800" dirty="0" smtClean="0">
                <a:sym typeface="Wingdings" pitchFamily="2" charset="2"/>
              </a:rPr>
              <a:t>.</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低温フルシステム試験を行う分だけ、前倒しになっている</a:t>
            </a:r>
            <a:r>
              <a:rPr lang="en-US" altLang="ja-JP" sz="1800" dirty="0" smtClean="0">
                <a:sym typeface="Wingdings" pitchFamily="2" charset="2"/>
              </a:rPr>
              <a:t>.</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10</a:t>
            </a:fld>
            <a:endParaRPr lang="en-US" altLang="ja-JP" dirty="0"/>
          </a:p>
        </p:txBody>
      </p:sp>
    </p:spTree>
  </p:cSld>
  <p:clrMapOvr>
    <a:masterClrMapping/>
  </p:clrMapOvr>
  <p:transition advTm="1712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プランの比較</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1" name="スライド番号プレースホルダ 60"/>
          <p:cNvSpPr>
            <a:spLocks noGrp="1"/>
          </p:cNvSpPr>
          <p:nvPr>
            <p:ph type="sldNum" sz="quarter" idx="11"/>
          </p:nvPr>
        </p:nvSpPr>
        <p:spPr/>
        <p:txBody>
          <a:bodyPr/>
          <a:lstStyle/>
          <a:p>
            <a:pPr>
              <a:defRPr/>
            </a:pPr>
            <a:fld id="{7AF75637-E8AC-4181-927C-9D85E9A3AAC1}" type="slidenum">
              <a:rPr lang="en-US" altLang="ja-JP" smtClean="0"/>
              <a:pPr>
                <a:defRPr/>
              </a:pPr>
              <a:t>11</a:t>
            </a:fld>
            <a:endParaRPr lang="en-US" altLang="ja-JP" dirty="0"/>
          </a:p>
        </p:txBody>
      </p:sp>
      <p:graphicFrame>
        <p:nvGraphicFramePr>
          <p:cNvPr id="62" name="表 61"/>
          <p:cNvGraphicFramePr>
            <a:graphicFrameLocks noGrp="1"/>
          </p:cNvGraphicFramePr>
          <p:nvPr/>
        </p:nvGraphicFramePr>
        <p:xfrm>
          <a:off x="755576" y="836712"/>
          <a:ext cx="8064896" cy="5356800"/>
        </p:xfrm>
        <a:graphic>
          <a:graphicData uri="http://schemas.openxmlformats.org/drawingml/2006/table">
            <a:tbl>
              <a:tblPr firstRow="1" bandRow="1">
                <a:tableStyleId>{5C22544A-7EE6-4342-B048-85BDC9FD1C3A}</a:tableStyleId>
              </a:tblPr>
              <a:tblGrid>
                <a:gridCol w="1152128"/>
                <a:gridCol w="1656184"/>
                <a:gridCol w="648072"/>
                <a:gridCol w="1728192"/>
                <a:gridCol w="576064"/>
                <a:gridCol w="1656184"/>
                <a:gridCol w="648072"/>
              </a:tblGrid>
              <a:tr h="432048">
                <a:tc>
                  <a:txBody>
                    <a:bodyPr/>
                    <a:lstStyle/>
                    <a:p>
                      <a:endParaRPr kumimoji="1" lang="ja-JP" altLang="en-US" dirty="0"/>
                    </a:p>
                  </a:txBody>
                  <a:tcPr/>
                </a:tc>
                <a:tc gridSpan="2">
                  <a:txBody>
                    <a:bodyPr/>
                    <a:lstStyle/>
                    <a:p>
                      <a:pPr algn="ctr"/>
                      <a:r>
                        <a:rPr kumimoji="1" lang="en-US" altLang="ja-JP" dirty="0" smtClean="0">
                          <a:solidFill>
                            <a:srgbClr val="FF0000"/>
                          </a:solidFill>
                        </a:rPr>
                        <a:t>Plan-A</a:t>
                      </a:r>
                      <a:endParaRPr kumimoji="1" lang="ja-JP" altLang="en-US" dirty="0">
                        <a:solidFill>
                          <a:srgbClr val="FF0000"/>
                        </a:solidFill>
                      </a:endParaRPr>
                    </a:p>
                  </a:txBody>
                  <a:tcPr/>
                </a:tc>
                <a:tc hMerge="1">
                  <a:txBody>
                    <a:bodyPr/>
                    <a:lstStyle/>
                    <a:p>
                      <a:endParaRPr kumimoji="1" lang="ja-JP" altLang="en-US" dirty="0"/>
                    </a:p>
                  </a:txBody>
                  <a:tcPr/>
                </a:tc>
                <a:tc gridSpan="2">
                  <a:txBody>
                    <a:bodyPr/>
                    <a:lstStyle/>
                    <a:p>
                      <a:pPr algn="ctr"/>
                      <a:r>
                        <a:rPr kumimoji="1" lang="en-US" altLang="ja-JP" dirty="0" smtClean="0">
                          <a:solidFill>
                            <a:srgbClr val="00B050"/>
                          </a:solidFill>
                        </a:rPr>
                        <a:t>Plan-B</a:t>
                      </a:r>
                      <a:endParaRPr kumimoji="1" lang="ja-JP" altLang="en-US" dirty="0">
                        <a:solidFill>
                          <a:srgbClr val="00B050"/>
                        </a:solidFill>
                      </a:endParaRPr>
                    </a:p>
                  </a:txBody>
                  <a:tcPr/>
                </a:tc>
                <a:tc hMerge="1">
                  <a:txBody>
                    <a:bodyPr/>
                    <a:lstStyle/>
                    <a:p>
                      <a:endParaRPr kumimoji="1" lang="ja-JP" altLang="en-US" dirty="0"/>
                    </a:p>
                  </a:txBody>
                  <a:tcPr/>
                </a:tc>
                <a:tc gridSpan="2">
                  <a:txBody>
                    <a:bodyPr/>
                    <a:lstStyle/>
                    <a:p>
                      <a:pPr algn="ctr"/>
                      <a:r>
                        <a:rPr kumimoji="1" lang="en-US" altLang="ja-JP" dirty="0" smtClean="0">
                          <a:solidFill>
                            <a:srgbClr val="0070C0"/>
                          </a:solidFill>
                        </a:rPr>
                        <a:t>Plan-C</a:t>
                      </a:r>
                      <a:endParaRPr kumimoji="1" lang="ja-JP" altLang="en-US" dirty="0">
                        <a:solidFill>
                          <a:srgbClr val="0070C0"/>
                        </a:solidFill>
                      </a:endParaRPr>
                    </a:p>
                  </a:txBody>
                  <a:tcPr/>
                </a:tc>
                <a:tc hMerge="1">
                  <a:txBody>
                    <a:bodyPr/>
                    <a:lstStyle/>
                    <a:p>
                      <a:endParaRPr kumimoji="1" lang="ja-JP" altLang="en-US" dirty="0"/>
                    </a:p>
                  </a:txBody>
                  <a:tcPr/>
                </a:tc>
              </a:tr>
              <a:tr h="632070">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dirty="0" err="1" smtClean="0">
                          <a:solidFill>
                            <a:schemeClr val="tx1"/>
                          </a:solidFill>
                          <a:latin typeface="+mn-lt"/>
                          <a:ea typeface="+mn-ea"/>
                        </a:rPr>
                        <a:t>iLCGT</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設置開始時</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dirty="0" smtClean="0">
                          <a:solidFill>
                            <a:schemeClr val="tx1"/>
                          </a:solidFill>
                          <a:latin typeface="+mn-lt"/>
                          <a:ea typeface="+mn-ea"/>
                        </a:rPr>
                        <a:t>Type-A</a:t>
                      </a:r>
                      <a:r>
                        <a:rPr lang="ja-JP" altLang="en-US" sz="1400" kern="0" dirty="0" smtClean="0">
                          <a:solidFill>
                            <a:schemeClr val="tx1"/>
                          </a:solidFill>
                          <a:latin typeface="+mn-lt"/>
                          <a:ea typeface="+mn-ea"/>
                        </a:rPr>
                        <a:t>・</a:t>
                      </a:r>
                      <a:r>
                        <a:rPr lang="en-US" altLang="ja-JP" sz="1400" kern="0" dirty="0" smtClean="0">
                          <a:solidFill>
                            <a:schemeClr val="tx1"/>
                          </a:solidFill>
                          <a:latin typeface="+mn-lt"/>
                          <a:ea typeface="+mn-ea"/>
                        </a:rPr>
                        <a:t>B</a:t>
                      </a:r>
                      <a:r>
                        <a:rPr lang="ja-JP" altLang="en-US" sz="1400" kern="0" dirty="0" smtClean="0">
                          <a:solidFill>
                            <a:schemeClr val="tx1"/>
                          </a:solidFill>
                          <a:latin typeface="+mn-lt"/>
                          <a:ea typeface="+mn-ea"/>
                        </a:rPr>
                        <a:t>常温</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真空槽・防振系</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設置・調整</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dirty="0" smtClean="0">
                          <a:solidFill>
                            <a:schemeClr val="tx1"/>
                          </a:solidFill>
                          <a:latin typeface="+mn-lt"/>
                          <a:ea typeface="+mn-ea"/>
                        </a:rPr>
                        <a:t>4+7</a:t>
                      </a:r>
                      <a:r>
                        <a:rPr lang="ja-JP" altLang="en-US" sz="1400" kern="0" dirty="0" smtClean="0">
                          <a:solidFill>
                            <a:schemeClr val="tx1"/>
                          </a:solidFill>
                          <a:latin typeface="+mn-lt"/>
                          <a:ea typeface="+mn-ea"/>
                        </a:rPr>
                        <a:t>台</a:t>
                      </a:r>
                      <a:endParaRPr kumimoji="1" lang="ja-JP" altLang="en-US" sz="1400" dirty="0">
                        <a:solidFill>
                          <a:schemeClr val="tx1"/>
                        </a:solidFill>
                      </a:endParaRPr>
                    </a:p>
                  </a:txBody>
                  <a:tcPr>
                    <a:solidFill>
                      <a:schemeClr val="tx1">
                        <a:lumMod val="20000"/>
                        <a:lumOff val="80000"/>
                      </a:schemeClr>
                    </a:solidFill>
                  </a:tcPr>
                </a:tc>
                <a:tc>
                  <a:txBody>
                    <a:bodyPr/>
                    <a:lstStyle/>
                    <a:p>
                      <a:r>
                        <a:rPr kumimoji="1" lang="en-US" altLang="ja-JP" sz="1400" dirty="0" smtClean="0">
                          <a:solidFill>
                            <a:srgbClr val="FF0000"/>
                          </a:solidFill>
                        </a:rPr>
                        <a:t>10.5</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dirty="0" smtClean="0">
                          <a:solidFill>
                            <a:schemeClr val="tx1"/>
                          </a:solidFill>
                          <a:latin typeface="+mn-lt"/>
                          <a:ea typeface="+mn-ea"/>
                        </a:rPr>
                        <a:t>Type-B</a:t>
                      </a:r>
                      <a:r>
                        <a:rPr lang="ja-JP" altLang="en-US" sz="1400" kern="0" dirty="0" smtClean="0">
                          <a:solidFill>
                            <a:schemeClr val="tx1"/>
                          </a:solidFill>
                          <a:latin typeface="+mn-lt"/>
                          <a:ea typeface="+mn-ea"/>
                        </a:rPr>
                        <a:t>常温真空槽・</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防振系設置</a:t>
                      </a:r>
                      <a:r>
                        <a:rPr lang="ja-JP" altLang="en-US" sz="1400" kern="0" dirty="0" smtClean="0">
                          <a:solidFill>
                            <a:schemeClr val="tx1"/>
                          </a:solidFill>
                          <a:latin typeface="+mn-lt"/>
                          <a:ea typeface="+mn-ea"/>
                        </a:rPr>
                        <a:t>・</a:t>
                      </a:r>
                      <a:r>
                        <a:rPr lang="ja-JP" altLang="en-US" sz="1400" kern="0" dirty="0" smtClean="0">
                          <a:solidFill>
                            <a:schemeClr val="tx1"/>
                          </a:solidFill>
                          <a:latin typeface="+mn-lt"/>
                          <a:ea typeface="+mn-ea"/>
                        </a:rPr>
                        <a:t>調整</a:t>
                      </a:r>
                      <a:r>
                        <a:rPr lang="ja-JP" altLang="en-US" sz="1400" kern="0" baseline="0" dirty="0" smtClean="0">
                          <a:solidFill>
                            <a:schemeClr val="tx1"/>
                          </a:solidFill>
                          <a:latin typeface="+mn-lt"/>
                          <a:ea typeface="+mn-ea"/>
                        </a:rPr>
                        <a:t> </a:t>
                      </a:r>
                      <a:endParaRPr lang="en-US" altLang="ja-JP" sz="1400" kern="0" baseline="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baseline="0" dirty="0" smtClean="0">
                          <a:solidFill>
                            <a:schemeClr val="tx1"/>
                          </a:solidFill>
                          <a:latin typeface="+mn-lt"/>
                          <a:ea typeface="+mn-ea"/>
                        </a:rPr>
                        <a:t>11</a:t>
                      </a:r>
                      <a:r>
                        <a:rPr lang="ja-JP" altLang="en-US" sz="1400" kern="0" baseline="0" dirty="0" smtClean="0">
                          <a:solidFill>
                            <a:schemeClr val="tx1"/>
                          </a:solidFill>
                          <a:latin typeface="+mn-lt"/>
                          <a:ea typeface="+mn-ea"/>
                        </a:rPr>
                        <a:t>台</a:t>
                      </a:r>
                      <a:endParaRPr lang="en-US" altLang="ja-JP" sz="1400" kern="0" baseline="0" dirty="0" smtClean="0">
                        <a:solidFill>
                          <a:schemeClr val="tx1"/>
                        </a:solidFill>
                        <a:latin typeface="+mn-lt"/>
                        <a:ea typeface="+mn-ea"/>
                      </a:endParaRPr>
                    </a:p>
                  </a:txBody>
                  <a:tcPr>
                    <a:solidFill>
                      <a:schemeClr val="tx1">
                        <a:lumMod val="20000"/>
                        <a:lumOff val="80000"/>
                      </a:schemeClr>
                    </a:solidFill>
                  </a:tcPr>
                </a:tc>
                <a:tc>
                  <a:txBody>
                    <a:bodyPr/>
                    <a:lstStyle/>
                    <a:p>
                      <a:r>
                        <a:rPr kumimoji="1" lang="en-US" altLang="ja-JP" sz="1400" dirty="0" smtClean="0">
                          <a:solidFill>
                            <a:srgbClr val="FF0000"/>
                          </a:solidFill>
                        </a:rPr>
                        <a:t>9.6</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dirty="0" smtClean="0">
                          <a:solidFill>
                            <a:schemeClr val="tx1"/>
                          </a:solidFill>
                          <a:latin typeface="+mn-lt"/>
                          <a:ea typeface="+mn-ea"/>
                        </a:rPr>
                        <a:t>Cryostat/Type-B</a:t>
                      </a: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真空槽・</a:t>
                      </a:r>
                      <a:r>
                        <a:rPr lang="en-US" altLang="ja-JP" sz="1400" kern="0" dirty="0" smtClean="0">
                          <a:solidFill>
                            <a:schemeClr val="tx1"/>
                          </a:solidFill>
                          <a:latin typeface="+mn-lt"/>
                          <a:ea typeface="+mn-ea"/>
                        </a:rPr>
                        <a:t>Type-C</a:t>
                      </a:r>
                      <a:r>
                        <a:rPr lang="ja-JP" altLang="en-US" sz="1400" kern="0" dirty="0" smtClean="0">
                          <a:solidFill>
                            <a:schemeClr val="tx1"/>
                          </a:solidFill>
                          <a:latin typeface="+mn-lt"/>
                          <a:ea typeface="+mn-ea"/>
                        </a:rPr>
                        <a:t>防</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振系設置</a:t>
                      </a:r>
                      <a:r>
                        <a:rPr lang="ja-JP" altLang="en-US" sz="1400" kern="0" dirty="0" smtClean="0">
                          <a:solidFill>
                            <a:schemeClr val="tx1"/>
                          </a:solidFill>
                          <a:latin typeface="+mn-lt"/>
                          <a:ea typeface="+mn-ea"/>
                        </a:rPr>
                        <a:t>・</a:t>
                      </a:r>
                      <a:r>
                        <a:rPr lang="ja-JP" altLang="en-US" sz="1400" kern="0" dirty="0" smtClean="0">
                          <a:solidFill>
                            <a:schemeClr val="tx1"/>
                          </a:solidFill>
                          <a:latin typeface="+mn-lt"/>
                          <a:ea typeface="+mn-ea"/>
                        </a:rPr>
                        <a:t>調整</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400" kern="0" baseline="0" dirty="0" smtClean="0">
                          <a:solidFill>
                            <a:schemeClr val="tx1"/>
                          </a:solidFill>
                          <a:latin typeface="+mn-lt"/>
                          <a:ea typeface="+mn-ea"/>
                        </a:rPr>
                        <a:t>11</a:t>
                      </a:r>
                      <a:r>
                        <a:rPr lang="ja-JP" altLang="en-US" sz="1400" kern="0" dirty="0" smtClean="0">
                          <a:solidFill>
                            <a:schemeClr val="tx1"/>
                          </a:solidFill>
                          <a:latin typeface="+mn-lt"/>
                          <a:ea typeface="+mn-ea"/>
                        </a:rPr>
                        <a:t>台</a:t>
                      </a:r>
                      <a:endParaRPr kumimoji="1" lang="ja-JP" altLang="en-US" sz="1400" dirty="0">
                        <a:solidFill>
                          <a:schemeClr val="tx1"/>
                        </a:solidFill>
                      </a:endParaRPr>
                    </a:p>
                  </a:txBody>
                  <a:tcPr>
                    <a:solidFill>
                      <a:schemeClr val="tx1">
                        <a:lumMod val="20000"/>
                        <a:lumOff val="80000"/>
                      </a:schemeClr>
                    </a:solidFill>
                  </a:tcPr>
                </a:tc>
                <a:tc>
                  <a:txBody>
                    <a:bodyPr/>
                    <a:lstStyle/>
                    <a:p>
                      <a:r>
                        <a:rPr kumimoji="1" lang="en-US" altLang="ja-JP" sz="1400" dirty="0" smtClean="0">
                          <a:solidFill>
                            <a:srgbClr val="FF0000"/>
                          </a:solidFill>
                        </a:rPr>
                        <a:t>4.6</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r>
              <a:tr h="632070">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半低温動作移行時</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エンドシステム</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入替、低温フル</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試験 </a:t>
                      </a:r>
                      <a:r>
                        <a:rPr lang="en-US" altLang="ja-JP" sz="1400" kern="0" dirty="0" smtClean="0">
                          <a:solidFill>
                            <a:schemeClr val="tx1"/>
                          </a:solidFill>
                          <a:latin typeface="+mn-lt"/>
                          <a:ea typeface="+mn-ea"/>
                        </a:rPr>
                        <a:t>2</a:t>
                      </a:r>
                      <a:r>
                        <a:rPr lang="ja-JP" altLang="en-US" sz="1400" kern="0" dirty="0" smtClean="0">
                          <a:solidFill>
                            <a:schemeClr val="tx1"/>
                          </a:solidFill>
                          <a:latin typeface="+mn-lt"/>
                          <a:ea typeface="+mn-ea"/>
                        </a:rPr>
                        <a:t>台</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r>
                        <a:rPr kumimoji="1" lang="en-US" altLang="ja-JP" sz="1400" dirty="0" smtClean="0">
                          <a:solidFill>
                            <a:srgbClr val="FF0000"/>
                          </a:solidFill>
                        </a:rPr>
                        <a:t>1.9</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エンドシステム</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入替 </a:t>
                      </a:r>
                      <a:r>
                        <a:rPr lang="en-US" altLang="ja-JP" sz="1400" kern="0" dirty="0" smtClean="0">
                          <a:solidFill>
                            <a:schemeClr val="tx1"/>
                          </a:solidFill>
                          <a:latin typeface="+mn-lt"/>
                          <a:ea typeface="+mn-ea"/>
                        </a:rPr>
                        <a:t>2</a:t>
                      </a:r>
                      <a:r>
                        <a:rPr lang="ja-JP" altLang="en-US" sz="1400" kern="0" dirty="0" smtClean="0">
                          <a:solidFill>
                            <a:schemeClr val="tx1"/>
                          </a:solidFill>
                          <a:latin typeface="+mn-lt"/>
                          <a:ea typeface="+mn-ea"/>
                        </a:rPr>
                        <a:t>台</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r>
                        <a:rPr kumimoji="1" lang="en-US" altLang="ja-JP" sz="1400" dirty="0" smtClean="0">
                          <a:solidFill>
                            <a:srgbClr val="FF0000"/>
                          </a:solidFill>
                        </a:rPr>
                        <a:t>0.7</a:t>
                      </a:r>
                    </a:p>
                    <a:p>
                      <a:r>
                        <a:rPr kumimoji="1" lang="ja-JP" altLang="en-US" sz="1400" dirty="0" smtClean="0">
                          <a:solidFill>
                            <a:srgbClr val="FF0000"/>
                          </a:solidFill>
                        </a:rPr>
                        <a:t>ヶ月</a:t>
                      </a:r>
                      <a:endParaRPr kumimoji="1" lang="en-US" altLang="ja-JP" sz="1400" dirty="0" smtClean="0">
                        <a:solidFill>
                          <a:srgbClr val="FF0000"/>
                        </a:solidFill>
                      </a:endParaRPr>
                    </a:p>
                  </a:txBody>
                  <a:tcPr>
                    <a:solidFill>
                      <a:schemeClr val="tx1">
                        <a:lumMod val="20000"/>
                        <a:lumOff val="80000"/>
                      </a:schemeClr>
                    </a:solidFill>
                  </a:tcPr>
                </a:tc>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エンドシステム</a:t>
                      </a:r>
                      <a:endParaRPr lang="en-US" altLang="ja-JP" sz="1400" kern="0" dirty="0" smtClean="0">
                        <a:solidFill>
                          <a:schemeClr val="tx1"/>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入替</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2</a:t>
                      </a:r>
                      <a:r>
                        <a:rPr lang="ja-JP" altLang="en-US" sz="1400" kern="0" baseline="0" dirty="0" smtClean="0">
                          <a:solidFill>
                            <a:schemeClr val="tx1"/>
                          </a:solidFill>
                          <a:latin typeface="+mn-lt"/>
                          <a:ea typeface="+mn-ea"/>
                        </a:rPr>
                        <a:t>台</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r>
                        <a:rPr kumimoji="1" lang="en-US" altLang="ja-JP" sz="1400" dirty="0" smtClean="0">
                          <a:solidFill>
                            <a:srgbClr val="FF0000"/>
                          </a:solidFill>
                        </a:rPr>
                        <a:t>5.8</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r>
              <a:tr h="632070">
                <a:tc>
                  <a: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chemeClr val="tx1"/>
                          </a:solidFill>
                          <a:latin typeface="+mn-lt"/>
                          <a:ea typeface="+mn-ea"/>
                        </a:rPr>
                        <a:t>全低温動作移行時</a:t>
                      </a:r>
                      <a:endParaRPr lang="en-US" altLang="ja-JP" sz="1400" kern="0" dirty="0" smtClean="0">
                        <a:solidFill>
                          <a:schemeClr val="tx1"/>
                        </a:solidFill>
                        <a:latin typeface="+mn-lt"/>
                        <a:ea typeface="+mn-ea"/>
                      </a:endParaRPr>
                    </a:p>
                  </a:txBody>
                  <a:tcPr>
                    <a:solidFill>
                      <a:schemeClr val="tx1">
                        <a:lumMod val="20000"/>
                        <a:lumOff val="80000"/>
                      </a:schemeClr>
                    </a:solidFill>
                  </a:tcPr>
                </a:tc>
                <a:tc>
                  <a:txBody>
                    <a:bodyPr/>
                    <a:lstStyle/>
                    <a:p>
                      <a:r>
                        <a:rPr lang="ja-JP" altLang="en-US" sz="1400" kern="0" dirty="0" smtClean="0">
                          <a:solidFill>
                            <a:schemeClr val="tx1"/>
                          </a:solidFill>
                          <a:latin typeface="+mn-lt"/>
                          <a:ea typeface="+mn-ea"/>
                        </a:rPr>
                        <a:t>フロントシステム</a:t>
                      </a:r>
                      <a:endParaRPr lang="en-US" altLang="ja-JP" sz="1400" kern="0" dirty="0" smtClean="0">
                        <a:solidFill>
                          <a:schemeClr val="tx1"/>
                        </a:solidFill>
                        <a:latin typeface="+mn-lt"/>
                        <a:ea typeface="+mn-ea"/>
                      </a:endParaRPr>
                    </a:p>
                    <a:p>
                      <a:r>
                        <a:rPr lang="ja-JP" altLang="en-US" sz="1400" kern="0" dirty="0" smtClean="0">
                          <a:solidFill>
                            <a:schemeClr val="tx1"/>
                          </a:solidFill>
                          <a:latin typeface="+mn-lt"/>
                          <a:ea typeface="+mn-ea"/>
                        </a:rPr>
                        <a:t>入替</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2</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tx1">
                        <a:lumMod val="20000"/>
                        <a:lumOff val="80000"/>
                      </a:schemeClr>
                    </a:solidFill>
                  </a:tcPr>
                </a:tc>
                <a:tc>
                  <a:txBody>
                    <a:bodyPr/>
                    <a:lstStyle/>
                    <a:p>
                      <a:r>
                        <a:rPr kumimoji="1" lang="en-US" altLang="ja-JP" sz="1400" dirty="0" smtClean="0">
                          <a:solidFill>
                            <a:srgbClr val="FF0000"/>
                          </a:solidFill>
                        </a:rPr>
                        <a:t>1.9</a:t>
                      </a:r>
                    </a:p>
                    <a:p>
                      <a:r>
                        <a:rPr kumimoji="1" lang="ja-JP" altLang="en-US" sz="1400" dirty="0" smtClean="0">
                          <a:solidFill>
                            <a:srgbClr val="FF0000"/>
                          </a:solidFill>
                        </a:rPr>
                        <a:t>ヶ月</a:t>
                      </a:r>
                      <a:endParaRPr kumimoji="1" lang="en-US" altLang="ja-JP" sz="1400" dirty="0" smtClean="0">
                        <a:solidFill>
                          <a:srgbClr val="FF0000"/>
                        </a:solidFill>
                      </a:endParaRPr>
                    </a:p>
                  </a:txBody>
                  <a:tcPr>
                    <a:solidFill>
                      <a:schemeClr val="tx1">
                        <a:lumMod val="20000"/>
                        <a:lumOff val="80000"/>
                      </a:schemeClr>
                    </a:solidFill>
                  </a:tcPr>
                </a:tc>
                <a:tc>
                  <a:txBody>
                    <a:bodyPr/>
                    <a:lstStyle/>
                    <a:p>
                      <a:r>
                        <a:rPr lang="ja-JP" altLang="en-US" sz="1400" kern="0" dirty="0" smtClean="0">
                          <a:solidFill>
                            <a:schemeClr val="tx1"/>
                          </a:solidFill>
                          <a:latin typeface="+mn-lt"/>
                          <a:ea typeface="+mn-ea"/>
                        </a:rPr>
                        <a:t>フロントシステム</a:t>
                      </a:r>
                      <a:endParaRPr lang="en-US" altLang="ja-JP" sz="1400" kern="0" dirty="0" smtClean="0">
                        <a:solidFill>
                          <a:schemeClr val="tx1"/>
                        </a:solidFill>
                        <a:latin typeface="+mn-lt"/>
                        <a:ea typeface="+mn-ea"/>
                      </a:endParaRPr>
                    </a:p>
                    <a:p>
                      <a:r>
                        <a:rPr lang="ja-JP" altLang="en-US" sz="1400" kern="0" dirty="0" smtClean="0">
                          <a:solidFill>
                            <a:schemeClr val="tx1"/>
                          </a:solidFill>
                          <a:latin typeface="+mn-lt"/>
                          <a:ea typeface="+mn-ea"/>
                        </a:rPr>
                        <a:t>入替</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2</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tx1">
                        <a:lumMod val="20000"/>
                        <a:lumOff val="80000"/>
                      </a:schemeClr>
                    </a:solidFill>
                  </a:tcPr>
                </a:tc>
                <a:tc>
                  <a:txBody>
                    <a:bodyPr/>
                    <a:lstStyle/>
                    <a:p>
                      <a:r>
                        <a:rPr kumimoji="1" lang="en-US" altLang="ja-JP" sz="1400" dirty="0" smtClean="0">
                          <a:solidFill>
                            <a:srgbClr val="FF0000"/>
                          </a:solidFill>
                        </a:rPr>
                        <a:t>1.9</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c>
                  <a:txBody>
                    <a:bodyPr/>
                    <a:lstStyle/>
                    <a:p>
                      <a:r>
                        <a:rPr lang="ja-JP" altLang="en-US" sz="1400" kern="0" dirty="0" smtClean="0">
                          <a:solidFill>
                            <a:schemeClr val="tx1"/>
                          </a:solidFill>
                          <a:latin typeface="+mn-lt"/>
                          <a:ea typeface="+mn-ea"/>
                        </a:rPr>
                        <a:t>フロントシステム</a:t>
                      </a:r>
                      <a:endParaRPr lang="en-US" altLang="ja-JP" sz="1400" kern="0" dirty="0" smtClean="0">
                        <a:solidFill>
                          <a:schemeClr val="tx1"/>
                        </a:solidFill>
                        <a:latin typeface="+mn-lt"/>
                        <a:ea typeface="+mn-ea"/>
                      </a:endParaRPr>
                    </a:p>
                    <a:p>
                      <a:r>
                        <a:rPr lang="ja-JP" altLang="en-US" sz="1400" kern="0" dirty="0" smtClean="0">
                          <a:solidFill>
                            <a:schemeClr val="tx1"/>
                          </a:solidFill>
                          <a:latin typeface="+mn-lt"/>
                          <a:ea typeface="+mn-ea"/>
                        </a:rPr>
                        <a:t>入替 </a:t>
                      </a:r>
                      <a:r>
                        <a:rPr lang="en-US" altLang="ja-JP" sz="1400" kern="0" dirty="0" smtClean="0">
                          <a:solidFill>
                            <a:schemeClr val="tx1"/>
                          </a:solidFill>
                          <a:latin typeface="+mn-lt"/>
                          <a:ea typeface="+mn-ea"/>
                        </a:rPr>
                        <a:t>2</a:t>
                      </a:r>
                      <a:r>
                        <a:rPr lang="ja-JP" altLang="en-US" sz="1400" kern="0" dirty="0" smtClean="0">
                          <a:solidFill>
                            <a:schemeClr val="tx1"/>
                          </a:solidFill>
                          <a:latin typeface="+mn-lt"/>
                          <a:ea typeface="+mn-ea"/>
                        </a:rPr>
                        <a:t>台</a:t>
                      </a:r>
                      <a:endParaRPr kumimoji="1" lang="ja-JP" altLang="en-US" sz="1400" dirty="0">
                        <a:solidFill>
                          <a:schemeClr val="tx1"/>
                        </a:solidFill>
                      </a:endParaRPr>
                    </a:p>
                  </a:txBody>
                  <a:tcPr>
                    <a:solidFill>
                      <a:schemeClr val="tx1">
                        <a:lumMod val="20000"/>
                        <a:lumOff val="80000"/>
                      </a:schemeClr>
                    </a:solidFill>
                  </a:tcPr>
                </a:tc>
                <a:tc>
                  <a:txBody>
                    <a:bodyPr/>
                    <a:lstStyle/>
                    <a:p>
                      <a:r>
                        <a:rPr kumimoji="1" lang="en-US" altLang="ja-JP" sz="1400" dirty="0" smtClean="0">
                          <a:solidFill>
                            <a:srgbClr val="FF0000"/>
                          </a:solidFill>
                        </a:rPr>
                        <a:t>1.9</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tx1">
                        <a:lumMod val="20000"/>
                        <a:lumOff val="80000"/>
                      </a:schemeClr>
                    </a:solidFill>
                  </a:tcPr>
                </a:tc>
              </a:tr>
              <a:tr h="574518">
                <a:tc>
                  <a:txBody>
                    <a:bodyPr/>
                    <a:lstStyle/>
                    <a:p>
                      <a:pPr marL="193675" lvl="0" indent="-193675" algn="l" eaLnBrk="0" hangingPunct="0">
                        <a:lnSpc>
                          <a:spcPct val="120000"/>
                        </a:lnSpc>
                        <a:buSzPct val="70000"/>
                        <a:buNone/>
                        <a:defRPr/>
                      </a:pPr>
                      <a:r>
                        <a:rPr lang="ja-JP" altLang="en-US" sz="1400" kern="0" dirty="0" smtClean="0">
                          <a:solidFill>
                            <a:schemeClr val="tx1"/>
                          </a:solidFill>
                          <a:latin typeface="+mn-lt"/>
                          <a:ea typeface="+mn-ea"/>
                        </a:rPr>
                        <a:t>コスト</a:t>
                      </a:r>
                      <a:endParaRPr lang="en-US" altLang="ja-JP" sz="1400" kern="0" dirty="0" smtClean="0">
                        <a:solidFill>
                          <a:schemeClr val="tx1"/>
                        </a:solidFill>
                        <a:latin typeface="+mn-lt"/>
                        <a:ea typeface="+mn-ea"/>
                      </a:endParaRPr>
                    </a:p>
                  </a:txBody>
                  <a:tcPr>
                    <a:solidFill>
                      <a:schemeClr val="accent3">
                        <a:lumMod val="90000"/>
                      </a:schemeClr>
                    </a:solidFill>
                  </a:tcPr>
                </a:tc>
                <a:tc>
                  <a:txBody>
                    <a:bodyPr/>
                    <a:lstStyle/>
                    <a:p>
                      <a:r>
                        <a:rPr lang="ja-JP" altLang="en-US" sz="1400" kern="0" dirty="0" smtClean="0">
                          <a:solidFill>
                            <a:schemeClr val="tx1"/>
                          </a:solidFill>
                          <a:latin typeface="+mn-lt"/>
                          <a:ea typeface="+mn-ea"/>
                        </a:rPr>
                        <a:t>常温ペイロード</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4</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20</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3">
                        <a:lumMod val="90000"/>
                      </a:schemeClr>
                    </a:solidFill>
                  </a:tcPr>
                </a:tc>
                <a:tc>
                  <a:txBody>
                    <a:bodyPr/>
                    <a:lstStyle/>
                    <a:p>
                      <a:r>
                        <a:rPr lang="en-US" altLang="ja-JP" sz="1400" kern="0" dirty="0" smtClean="0">
                          <a:solidFill>
                            <a:schemeClr val="tx1"/>
                          </a:solidFill>
                          <a:latin typeface="+mn-lt"/>
                          <a:ea typeface="+mn-ea"/>
                        </a:rPr>
                        <a:t>Type-B</a:t>
                      </a:r>
                      <a:r>
                        <a:rPr lang="ja-JP" altLang="en-US" sz="1400" kern="0" dirty="0" smtClean="0">
                          <a:solidFill>
                            <a:schemeClr val="tx1"/>
                          </a:solidFill>
                          <a:latin typeface="+mn-lt"/>
                          <a:ea typeface="+mn-ea"/>
                        </a:rPr>
                        <a:t>防振系 </a:t>
                      </a:r>
                      <a:r>
                        <a:rPr lang="en-US" altLang="ja-JP" sz="1400" kern="0" dirty="0" smtClean="0">
                          <a:solidFill>
                            <a:schemeClr val="tx1"/>
                          </a:solidFill>
                          <a:latin typeface="+mn-lt"/>
                          <a:ea typeface="+mn-ea"/>
                        </a:rPr>
                        <a:t>4</a:t>
                      </a:r>
                      <a:r>
                        <a:rPr lang="ja-JP" altLang="en-US" sz="1400" kern="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72</a:t>
                      </a:r>
                    </a:p>
                    <a:p>
                      <a:r>
                        <a:rPr kumimoji="1" lang="en-US" altLang="ja-JP" sz="1400" dirty="0" smtClean="0">
                          <a:solidFill>
                            <a:srgbClr val="FF0000"/>
                          </a:solidFill>
                        </a:rPr>
                        <a:t>M\</a:t>
                      </a:r>
                      <a:endParaRPr kumimoji="1" lang="ja-JP" altLang="en-US" sz="1400" dirty="0">
                        <a:solidFill>
                          <a:srgbClr val="FF0000"/>
                        </a:solidFill>
                      </a:endParaRPr>
                    </a:p>
                  </a:txBody>
                  <a:tcPr>
                    <a:solidFill>
                      <a:schemeClr val="accent3">
                        <a:lumMod val="90000"/>
                      </a:schemeClr>
                    </a:solidFill>
                  </a:tcPr>
                </a:tc>
                <a:tc>
                  <a:txBody>
                    <a:bodyPr/>
                    <a:lstStyle/>
                    <a:p>
                      <a:r>
                        <a:rPr lang="ja-JP" altLang="en-US" sz="1400" kern="0" dirty="0" smtClean="0">
                          <a:solidFill>
                            <a:schemeClr val="tx1"/>
                          </a:solidFill>
                          <a:latin typeface="+mn-lt"/>
                          <a:ea typeface="+mn-ea"/>
                        </a:rPr>
                        <a:t>常温</a:t>
                      </a:r>
                      <a:r>
                        <a:rPr lang="ja-JP" altLang="en-US" sz="1400" kern="0" dirty="0" smtClean="0">
                          <a:solidFill>
                            <a:schemeClr val="tx1"/>
                          </a:solidFill>
                          <a:latin typeface="+mn-lt"/>
                          <a:ea typeface="+mn-ea"/>
                        </a:rPr>
                        <a:t>ペイロード</a:t>
                      </a:r>
                      <a:r>
                        <a:rPr lang="en-US" altLang="ja-JP" sz="1400" kern="0" baseline="0" dirty="0" smtClean="0">
                          <a:solidFill>
                            <a:schemeClr val="tx1"/>
                          </a:solidFill>
                          <a:latin typeface="+mn-lt"/>
                          <a:ea typeface="+mn-ea"/>
                        </a:rPr>
                        <a:t> 4</a:t>
                      </a:r>
                      <a:r>
                        <a:rPr lang="ja-JP" altLang="en-US" sz="1400" kern="0" baseline="0" dirty="0" smtClean="0">
                          <a:solidFill>
                            <a:schemeClr val="tx1"/>
                          </a:solidFill>
                          <a:latin typeface="+mn-lt"/>
                          <a:ea typeface="+mn-ea"/>
                        </a:rPr>
                        <a:t>台</a:t>
                      </a:r>
                      <a:endParaRPr lang="en-US" altLang="ja-JP" sz="1400" kern="0" dirty="0" smtClean="0">
                        <a:solidFill>
                          <a:schemeClr val="tx1"/>
                        </a:solidFill>
                        <a:latin typeface="+mn-lt"/>
                        <a:ea typeface="+mn-ea"/>
                      </a:endParaRPr>
                    </a:p>
                    <a:p>
                      <a:r>
                        <a:rPr kumimoji="1" lang="en-US" altLang="ja-JP" sz="1400" kern="0" dirty="0" smtClean="0">
                          <a:solidFill>
                            <a:schemeClr val="tx1"/>
                          </a:solidFill>
                          <a:latin typeface="+mn-lt"/>
                          <a:ea typeface="+mn-ea"/>
                        </a:rPr>
                        <a:t>+</a:t>
                      </a:r>
                      <a:r>
                        <a:rPr kumimoji="1" lang="ja-JP" altLang="en-US" sz="1400" kern="0" dirty="0" smtClean="0">
                          <a:solidFill>
                            <a:schemeClr val="tx1"/>
                          </a:solidFill>
                          <a:latin typeface="+mn-lt"/>
                          <a:ea typeface="+mn-ea"/>
                        </a:rPr>
                        <a:t>スタック </a:t>
                      </a:r>
                      <a:r>
                        <a:rPr kumimoji="1" lang="en-US" altLang="ja-JP" sz="1400" kern="0" dirty="0" smtClean="0">
                          <a:solidFill>
                            <a:schemeClr val="tx1"/>
                          </a:solidFill>
                          <a:latin typeface="+mn-lt"/>
                          <a:ea typeface="+mn-ea"/>
                        </a:rPr>
                        <a:t>4</a:t>
                      </a:r>
                      <a:r>
                        <a:rPr kumimoji="1" lang="ja-JP" altLang="en-US" sz="1400" kern="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39</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3">
                        <a:lumMod val="90000"/>
                      </a:schemeClr>
                    </a:solidFill>
                  </a:tcPr>
                </a:tc>
              </a:tr>
              <a:tr h="504056">
                <a:tc>
                  <a:txBody>
                    <a:bodyPr/>
                    <a:lstStyle/>
                    <a:p>
                      <a:endParaRPr kumimoji="1" lang="ja-JP" altLang="en-US" sz="1400" dirty="0"/>
                    </a:p>
                  </a:txBody>
                  <a:tcPr>
                    <a:solidFill>
                      <a:schemeClr val="accent3">
                        <a:lumMod val="90000"/>
                      </a:schemeClr>
                    </a:solidFill>
                  </a:tcPr>
                </a:tc>
                <a:tc>
                  <a:txBody>
                    <a:bodyPr/>
                    <a:lstStyle/>
                    <a:p>
                      <a:r>
                        <a:rPr lang="ja-JP" altLang="en-US" sz="1400" kern="0" dirty="0" smtClean="0">
                          <a:solidFill>
                            <a:schemeClr val="tx1"/>
                          </a:solidFill>
                          <a:latin typeface="+mn-lt"/>
                          <a:ea typeface="+mn-ea"/>
                        </a:rPr>
                        <a:t>常温真空槽</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4</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128</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3">
                        <a:lumMod val="90000"/>
                      </a:schemeClr>
                    </a:solidFill>
                  </a:tcPr>
                </a:tc>
                <a:tc>
                  <a:txBody>
                    <a:bodyPr/>
                    <a:lstStyle/>
                    <a:p>
                      <a:r>
                        <a:rPr lang="ja-JP" altLang="en-US" sz="1400" kern="0" dirty="0" smtClean="0">
                          <a:solidFill>
                            <a:schemeClr val="tx1"/>
                          </a:solidFill>
                          <a:latin typeface="+mn-lt"/>
                          <a:ea typeface="+mn-ea"/>
                        </a:rPr>
                        <a:t>常温真空槽</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4</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128</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3">
                        <a:lumMod val="90000"/>
                      </a:schemeClr>
                    </a:solidFill>
                  </a:tcPr>
                </a:tc>
                <a:tc>
                  <a:txBody>
                    <a:bodyPr/>
                    <a:lstStyle/>
                    <a:p>
                      <a:r>
                        <a:rPr lang="ja-JP" altLang="en-US" sz="1400" kern="0" dirty="0" smtClean="0">
                          <a:solidFill>
                            <a:schemeClr val="tx1"/>
                          </a:solidFill>
                          <a:latin typeface="+mn-lt"/>
                          <a:ea typeface="+mn-ea"/>
                        </a:rPr>
                        <a:t>常温真空槽</a:t>
                      </a:r>
                      <a:r>
                        <a:rPr lang="ja-JP" altLang="en-US" sz="1400" kern="0" baseline="0" dirty="0" smtClean="0">
                          <a:solidFill>
                            <a:schemeClr val="tx1"/>
                          </a:solidFill>
                          <a:latin typeface="+mn-lt"/>
                          <a:ea typeface="+mn-ea"/>
                        </a:rPr>
                        <a:t> </a:t>
                      </a:r>
                      <a:r>
                        <a:rPr lang="en-US" altLang="ja-JP" sz="1400" kern="0" baseline="0" dirty="0" smtClean="0">
                          <a:solidFill>
                            <a:schemeClr val="tx1"/>
                          </a:solidFill>
                          <a:latin typeface="+mn-lt"/>
                          <a:ea typeface="+mn-ea"/>
                        </a:rPr>
                        <a:t>2</a:t>
                      </a:r>
                      <a:r>
                        <a:rPr lang="ja-JP" altLang="en-US" sz="1400" kern="0" baseline="0" dirty="0" smtClean="0">
                          <a:solidFill>
                            <a:schemeClr val="tx1"/>
                          </a:solidFill>
                          <a:latin typeface="+mn-lt"/>
                          <a:ea typeface="+mn-ea"/>
                        </a:rPr>
                        <a:t>台</a:t>
                      </a:r>
                      <a:endParaRPr kumimoji="1" lang="ja-JP" altLang="en-US" sz="1400" dirty="0">
                        <a:solidFill>
                          <a:schemeClr val="tx1"/>
                        </a:solidFill>
                      </a:endParaRPr>
                    </a:p>
                  </a:txBody>
                  <a:tcPr>
                    <a:solidFill>
                      <a:schemeClr val="accent3">
                        <a:lumMod val="90000"/>
                      </a:schemeClr>
                    </a:solidFill>
                  </a:tcPr>
                </a:tc>
                <a:tc>
                  <a:txBody>
                    <a:bodyPr/>
                    <a:lstStyle/>
                    <a:p>
                      <a:r>
                        <a:rPr kumimoji="1" lang="en-US" altLang="ja-JP" sz="1400" dirty="0" smtClean="0">
                          <a:solidFill>
                            <a:srgbClr val="FF0000"/>
                          </a:solidFill>
                        </a:rPr>
                        <a:t>64</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3">
                        <a:lumMod val="90000"/>
                      </a:schemeClr>
                    </a:solidFill>
                  </a:tcPr>
                </a:tc>
              </a:tr>
              <a:tr h="561960">
                <a:tc>
                  <a:txBody>
                    <a:bodyPr/>
                    <a:lstStyle/>
                    <a:p>
                      <a:r>
                        <a:rPr kumimoji="1" lang="ja-JP" altLang="en-US" sz="1400" dirty="0" smtClean="0"/>
                        <a:t>合計</a:t>
                      </a:r>
                      <a:endParaRPr kumimoji="1" lang="ja-JP" altLang="en-US" sz="1400" dirty="0"/>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干渉計占有時間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r>
                        <a:rPr kumimoji="1" lang="en-US" altLang="ja-JP" sz="1400" dirty="0" smtClean="0">
                          <a:solidFill>
                            <a:srgbClr val="FF0000"/>
                          </a:solidFill>
                        </a:rPr>
                        <a:t>14.3</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干渉計占有時間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r>
                        <a:rPr kumimoji="1" lang="en-US" altLang="ja-JP" sz="1400" dirty="0" smtClean="0">
                          <a:solidFill>
                            <a:srgbClr val="FF0000"/>
                          </a:solidFill>
                        </a:rPr>
                        <a:t>12.2</a:t>
                      </a:r>
                      <a:r>
                        <a:rPr kumimoji="1" lang="ja-JP" altLang="en-US" sz="1400" dirty="0" smtClean="0">
                          <a:solidFill>
                            <a:srgbClr val="FF0000"/>
                          </a:solidFill>
                        </a:rPr>
                        <a:t>ヶ月</a:t>
                      </a:r>
                      <a:endParaRPr kumimoji="1" lang="ja-JP" altLang="en-US" sz="1400" dirty="0">
                        <a:solidFill>
                          <a:srgbClr val="FF0000"/>
                        </a:solidFill>
                      </a:endParaRPr>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干渉計占有時間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r>
                        <a:rPr kumimoji="1" lang="en-US" altLang="ja-JP" sz="1400" dirty="0" smtClean="0">
                          <a:solidFill>
                            <a:srgbClr val="FF0000"/>
                          </a:solidFill>
                        </a:rPr>
                        <a:t>12.3</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accent5">
                        <a:lumMod val="90000"/>
                      </a:schemeClr>
                    </a:solidFill>
                  </a:tcPr>
                </a:tc>
              </a:tr>
              <a:tr h="504056">
                <a:tc>
                  <a:txBody>
                    <a:bodyPr/>
                    <a:lstStyle/>
                    <a:p>
                      <a:endParaRPr kumimoji="1" lang="ja-JP" altLang="en-US" sz="1400"/>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非占有時間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endParaRPr kumimoji="1" lang="ja-JP" altLang="en-US" sz="1400" dirty="0">
                        <a:solidFill>
                          <a:srgbClr val="FF0000"/>
                        </a:solidFill>
                      </a:endParaRPr>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非占有時間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r>
                        <a:rPr kumimoji="1" lang="en-US" altLang="ja-JP" sz="1400" dirty="0" smtClean="0">
                          <a:solidFill>
                            <a:srgbClr val="FF0000"/>
                          </a:solidFill>
                        </a:rPr>
                        <a:t>3.7</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smtClean="0">
                          <a:solidFill>
                            <a:schemeClr val="tx1"/>
                          </a:solidFill>
                          <a:latin typeface="+mn-lt"/>
                          <a:ea typeface="+mn-ea"/>
                        </a:rPr>
                        <a:t>非占有時間</a:t>
                      </a:r>
                      <a:endParaRPr lang="en-US" altLang="ja-JP" sz="1400" kern="0" dirty="0" smtClean="0">
                        <a:solidFill>
                          <a:schemeClr val="tx1"/>
                        </a:solidFill>
                        <a:latin typeface="+mn-lt"/>
                        <a:ea typeface="+mn-ea"/>
                      </a:endParaRPr>
                    </a:p>
                  </a:txBody>
                  <a:tcPr>
                    <a:solidFill>
                      <a:schemeClr val="accent5">
                        <a:lumMod val="90000"/>
                      </a:schemeClr>
                    </a:solidFill>
                  </a:tcPr>
                </a:tc>
                <a:tc>
                  <a:txBody>
                    <a:bodyPr/>
                    <a:lstStyle/>
                    <a:p>
                      <a:r>
                        <a:rPr kumimoji="1" lang="en-US" altLang="ja-JP" sz="1400" dirty="0" smtClean="0">
                          <a:solidFill>
                            <a:srgbClr val="FF0000"/>
                          </a:solidFill>
                        </a:rPr>
                        <a:t>3.7</a:t>
                      </a:r>
                    </a:p>
                    <a:p>
                      <a:r>
                        <a:rPr kumimoji="1" lang="ja-JP" altLang="en-US" sz="1400" dirty="0" smtClean="0">
                          <a:solidFill>
                            <a:srgbClr val="FF0000"/>
                          </a:solidFill>
                        </a:rPr>
                        <a:t>ヶ月</a:t>
                      </a:r>
                      <a:endParaRPr kumimoji="1" lang="ja-JP" altLang="en-US" sz="1400" dirty="0">
                        <a:solidFill>
                          <a:srgbClr val="FF0000"/>
                        </a:solidFill>
                      </a:endParaRPr>
                    </a:p>
                  </a:txBody>
                  <a:tcPr>
                    <a:solidFill>
                      <a:schemeClr val="accent5">
                        <a:lumMod val="90000"/>
                      </a:schemeClr>
                    </a:solidFill>
                  </a:tcPr>
                </a:tc>
              </a:tr>
              <a:tr h="497180">
                <a:tc>
                  <a:txBody>
                    <a:bodyPr/>
                    <a:lstStyle/>
                    <a:p>
                      <a:endParaRPr kumimoji="1" lang="ja-JP" altLang="en-US" sz="1400"/>
                    </a:p>
                  </a:txBody>
                  <a:tcPr>
                    <a:solidFill>
                      <a:schemeClr val="accent5">
                        <a:lumMod val="90000"/>
                      </a:schemeClr>
                    </a:solidFill>
                  </a:tcPr>
                </a:tc>
                <a:tc>
                  <a:txBody>
                    <a:bodyPr/>
                    <a:lstStyle/>
                    <a:p>
                      <a:r>
                        <a:rPr kumimoji="1" lang="ja-JP" altLang="en-US" sz="1400" dirty="0" smtClean="0">
                          <a:solidFill>
                            <a:schemeClr val="tx1"/>
                          </a:solidFill>
                        </a:rPr>
                        <a:t>コスト</a:t>
                      </a:r>
                      <a:endParaRPr kumimoji="1" lang="ja-JP" altLang="en-US" sz="1400" dirty="0">
                        <a:solidFill>
                          <a:schemeClr val="tx1"/>
                        </a:solidFill>
                      </a:endParaRPr>
                    </a:p>
                  </a:txBody>
                  <a:tcPr>
                    <a:solidFill>
                      <a:schemeClr val="accent5">
                        <a:lumMod val="90000"/>
                      </a:schemeClr>
                    </a:solidFill>
                  </a:tcPr>
                </a:tc>
                <a:tc>
                  <a:txBody>
                    <a:bodyPr/>
                    <a:lstStyle/>
                    <a:p>
                      <a:r>
                        <a:rPr kumimoji="1" lang="en-US" altLang="ja-JP" sz="1400" dirty="0" smtClean="0">
                          <a:solidFill>
                            <a:srgbClr val="FF0000"/>
                          </a:solidFill>
                        </a:rPr>
                        <a:t>148</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5">
                        <a:lumMod val="90000"/>
                      </a:schemeClr>
                    </a:solidFill>
                  </a:tcPr>
                </a:tc>
                <a:tc>
                  <a:txBody>
                    <a:bodyPr/>
                    <a:lstStyle/>
                    <a:p>
                      <a:r>
                        <a:rPr kumimoji="1" lang="ja-JP" altLang="en-US" sz="1400" dirty="0" smtClean="0">
                          <a:solidFill>
                            <a:schemeClr val="tx1"/>
                          </a:solidFill>
                        </a:rPr>
                        <a:t>コスト</a:t>
                      </a:r>
                      <a:endParaRPr kumimoji="1" lang="ja-JP" altLang="en-US" sz="1400" dirty="0">
                        <a:solidFill>
                          <a:schemeClr val="tx1"/>
                        </a:solidFill>
                      </a:endParaRPr>
                    </a:p>
                  </a:txBody>
                  <a:tcPr>
                    <a:solidFill>
                      <a:schemeClr val="accent5">
                        <a:lumMod val="90000"/>
                      </a:schemeClr>
                    </a:solidFill>
                  </a:tcPr>
                </a:tc>
                <a:tc>
                  <a:txBody>
                    <a:bodyPr/>
                    <a:lstStyle/>
                    <a:p>
                      <a:r>
                        <a:rPr kumimoji="1" lang="en-US" altLang="ja-JP" sz="1400" dirty="0" smtClean="0">
                          <a:solidFill>
                            <a:srgbClr val="FF0000"/>
                          </a:solidFill>
                        </a:rPr>
                        <a:t>200M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5">
                        <a:lumMod val="90000"/>
                      </a:schemeClr>
                    </a:solidFill>
                  </a:tcPr>
                </a:tc>
                <a:tc>
                  <a:txBody>
                    <a:bodyPr/>
                    <a:lstStyle/>
                    <a:p>
                      <a:r>
                        <a:rPr kumimoji="1" lang="ja-JP" altLang="en-US" sz="1400" dirty="0" smtClean="0">
                          <a:solidFill>
                            <a:schemeClr val="tx1"/>
                          </a:solidFill>
                        </a:rPr>
                        <a:t>コスト</a:t>
                      </a:r>
                      <a:endParaRPr kumimoji="1" lang="ja-JP" altLang="en-US" sz="1400" dirty="0">
                        <a:solidFill>
                          <a:schemeClr val="tx1"/>
                        </a:solidFill>
                      </a:endParaRPr>
                    </a:p>
                  </a:txBody>
                  <a:tcPr>
                    <a:solidFill>
                      <a:schemeClr val="accent5">
                        <a:lumMod val="90000"/>
                      </a:schemeClr>
                    </a:solidFill>
                  </a:tcPr>
                </a:tc>
                <a:tc>
                  <a:txBody>
                    <a:bodyPr/>
                    <a:lstStyle/>
                    <a:p>
                      <a:r>
                        <a:rPr kumimoji="1" lang="en-US" altLang="ja-JP" sz="1400" dirty="0" smtClean="0">
                          <a:solidFill>
                            <a:srgbClr val="FF0000"/>
                          </a:solidFill>
                        </a:rPr>
                        <a:t>103</a:t>
                      </a:r>
                    </a:p>
                    <a:p>
                      <a:r>
                        <a:rPr kumimoji="1" lang="en-US" altLang="ja-JP" sz="1400" dirty="0" smtClean="0">
                          <a:solidFill>
                            <a:srgbClr val="FF0000"/>
                          </a:solidFill>
                        </a:rPr>
                        <a:t>M</a:t>
                      </a:r>
                      <a:r>
                        <a:rPr kumimoji="1" lang="ja-JP" altLang="en-US" sz="1400" dirty="0" smtClean="0">
                          <a:solidFill>
                            <a:srgbClr val="FF0000"/>
                          </a:solidFill>
                        </a:rPr>
                        <a:t>￥</a:t>
                      </a:r>
                      <a:endParaRPr kumimoji="1" lang="ja-JP" altLang="en-US" sz="1400" dirty="0">
                        <a:solidFill>
                          <a:srgbClr val="FF0000"/>
                        </a:solidFill>
                      </a:endParaRPr>
                    </a:p>
                  </a:txBody>
                  <a:tcPr>
                    <a:solidFill>
                      <a:schemeClr val="accent5">
                        <a:lumMod val="90000"/>
                      </a:schemeClr>
                    </a:solidFill>
                  </a:tcPr>
                </a:tc>
              </a:tr>
            </a:tbl>
          </a:graphicData>
        </a:graphic>
      </p:graphicFrame>
      <p:sp>
        <p:nvSpPr>
          <p:cNvPr id="66" name="Rectangle 3"/>
          <p:cNvSpPr txBox="1">
            <a:spLocks noChangeArrowheads="1"/>
          </p:cNvSpPr>
          <p:nvPr/>
        </p:nvSpPr>
        <p:spPr>
          <a:xfrm rot="16200000">
            <a:off x="-319414" y="1983710"/>
            <a:ext cx="1714512" cy="42862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干渉計占有時間</a:t>
            </a:r>
            <a:endParaRPr lang="en-US" altLang="ja-JP" sz="1600" kern="0" dirty="0" smtClean="0">
              <a:solidFill>
                <a:srgbClr val="99CCFF"/>
              </a:solidFill>
              <a:latin typeface="+mn-lt"/>
              <a:ea typeface="+mn-ea"/>
            </a:endParaRPr>
          </a:p>
        </p:txBody>
      </p:sp>
    </p:spTree>
  </p:cSld>
  <p:clrMapOvr>
    <a:masterClrMapping/>
  </p:clrMapOvr>
  <p:transition advTm="1712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メリット・要検討事項</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2143108" y="85723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FF9999"/>
                </a:solidFill>
                <a:latin typeface="+mn-lt"/>
                <a:ea typeface="+mn-ea"/>
              </a:rPr>
              <a:t>Plan-A</a:t>
            </a:r>
          </a:p>
        </p:txBody>
      </p:sp>
      <p:sp>
        <p:nvSpPr>
          <p:cNvPr id="6" name="Rectangle 3"/>
          <p:cNvSpPr txBox="1">
            <a:spLocks noChangeArrowheads="1"/>
          </p:cNvSpPr>
          <p:nvPr/>
        </p:nvSpPr>
        <p:spPr>
          <a:xfrm>
            <a:off x="4355976" y="836712"/>
            <a:ext cx="1090950" cy="41152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99FF99"/>
                </a:solidFill>
                <a:latin typeface="+mn-lt"/>
                <a:ea typeface="+mn-ea"/>
              </a:rPr>
              <a:t>Plan-B</a:t>
            </a:r>
          </a:p>
        </p:txBody>
      </p:sp>
      <p:sp>
        <p:nvSpPr>
          <p:cNvPr id="18" name="Rectangle 3"/>
          <p:cNvSpPr txBox="1">
            <a:spLocks noChangeArrowheads="1"/>
          </p:cNvSpPr>
          <p:nvPr/>
        </p:nvSpPr>
        <p:spPr>
          <a:xfrm>
            <a:off x="1285852" y="1428736"/>
            <a:ext cx="2494060" cy="77612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・常温干渉計をより良い性能を</a:t>
            </a:r>
            <a:r>
              <a:rPr lang="ja-JP" altLang="en-US" sz="1400" kern="0" dirty="0" smtClean="0">
                <a:solidFill>
                  <a:srgbClr val="FFFFFF"/>
                </a:solidFill>
                <a:latin typeface="+mn-lt"/>
                <a:ea typeface="+mn-ea"/>
              </a:rPr>
              <a:t>持つ</a:t>
            </a:r>
            <a:r>
              <a:rPr lang="en-US" altLang="ja-JP" sz="1400" kern="0" dirty="0" smtClean="0">
                <a:solidFill>
                  <a:srgbClr val="FFFFFF"/>
                </a:solidFill>
                <a:latin typeface="+mn-lt"/>
                <a:ea typeface="+mn-ea"/>
              </a:rPr>
              <a:t>  </a:t>
            </a:r>
            <a:r>
              <a:rPr lang="en-US" altLang="ja-JP" sz="1400" kern="0" dirty="0" smtClean="0">
                <a:solidFill>
                  <a:srgbClr val="FFFFFF"/>
                </a:solidFill>
                <a:latin typeface="+mn-lt"/>
                <a:ea typeface="+mn-ea"/>
              </a:rPr>
              <a:t>Type-A</a:t>
            </a:r>
            <a:r>
              <a:rPr lang="ja-JP" altLang="en-US" sz="1400" kern="0" dirty="0" smtClean="0">
                <a:solidFill>
                  <a:srgbClr val="FFFFFF"/>
                </a:solidFill>
                <a:latin typeface="+mn-lt"/>
                <a:ea typeface="+mn-ea"/>
              </a:rPr>
              <a:t>防振系で動作させられる</a:t>
            </a:r>
            <a:r>
              <a:rPr lang="en-US" altLang="ja-JP" sz="1400" kern="0" dirty="0" smtClean="0">
                <a:solidFill>
                  <a:srgbClr val="FFFFFF"/>
                </a:solidFill>
                <a:latin typeface="+mn-lt"/>
                <a:ea typeface="+mn-ea"/>
              </a:rPr>
              <a:t>.</a:t>
            </a:r>
          </a:p>
        </p:txBody>
      </p:sp>
      <p:sp>
        <p:nvSpPr>
          <p:cNvPr id="29" name="Rectangle 3"/>
          <p:cNvSpPr txBox="1">
            <a:spLocks noChangeArrowheads="1"/>
          </p:cNvSpPr>
          <p:nvPr/>
        </p:nvSpPr>
        <p:spPr>
          <a:xfrm>
            <a:off x="3635896" y="1412776"/>
            <a:ext cx="2664296" cy="151216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・低温フルシステム</a:t>
            </a:r>
            <a:r>
              <a:rPr lang="en-US" altLang="ja-JP" sz="1400" kern="0" dirty="0" smtClean="0">
                <a:solidFill>
                  <a:srgbClr val="FFFFFF"/>
                </a:solidFill>
                <a:latin typeface="+mn-lt"/>
                <a:ea typeface="+mn-ea"/>
              </a:rPr>
              <a:t>(Type-A</a:t>
            </a:r>
            <a:r>
              <a:rPr lang="ja-JP" altLang="en-US" sz="1400" kern="0" dirty="0" smtClean="0">
                <a:solidFill>
                  <a:srgbClr val="FFFFFF"/>
                </a:solidFill>
                <a:latin typeface="+mn-lt"/>
                <a:ea typeface="+mn-ea"/>
              </a:rPr>
              <a:t>防振系・低温ペイロード・サファイヤテストマス・クライオスタット</a:t>
            </a:r>
            <a:r>
              <a:rPr lang="en-US" altLang="ja-JP" sz="1400" kern="0" dirty="0" smtClean="0">
                <a:solidFill>
                  <a:srgbClr val="FFFFFF"/>
                </a:solidFill>
                <a:latin typeface="+mn-lt"/>
                <a:ea typeface="+mn-ea"/>
              </a:rPr>
              <a:t>)</a:t>
            </a:r>
            <a:r>
              <a:rPr lang="ja-JP" altLang="en-US" sz="1400" kern="0" dirty="0" smtClean="0">
                <a:solidFill>
                  <a:srgbClr val="FFFFFF"/>
                </a:solidFill>
                <a:latin typeface="+mn-lt"/>
                <a:ea typeface="+mn-ea"/>
              </a:rPr>
              <a:t>の現地実機評価試験を、干渉計動作と並行して進めることが可能</a:t>
            </a:r>
            <a:r>
              <a:rPr lang="en-US" altLang="ja-JP" sz="1400" kern="0" dirty="0" smtClean="0">
                <a:solidFill>
                  <a:srgbClr val="FFFFFF"/>
                </a:solidFill>
                <a:latin typeface="+mn-lt"/>
                <a:ea typeface="+mn-ea"/>
              </a:rPr>
              <a:t>.</a:t>
            </a:r>
          </a:p>
        </p:txBody>
      </p:sp>
      <p:cxnSp>
        <p:nvCxnSpPr>
          <p:cNvPr id="40" name="直線コネクタ 39"/>
          <p:cNvCxnSpPr/>
          <p:nvPr/>
        </p:nvCxnSpPr>
        <p:spPr bwMode="auto">
          <a:xfrm rot="16200000" flipH="1">
            <a:off x="956971" y="3515637"/>
            <a:ext cx="5429288"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47" name="直線コネクタ 46"/>
          <p:cNvCxnSpPr/>
          <p:nvPr/>
        </p:nvCxnSpPr>
        <p:spPr bwMode="auto">
          <a:xfrm>
            <a:off x="357158" y="1214422"/>
            <a:ext cx="8286808"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7" name="Rectangle 3"/>
          <p:cNvSpPr txBox="1">
            <a:spLocks noChangeArrowheads="1"/>
          </p:cNvSpPr>
          <p:nvPr/>
        </p:nvSpPr>
        <p:spPr>
          <a:xfrm>
            <a:off x="3635896" y="2780928"/>
            <a:ext cx="2664296" cy="115212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・常温干渉計動作から「半低温」動作への</a:t>
            </a:r>
            <a:r>
              <a:rPr lang="ja-JP" altLang="en-US" sz="1400" kern="0" dirty="0" smtClean="0">
                <a:solidFill>
                  <a:srgbClr val="FFFFFF"/>
                </a:solidFill>
                <a:latin typeface="+mn-lt"/>
                <a:ea typeface="+mn-ea"/>
              </a:rPr>
              <a:t>移行</a:t>
            </a:r>
            <a:r>
              <a:rPr lang="ja-JP" altLang="en-US" sz="1400" kern="0" dirty="0" smtClean="0">
                <a:solidFill>
                  <a:srgbClr val="FFFFFF"/>
                </a:solidFill>
                <a:latin typeface="+mn-lt"/>
                <a:ea typeface="+mn-ea"/>
              </a:rPr>
              <a:t>作業が低減され、干渉計動作時間を</a:t>
            </a:r>
            <a:r>
              <a:rPr lang="ja-JP" altLang="en-US" sz="1400" kern="0" dirty="0" smtClean="0">
                <a:solidFill>
                  <a:srgbClr val="FFFFFF"/>
                </a:solidFill>
                <a:latin typeface="+mn-lt"/>
                <a:ea typeface="+mn-ea"/>
              </a:rPr>
              <a:t>より多く</a:t>
            </a:r>
            <a:r>
              <a:rPr lang="ja-JP" altLang="en-US" sz="1400" kern="0" dirty="0" smtClean="0">
                <a:solidFill>
                  <a:srgbClr val="FFFFFF"/>
                </a:solidFill>
                <a:latin typeface="+mn-lt"/>
                <a:ea typeface="+mn-ea"/>
              </a:rPr>
              <a:t>確保できる</a:t>
            </a:r>
            <a:r>
              <a:rPr lang="en-US" altLang="ja-JP" sz="1400" kern="0" dirty="0" smtClean="0">
                <a:solidFill>
                  <a:srgbClr val="FFFFFF"/>
                </a:solidFill>
                <a:latin typeface="+mn-lt"/>
                <a:ea typeface="+mn-ea"/>
              </a:rPr>
              <a:t>.</a:t>
            </a:r>
          </a:p>
        </p:txBody>
      </p:sp>
      <p:cxnSp>
        <p:nvCxnSpPr>
          <p:cNvPr id="68" name="直線コネクタ 67"/>
          <p:cNvCxnSpPr/>
          <p:nvPr/>
        </p:nvCxnSpPr>
        <p:spPr bwMode="auto">
          <a:xfrm rot="16200000" flipH="1">
            <a:off x="-1420370" y="3536157"/>
            <a:ext cx="5429288"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9" name="Rectangle 3"/>
          <p:cNvSpPr txBox="1">
            <a:spLocks noChangeArrowheads="1"/>
          </p:cNvSpPr>
          <p:nvPr/>
        </p:nvSpPr>
        <p:spPr>
          <a:xfrm>
            <a:off x="395536" y="2204864"/>
            <a:ext cx="757888" cy="42235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メリット</a:t>
            </a:r>
            <a:endParaRPr lang="en-US" altLang="ja-JP" sz="1400" kern="0" dirty="0" smtClean="0">
              <a:solidFill>
                <a:srgbClr val="FFFFFF"/>
              </a:solidFill>
              <a:latin typeface="+mn-lt"/>
              <a:ea typeface="+mn-ea"/>
            </a:endParaRPr>
          </a:p>
        </p:txBody>
      </p:sp>
      <p:sp>
        <p:nvSpPr>
          <p:cNvPr id="73" name="Rectangle 3"/>
          <p:cNvSpPr txBox="1">
            <a:spLocks noChangeArrowheads="1"/>
          </p:cNvSpPr>
          <p:nvPr/>
        </p:nvSpPr>
        <p:spPr>
          <a:xfrm>
            <a:off x="251520" y="4869160"/>
            <a:ext cx="1116756" cy="87492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必要</a:t>
            </a:r>
            <a:endParaRPr lang="en-US" altLang="ja-JP" sz="14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追加項目・</a:t>
            </a:r>
            <a:endParaRPr lang="en-US" altLang="ja-JP" sz="14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要検討事項</a:t>
            </a:r>
            <a:endParaRPr lang="en-US" altLang="ja-JP" sz="1400" kern="0" dirty="0" smtClean="0">
              <a:solidFill>
                <a:srgbClr val="FFFFFF"/>
              </a:solidFill>
              <a:latin typeface="+mn-lt"/>
              <a:ea typeface="+mn-ea"/>
            </a:endParaRPr>
          </a:p>
        </p:txBody>
      </p:sp>
      <p:sp>
        <p:nvSpPr>
          <p:cNvPr id="78" name="Rectangle 3"/>
          <p:cNvSpPr txBox="1">
            <a:spLocks noChangeArrowheads="1"/>
          </p:cNvSpPr>
          <p:nvPr/>
        </p:nvSpPr>
        <p:spPr>
          <a:xfrm>
            <a:off x="3635896" y="4437112"/>
            <a:ext cx="2736304" cy="720080"/>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・常温テストマス用</a:t>
            </a:r>
            <a:r>
              <a:rPr lang="en-US" altLang="ja-JP" sz="1400" kern="0" dirty="0" smtClean="0">
                <a:solidFill>
                  <a:srgbClr val="FFFFFF"/>
                </a:solidFill>
                <a:latin typeface="+mn-lt"/>
                <a:ea typeface="+mn-ea"/>
              </a:rPr>
              <a:t>Type-B</a:t>
            </a:r>
            <a:r>
              <a:rPr lang="ja-JP" altLang="en-US" sz="1400" kern="0" dirty="0" smtClean="0">
                <a:solidFill>
                  <a:srgbClr val="FFFFFF"/>
                </a:solidFill>
                <a:latin typeface="+mn-lt"/>
                <a:ea typeface="+mn-ea"/>
              </a:rPr>
              <a:t>防振系・</a:t>
            </a:r>
            <a:r>
              <a:rPr lang="ja-JP" altLang="en-US" sz="1400" kern="0" dirty="0" smtClean="0">
                <a:solidFill>
                  <a:srgbClr val="FFFFFF"/>
                </a:solidFill>
                <a:latin typeface="+mn-lt"/>
                <a:ea typeface="+mn-ea"/>
              </a:rPr>
              <a:t>真空槽</a:t>
            </a:r>
            <a:r>
              <a:rPr lang="en-US" altLang="ja-JP" sz="1400" kern="0" dirty="0" smtClean="0">
                <a:solidFill>
                  <a:srgbClr val="FFFFFF"/>
                </a:solidFill>
                <a:latin typeface="+mn-lt"/>
                <a:ea typeface="+mn-ea"/>
              </a:rPr>
              <a:t> 4</a:t>
            </a:r>
            <a:r>
              <a:rPr lang="ja-JP" altLang="en-US" sz="1400" kern="0" dirty="0" smtClean="0">
                <a:solidFill>
                  <a:srgbClr val="FFFFFF"/>
                </a:solidFill>
                <a:latin typeface="+mn-lt"/>
                <a:ea typeface="+mn-ea"/>
              </a:rPr>
              <a:t>組の製作・設置・</a:t>
            </a:r>
            <a:r>
              <a:rPr lang="ja-JP" altLang="en-US" sz="1400" kern="0" dirty="0" smtClean="0">
                <a:solidFill>
                  <a:srgbClr val="FFFFFF"/>
                </a:solidFill>
                <a:latin typeface="+mn-lt"/>
                <a:ea typeface="+mn-ea"/>
              </a:rPr>
              <a:t>調整</a:t>
            </a:r>
            <a:endParaRPr lang="en-US" altLang="ja-JP" sz="1400" kern="0" dirty="0" smtClean="0">
              <a:solidFill>
                <a:srgbClr val="FFFFFF"/>
              </a:solidFill>
              <a:latin typeface="+mn-lt"/>
              <a:ea typeface="+mn-ea"/>
            </a:endParaRPr>
          </a:p>
        </p:txBody>
      </p:sp>
      <p:sp>
        <p:nvSpPr>
          <p:cNvPr id="92" name="Rectangle 3"/>
          <p:cNvSpPr txBox="1">
            <a:spLocks noChangeArrowheads="1"/>
          </p:cNvSpPr>
          <p:nvPr/>
        </p:nvSpPr>
        <p:spPr>
          <a:xfrm>
            <a:off x="1259632" y="4437112"/>
            <a:ext cx="2304256" cy="86409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・常温テストマス用</a:t>
            </a:r>
            <a:r>
              <a:rPr lang="ja-JP" altLang="en-US" sz="1400" kern="0" dirty="0" smtClean="0">
                <a:solidFill>
                  <a:srgbClr val="FFFFFF"/>
                </a:solidFill>
                <a:latin typeface="+mn-lt"/>
                <a:ea typeface="+mn-ea"/>
              </a:rPr>
              <a:t>ペイロー・真空槽</a:t>
            </a:r>
            <a:r>
              <a:rPr lang="en-US" altLang="ja-JP" sz="1400" kern="0" dirty="0" smtClean="0">
                <a:solidFill>
                  <a:srgbClr val="FFFFFF"/>
                </a:solidFill>
                <a:latin typeface="+mn-lt"/>
                <a:ea typeface="+mn-ea"/>
              </a:rPr>
              <a:t> 4</a:t>
            </a:r>
            <a:r>
              <a:rPr lang="ja-JP" altLang="en-US" sz="1400" kern="0" dirty="0" smtClean="0">
                <a:solidFill>
                  <a:srgbClr val="FFFFFF"/>
                </a:solidFill>
                <a:latin typeface="+mn-lt"/>
                <a:ea typeface="+mn-ea"/>
              </a:rPr>
              <a:t>組の製作・設置・調整</a:t>
            </a:r>
            <a:r>
              <a:rPr lang="en-US" altLang="ja-JP" sz="1400" kern="0" dirty="0" smtClean="0">
                <a:solidFill>
                  <a:srgbClr val="FFFFFF"/>
                </a:solidFill>
                <a:latin typeface="+mn-lt"/>
                <a:ea typeface="+mn-ea"/>
              </a:rPr>
              <a:t>.</a:t>
            </a:r>
          </a:p>
        </p:txBody>
      </p:sp>
      <p:sp>
        <p:nvSpPr>
          <p:cNvPr id="98" name="Rectangle 3"/>
          <p:cNvSpPr txBox="1">
            <a:spLocks noChangeArrowheads="1"/>
          </p:cNvSpPr>
          <p:nvPr/>
        </p:nvSpPr>
        <p:spPr>
          <a:xfrm>
            <a:off x="1259632" y="5157192"/>
            <a:ext cx="2376264" cy="720080"/>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・常温部撤去・低温系設置の手順検討</a:t>
            </a:r>
            <a:r>
              <a:rPr lang="en-US" altLang="ja-JP" sz="1400" kern="0" dirty="0" smtClean="0">
                <a:solidFill>
                  <a:srgbClr val="FFFFFF"/>
                </a:solidFill>
                <a:latin typeface="+mn-lt"/>
                <a:ea typeface="+mn-ea"/>
              </a:rPr>
              <a:t>.</a:t>
            </a:r>
          </a:p>
        </p:txBody>
      </p:sp>
      <p:sp>
        <p:nvSpPr>
          <p:cNvPr id="109" name="Rectangle 3"/>
          <p:cNvSpPr txBox="1">
            <a:spLocks noChangeArrowheads="1"/>
          </p:cNvSpPr>
          <p:nvPr/>
        </p:nvSpPr>
        <p:spPr>
          <a:xfrm>
            <a:off x="3707904" y="5157192"/>
            <a:ext cx="2448272" cy="57606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・常温部撤去・低温系設置の手順検討</a:t>
            </a:r>
            <a:r>
              <a:rPr lang="en-US" altLang="ja-JP" sz="1400" kern="0" dirty="0" smtClean="0">
                <a:solidFill>
                  <a:srgbClr val="FFFFFF"/>
                </a:solidFill>
                <a:latin typeface="+mn-lt"/>
                <a:ea typeface="+mn-ea"/>
              </a:rPr>
              <a:t>.</a:t>
            </a:r>
          </a:p>
        </p:txBody>
      </p:sp>
      <p:sp>
        <p:nvSpPr>
          <p:cNvPr id="110" name="Rectangle 3"/>
          <p:cNvSpPr txBox="1">
            <a:spLocks noChangeArrowheads="1"/>
          </p:cNvSpPr>
          <p:nvPr/>
        </p:nvSpPr>
        <p:spPr>
          <a:xfrm>
            <a:off x="1285852" y="5803300"/>
            <a:ext cx="2206028" cy="65003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・低温フルシステム試験設備</a:t>
            </a:r>
            <a:r>
              <a:rPr lang="ja-JP" altLang="en-US" sz="1400" kern="0" dirty="0" smtClean="0">
                <a:solidFill>
                  <a:srgbClr val="FFFFFF"/>
                </a:solidFill>
                <a:latin typeface="+mn-lt"/>
                <a:ea typeface="+mn-ea"/>
              </a:rPr>
              <a:t>の</a:t>
            </a:r>
            <a:r>
              <a:rPr lang="en-US" altLang="ja-JP" sz="1400" kern="0" dirty="0" smtClean="0">
                <a:solidFill>
                  <a:srgbClr val="FFFFFF"/>
                </a:solidFill>
                <a:latin typeface="+mn-lt"/>
                <a:ea typeface="+mn-ea"/>
              </a:rPr>
              <a:t>  </a:t>
            </a:r>
            <a:r>
              <a:rPr lang="ja-JP" altLang="en-US" sz="1400" kern="0" dirty="0" smtClean="0">
                <a:solidFill>
                  <a:srgbClr val="FFFFFF"/>
                </a:solidFill>
                <a:latin typeface="+mn-lt"/>
                <a:ea typeface="+mn-ea"/>
              </a:rPr>
              <a:t>建設</a:t>
            </a:r>
            <a:r>
              <a:rPr lang="en-US" altLang="ja-JP" sz="1400" kern="0" dirty="0" smtClean="0">
                <a:solidFill>
                  <a:srgbClr val="FFFFFF"/>
                </a:solidFill>
                <a:latin typeface="+mn-lt"/>
                <a:ea typeface="+mn-ea"/>
              </a:rPr>
              <a:t>(?)</a:t>
            </a:r>
            <a:r>
              <a:rPr lang="ja-JP" altLang="en-US" sz="1400" kern="0" dirty="0" smtClean="0">
                <a:solidFill>
                  <a:srgbClr val="FFFFFF"/>
                </a:solidFill>
                <a:latin typeface="+mn-lt"/>
                <a:ea typeface="+mn-ea"/>
              </a:rPr>
              <a:t>・整備</a:t>
            </a:r>
            <a:r>
              <a:rPr lang="en-US" altLang="ja-JP" sz="1400" kern="0" dirty="0" smtClean="0">
                <a:solidFill>
                  <a:srgbClr val="FFFFFF"/>
                </a:solidFill>
                <a:latin typeface="+mn-lt"/>
                <a:ea typeface="+mn-ea"/>
              </a:rPr>
              <a:t>.</a:t>
            </a:r>
          </a:p>
        </p:txBody>
      </p:sp>
      <p:cxnSp>
        <p:nvCxnSpPr>
          <p:cNvPr id="113" name="直線コネクタ 112"/>
          <p:cNvCxnSpPr/>
          <p:nvPr/>
        </p:nvCxnSpPr>
        <p:spPr bwMode="auto">
          <a:xfrm>
            <a:off x="428596" y="4357694"/>
            <a:ext cx="8286808"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114" name="Rectangle 3"/>
          <p:cNvSpPr txBox="1">
            <a:spLocks noChangeArrowheads="1"/>
          </p:cNvSpPr>
          <p:nvPr/>
        </p:nvSpPr>
        <p:spPr>
          <a:xfrm>
            <a:off x="1259632" y="2204864"/>
            <a:ext cx="2520280" cy="1368152"/>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・常温干渉計を用いて</a:t>
            </a:r>
            <a:r>
              <a:rPr lang="en-US" altLang="ja-JP" sz="1400" kern="0" dirty="0" smtClean="0">
                <a:solidFill>
                  <a:srgbClr val="FFFFFF"/>
                </a:solidFill>
                <a:latin typeface="+mn-lt"/>
                <a:ea typeface="+mn-ea"/>
              </a:rPr>
              <a:t>Type-A</a:t>
            </a:r>
            <a:r>
              <a:rPr lang="ja-JP" altLang="en-US" sz="1400" kern="0" dirty="0" smtClean="0">
                <a:solidFill>
                  <a:srgbClr val="FFFFFF"/>
                </a:solidFill>
                <a:latin typeface="+mn-lt"/>
                <a:ea typeface="+mn-ea"/>
              </a:rPr>
              <a:t>防振</a:t>
            </a:r>
            <a:r>
              <a:rPr lang="ja-JP" altLang="en-US" sz="1400" kern="0" dirty="0" smtClean="0">
                <a:solidFill>
                  <a:srgbClr val="FFFFFF"/>
                </a:solidFill>
                <a:latin typeface="+mn-lt"/>
                <a:ea typeface="+mn-ea"/>
              </a:rPr>
              <a:t>系の</a:t>
            </a:r>
            <a:r>
              <a:rPr lang="ja-JP" altLang="en-US" sz="1400" kern="0" dirty="0" smtClean="0">
                <a:solidFill>
                  <a:srgbClr val="FFFFFF"/>
                </a:solidFill>
                <a:latin typeface="+mn-lt"/>
                <a:ea typeface="+mn-ea"/>
              </a:rPr>
              <a:t>特性評価・実証ができる</a:t>
            </a:r>
            <a:r>
              <a:rPr lang="en-US" altLang="ja-JP" sz="1400" kern="0" dirty="0" smtClean="0">
                <a:solidFill>
                  <a:srgbClr val="FFFFFF"/>
                </a:solidFill>
                <a:latin typeface="+mn-lt"/>
                <a:ea typeface="+mn-ea"/>
              </a:rPr>
              <a:t>.</a:t>
            </a:r>
          </a:p>
        </p:txBody>
      </p:sp>
      <p:sp>
        <p:nvSpPr>
          <p:cNvPr id="115" name="Rectangle 3"/>
          <p:cNvSpPr txBox="1">
            <a:spLocks noChangeArrowheads="1"/>
          </p:cNvSpPr>
          <p:nvPr/>
        </p:nvSpPr>
        <p:spPr>
          <a:xfrm>
            <a:off x="3635896" y="3861048"/>
            <a:ext cx="2664296" cy="5040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・追加開発項目がほとんど無い</a:t>
            </a:r>
            <a:r>
              <a:rPr lang="en-US" altLang="ja-JP" sz="1400" kern="0" dirty="0" smtClean="0">
                <a:solidFill>
                  <a:srgbClr val="FFFFFF"/>
                </a:solidFill>
                <a:latin typeface="+mn-lt"/>
                <a:ea typeface="+mn-ea"/>
              </a:rPr>
              <a:t>.</a:t>
            </a:r>
          </a:p>
        </p:txBody>
      </p:sp>
      <p:sp>
        <p:nvSpPr>
          <p:cNvPr id="118" name="Rectangle 3"/>
          <p:cNvSpPr txBox="1">
            <a:spLocks noChangeArrowheads="1"/>
          </p:cNvSpPr>
          <p:nvPr/>
        </p:nvSpPr>
        <p:spPr>
          <a:xfrm>
            <a:off x="3707904" y="5805264"/>
            <a:ext cx="2448272" cy="5040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・エンドルームの配置・作業の干渉の検討</a:t>
            </a:r>
            <a:r>
              <a:rPr lang="en-US" altLang="ja-JP" sz="1400" kern="0" dirty="0" smtClean="0">
                <a:solidFill>
                  <a:srgbClr val="FFFFFF"/>
                </a:solidFill>
                <a:latin typeface="+mn-lt"/>
                <a:ea typeface="+mn-ea"/>
              </a:rPr>
              <a:t>.</a:t>
            </a:r>
          </a:p>
        </p:txBody>
      </p:sp>
      <p:sp>
        <p:nvSpPr>
          <p:cNvPr id="26" name="スライド番号プレースホルダ 25"/>
          <p:cNvSpPr>
            <a:spLocks noGrp="1"/>
          </p:cNvSpPr>
          <p:nvPr>
            <p:ph type="sldNum" sz="quarter" idx="11"/>
          </p:nvPr>
        </p:nvSpPr>
        <p:spPr/>
        <p:txBody>
          <a:bodyPr/>
          <a:lstStyle/>
          <a:p>
            <a:pPr>
              <a:defRPr/>
            </a:pPr>
            <a:fld id="{7AF75637-E8AC-4181-927C-9D85E9A3AAC1}" type="slidenum">
              <a:rPr lang="en-US" altLang="ja-JP" smtClean="0"/>
              <a:pPr>
                <a:defRPr/>
              </a:pPr>
              <a:t>12</a:t>
            </a:fld>
            <a:endParaRPr lang="en-US" altLang="ja-JP" dirty="0"/>
          </a:p>
        </p:txBody>
      </p:sp>
      <p:cxnSp>
        <p:nvCxnSpPr>
          <p:cNvPr id="24" name="直線コネクタ 23"/>
          <p:cNvCxnSpPr/>
          <p:nvPr/>
        </p:nvCxnSpPr>
        <p:spPr bwMode="auto">
          <a:xfrm rot="16200000" flipH="1">
            <a:off x="3549259" y="3515637"/>
            <a:ext cx="5429288"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25" name="Rectangle 3"/>
          <p:cNvSpPr txBox="1">
            <a:spLocks noChangeArrowheads="1"/>
          </p:cNvSpPr>
          <p:nvPr/>
        </p:nvSpPr>
        <p:spPr>
          <a:xfrm>
            <a:off x="6948264" y="836712"/>
            <a:ext cx="1090950" cy="41152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0070C0"/>
                </a:solidFill>
                <a:latin typeface="+mn-lt"/>
                <a:ea typeface="+mn-ea"/>
              </a:rPr>
              <a:t>Plan-C</a:t>
            </a:r>
            <a:endParaRPr lang="en-US" altLang="ja-JP" sz="1600" b="1" kern="0" dirty="0" smtClean="0">
              <a:solidFill>
                <a:srgbClr val="0070C0"/>
              </a:solidFill>
              <a:latin typeface="+mn-lt"/>
              <a:ea typeface="+mn-ea"/>
            </a:endParaRPr>
          </a:p>
        </p:txBody>
      </p:sp>
      <p:sp>
        <p:nvSpPr>
          <p:cNvPr id="28" name="Rectangle 3"/>
          <p:cNvSpPr txBox="1">
            <a:spLocks noChangeArrowheads="1"/>
          </p:cNvSpPr>
          <p:nvPr/>
        </p:nvSpPr>
        <p:spPr>
          <a:xfrm>
            <a:off x="6228184" y="1412776"/>
            <a:ext cx="2664296" cy="151216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・低温フルシステム</a:t>
            </a:r>
            <a:r>
              <a:rPr lang="en-US" altLang="ja-JP" sz="1400" kern="0" dirty="0" smtClean="0">
                <a:solidFill>
                  <a:srgbClr val="FFFFFF"/>
                </a:solidFill>
                <a:latin typeface="+mn-lt"/>
                <a:ea typeface="+mn-ea"/>
              </a:rPr>
              <a:t>(Type-A</a:t>
            </a:r>
            <a:r>
              <a:rPr lang="ja-JP" altLang="en-US" sz="1400" kern="0" dirty="0" smtClean="0">
                <a:solidFill>
                  <a:srgbClr val="FFFFFF"/>
                </a:solidFill>
                <a:latin typeface="+mn-lt"/>
                <a:ea typeface="+mn-ea"/>
              </a:rPr>
              <a:t>防振系・低温ペイロード・サファイヤテストマス・クライオスタット</a:t>
            </a:r>
            <a:r>
              <a:rPr lang="en-US" altLang="ja-JP" sz="1400" kern="0" dirty="0" smtClean="0">
                <a:solidFill>
                  <a:srgbClr val="FFFFFF"/>
                </a:solidFill>
                <a:latin typeface="+mn-lt"/>
                <a:ea typeface="+mn-ea"/>
              </a:rPr>
              <a:t>)</a:t>
            </a:r>
            <a:r>
              <a:rPr lang="ja-JP" altLang="en-US" sz="1400" kern="0" dirty="0" smtClean="0">
                <a:solidFill>
                  <a:srgbClr val="FFFFFF"/>
                </a:solidFill>
                <a:latin typeface="+mn-lt"/>
                <a:ea typeface="+mn-ea"/>
              </a:rPr>
              <a:t>の現地実機評価試験を、干渉計動作と並行して進めることが可能</a:t>
            </a:r>
            <a:r>
              <a:rPr lang="en-US" altLang="ja-JP" sz="1400" kern="0" dirty="0" smtClean="0">
                <a:solidFill>
                  <a:srgbClr val="FFFFFF"/>
                </a:solidFill>
                <a:latin typeface="+mn-lt"/>
                <a:ea typeface="+mn-ea"/>
              </a:rPr>
              <a:t>.</a:t>
            </a:r>
          </a:p>
        </p:txBody>
      </p:sp>
      <p:sp>
        <p:nvSpPr>
          <p:cNvPr id="30" name="Rectangle 3"/>
          <p:cNvSpPr txBox="1">
            <a:spLocks noChangeArrowheads="1"/>
          </p:cNvSpPr>
          <p:nvPr/>
        </p:nvSpPr>
        <p:spPr>
          <a:xfrm>
            <a:off x="6228184" y="2780928"/>
            <a:ext cx="2664296" cy="1152128"/>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・常温干渉計動作から「半低温」動作への</a:t>
            </a:r>
            <a:r>
              <a:rPr lang="ja-JP" altLang="en-US" sz="1400" kern="0" dirty="0" smtClean="0">
                <a:solidFill>
                  <a:srgbClr val="FFFFFF"/>
                </a:solidFill>
                <a:latin typeface="+mn-lt"/>
                <a:ea typeface="+mn-ea"/>
              </a:rPr>
              <a:t>移行</a:t>
            </a:r>
            <a:r>
              <a:rPr lang="ja-JP" altLang="en-US" sz="1400" kern="0" dirty="0" smtClean="0">
                <a:solidFill>
                  <a:srgbClr val="FFFFFF"/>
                </a:solidFill>
                <a:latin typeface="+mn-lt"/>
                <a:ea typeface="+mn-ea"/>
              </a:rPr>
              <a:t>作業が低減され、干渉計動作時間を</a:t>
            </a:r>
            <a:r>
              <a:rPr lang="ja-JP" altLang="en-US" sz="1400" kern="0" dirty="0" smtClean="0">
                <a:solidFill>
                  <a:srgbClr val="FFFFFF"/>
                </a:solidFill>
                <a:latin typeface="+mn-lt"/>
                <a:ea typeface="+mn-ea"/>
              </a:rPr>
              <a:t>より多く</a:t>
            </a:r>
            <a:r>
              <a:rPr lang="ja-JP" altLang="en-US" sz="1400" kern="0" dirty="0" smtClean="0">
                <a:solidFill>
                  <a:srgbClr val="FFFFFF"/>
                </a:solidFill>
                <a:latin typeface="+mn-lt"/>
                <a:ea typeface="+mn-ea"/>
              </a:rPr>
              <a:t>確保できる</a:t>
            </a:r>
            <a:r>
              <a:rPr lang="en-US" altLang="ja-JP" sz="1400" kern="0" dirty="0" smtClean="0">
                <a:solidFill>
                  <a:srgbClr val="FFFFFF"/>
                </a:solidFill>
                <a:latin typeface="+mn-lt"/>
                <a:ea typeface="+mn-ea"/>
              </a:rPr>
              <a:t>.</a:t>
            </a:r>
          </a:p>
        </p:txBody>
      </p:sp>
      <p:sp>
        <p:nvSpPr>
          <p:cNvPr id="31" name="Rectangle 3"/>
          <p:cNvSpPr txBox="1">
            <a:spLocks noChangeArrowheads="1"/>
          </p:cNvSpPr>
          <p:nvPr/>
        </p:nvSpPr>
        <p:spPr>
          <a:xfrm>
            <a:off x="6228184" y="3861048"/>
            <a:ext cx="2664296" cy="5040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・追加開発項目がほとんど無い</a:t>
            </a:r>
            <a:r>
              <a:rPr lang="en-US" altLang="ja-JP" sz="1400" kern="0" dirty="0" smtClean="0">
                <a:solidFill>
                  <a:srgbClr val="FFFFFF"/>
                </a:solidFill>
                <a:latin typeface="+mn-lt"/>
                <a:ea typeface="+mn-ea"/>
              </a:rPr>
              <a:t>.</a:t>
            </a:r>
          </a:p>
        </p:txBody>
      </p:sp>
      <p:sp>
        <p:nvSpPr>
          <p:cNvPr id="32" name="Rectangle 3"/>
          <p:cNvSpPr txBox="1">
            <a:spLocks noChangeArrowheads="1"/>
          </p:cNvSpPr>
          <p:nvPr/>
        </p:nvSpPr>
        <p:spPr>
          <a:xfrm>
            <a:off x="6228184" y="4437112"/>
            <a:ext cx="2664296" cy="720080"/>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a:t>
            </a:r>
            <a:r>
              <a:rPr lang="ja-JP" altLang="en-US" sz="1400" kern="0" dirty="0" smtClean="0">
                <a:solidFill>
                  <a:srgbClr val="FFFFFF"/>
                </a:solidFill>
                <a:latin typeface="+mn-lt"/>
                <a:ea typeface="+mn-ea"/>
              </a:rPr>
              <a:t>テストマス用ペイロード </a:t>
            </a:r>
            <a:r>
              <a:rPr lang="en-US" altLang="ja-JP" sz="1400" kern="0" dirty="0" smtClean="0">
                <a:solidFill>
                  <a:srgbClr val="FFFFFF"/>
                </a:solidFill>
                <a:latin typeface="+mn-lt"/>
                <a:ea typeface="+mn-ea"/>
              </a:rPr>
              <a:t>4</a:t>
            </a:r>
            <a:r>
              <a:rPr lang="ja-JP" altLang="en-US" sz="1400" kern="0" dirty="0" smtClean="0">
                <a:solidFill>
                  <a:srgbClr val="FFFFFF"/>
                </a:solidFill>
                <a:latin typeface="+mn-lt"/>
                <a:ea typeface="+mn-ea"/>
              </a:rPr>
              <a:t>組、スタック・真空槽</a:t>
            </a:r>
            <a:r>
              <a:rPr lang="en-US" altLang="ja-JP" sz="1400" kern="0" dirty="0" smtClean="0">
                <a:solidFill>
                  <a:srgbClr val="FFFFFF"/>
                </a:solidFill>
                <a:latin typeface="+mn-lt"/>
                <a:ea typeface="+mn-ea"/>
              </a:rPr>
              <a:t> 2</a:t>
            </a:r>
            <a:r>
              <a:rPr lang="ja-JP" altLang="en-US" sz="1400" kern="0" dirty="0" smtClean="0">
                <a:solidFill>
                  <a:srgbClr val="FFFFFF"/>
                </a:solidFill>
                <a:latin typeface="+mn-lt"/>
                <a:ea typeface="+mn-ea"/>
              </a:rPr>
              <a:t>組</a:t>
            </a:r>
            <a:r>
              <a:rPr lang="ja-JP" altLang="en-US" sz="1400" kern="0" dirty="0" smtClean="0">
                <a:solidFill>
                  <a:srgbClr val="FFFFFF"/>
                </a:solidFill>
                <a:latin typeface="+mn-lt"/>
                <a:ea typeface="+mn-ea"/>
              </a:rPr>
              <a:t>の製作・設置・</a:t>
            </a:r>
            <a:r>
              <a:rPr lang="ja-JP" altLang="en-US" sz="1400" kern="0" dirty="0" smtClean="0">
                <a:solidFill>
                  <a:srgbClr val="FFFFFF"/>
                </a:solidFill>
                <a:latin typeface="+mn-lt"/>
                <a:ea typeface="+mn-ea"/>
              </a:rPr>
              <a:t>調整</a:t>
            </a:r>
            <a:endParaRPr lang="en-US" altLang="ja-JP" sz="1400" kern="0" dirty="0" smtClean="0">
              <a:solidFill>
                <a:srgbClr val="FFFFFF"/>
              </a:solidFill>
              <a:latin typeface="+mn-lt"/>
              <a:ea typeface="+mn-ea"/>
            </a:endParaRPr>
          </a:p>
        </p:txBody>
      </p:sp>
      <p:sp>
        <p:nvSpPr>
          <p:cNvPr id="33" name="Rectangle 3"/>
          <p:cNvSpPr txBox="1">
            <a:spLocks noChangeArrowheads="1"/>
          </p:cNvSpPr>
          <p:nvPr/>
        </p:nvSpPr>
        <p:spPr>
          <a:xfrm>
            <a:off x="6300192" y="5229200"/>
            <a:ext cx="2448272" cy="57606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・常温部撤去・低温系設置の手順検討</a:t>
            </a:r>
            <a:r>
              <a:rPr lang="en-US" altLang="ja-JP" sz="1400" kern="0" dirty="0" smtClean="0">
                <a:solidFill>
                  <a:srgbClr val="FFFFFF"/>
                </a:solidFill>
                <a:latin typeface="+mn-lt"/>
                <a:ea typeface="+mn-ea"/>
              </a:rPr>
              <a:t>.</a:t>
            </a:r>
          </a:p>
        </p:txBody>
      </p:sp>
      <p:sp>
        <p:nvSpPr>
          <p:cNvPr id="34" name="Rectangle 3"/>
          <p:cNvSpPr txBox="1">
            <a:spLocks noChangeArrowheads="1"/>
          </p:cNvSpPr>
          <p:nvPr/>
        </p:nvSpPr>
        <p:spPr>
          <a:xfrm>
            <a:off x="6300192" y="5877272"/>
            <a:ext cx="2448272" cy="5040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400" kern="0" dirty="0" smtClean="0">
                <a:solidFill>
                  <a:srgbClr val="FFFFFF"/>
                </a:solidFill>
                <a:latin typeface="+mn-lt"/>
                <a:ea typeface="+mn-ea"/>
              </a:rPr>
              <a:t>・エンドルームの配置・作業の干渉の検討</a:t>
            </a:r>
            <a:r>
              <a:rPr lang="en-US" altLang="ja-JP" sz="1400" kern="0" dirty="0" smtClean="0">
                <a:solidFill>
                  <a:srgbClr val="FFFFFF"/>
                </a:solidFill>
                <a:latin typeface="+mn-lt"/>
                <a:ea typeface="+mn-ea"/>
              </a:rPr>
              <a:t>.</a:t>
            </a:r>
          </a:p>
        </p:txBody>
      </p:sp>
    </p:spTree>
  </p:cSld>
  <p:clrMapOvr>
    <a:masterClrMapping/>
  </p:clrMapOvr>
  <p:transition advTm="1712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 name="Rectangle 3"/>
          <p:cNvSpPr txBox="1">
            <a:spLocks noChangeArrowheads="1"/>
          </p:cNvSpPr>
          <p:nvPr/>
        </p:nvSpPr>
        <p:spPr>
          <a:xfrm>
            <a:off x="642910" y="857232"/>
            <a:ext cx="8072494" cy="5500726"/>
          </a:xfrm>
          <a:prstGeom prst="rect">
            <a:avLst/>
          </a:prstGeom>
        </p:spPr>
        <p:txBody>
          <a:bodyPr/>
          <a:lstStyle/>
          <a:p>
            <a:pPr marL="193675" lvl="0" indent="-193675" algn="l" eaLnBrk="0" hangingPunct="0">
              <a:lnSpc>
                <a:spcPct val="110000"/>
              </a:lnSpc>
              <a:buSzPct val="70000"/>
              <a:buNone/>
              <a:defRPr/>
            </a:pPr>
            <a:r>
              <a:rPr kumimoji="1" lang="ja-JP" altLang="en-US" sz="2000" i="0" u="none" strike="noStrike" kern="0" cap="none" spc="0" normalizeH="0" baseline="0" noProof="0" dirty="0" smtClean="0">
                <a:ln>
                  <a:noFill/>
                </a:ln>
                <a:solidFill>
                  <a:srgbClr val="EAEAEA"/>
                </a:solidFill>
                <a:effectLst/>
                <a:uLnTx/>
                <a:uFillTx/>
                <a:latin typeface="Tahoma" pitchFamily="34" charset="0"/>
                <a:ea typeface="+mn-ea"/>
                <a:cs typeface="+mn-cs"/>
              </a:rPr>
              <a:t> </a:t>
            </a:r>
            <a:r>
              <a:rPr lang="ja-JP" altLang="en-US" sz="2000" kern="0" dirty="0" smtClean="0">
                <a:solidFill>
                  <a:srgbClr val="EAEAEA"/>
                </a:solidFill>
                <a:ea typeface="+mn-ea"/>
              </a:rPr>
              <a:t>　</a:t>
            </a:r>
            <a:r>
              <a:rPr lang="en-US" altLang="ja-JP" sz="2000" kern="0" dirty="0" smtClean="0">
                <a:solidFill>
                  <a:srgbClr val="EAEAEA"/>
                </a:solidFill>
                <a:ea typeface="+mn-ea"/>
              </a:rPr>
              <a:t>         </a:t>
            </a: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r>
              <a:rPr lang="en-US" altLang="ja-JP" sz="2000" kern="0" dirty="0" smtClean="0">
                <a:solidFill>
                  <a:srgbClr val="EAEAEA"/>
                </a:solidFill>
                <a:ea typeface="+mn-ea"/>
              </a:rPr>
              <a:t>                 </a:t>
            </a:r>
            <a:r>
              <a:rPr lang="ja-JP" altLang="en-US" sz="2000" kern="0" dirty="0" smtClean="0">
                <a:solidFill>
                  <a:srgbClr val="EAEAEA"/>
                </a:solidFill>
                <a:ea typeface="+mn-ea"/>
              </a:rPr>
              <a:t>　　　　　　　　</a:t>
            </a:r>
            <a:r>
              <a:rPr lang="ja-JP" altLang="en-US" sz="4400" kern="0" dirty="0" smtClean="0">
                <a:solidFill>
                  <a:srgbClr val="EAEAEA"/>
                </a:solidFill>
                <a:ea typeface="+mn-ea"/>
              </a:rPr>
              <a:t>補足資料</a:t>
            </a:r>
            <a:endParaRPr lang="en-US" altLang="ja-JP" sz="4400" kern="0" dirty="0" smtClean="0">
              <a:solidFill>
                <a:srgbClr val="EAEAEA"/>
              </a:solidFill>
              <a:ea typeface="+mn-ea"/>
            </a:endParaRPr>
          </a:p>
          <a:p>
            <a:pPr marL="342900" marR="0" lvl="0" indent="-342900" algn="l" defTabSz="914400" rtl="0" eaLnBrk="0" fontAlgn="base" latinLnBrk="0" hangingPunct="0">
              <a:lnSpc>
                <a:spcPct val="110000"/>
              </a:lnSpc>
              <a:spcBef>
                <a:spcPct val="0"/>
              </a:spcBef>
              <a:spcAft>
                <a:spcPct val="0"/>
              </a:spcAft>
              <a:buClrTx/>
              <a:buSzPct val="70000"/>
              <a:buNone/>
              <a:tabLst/>
              <a:defRPr/>
            </a:pPr>
            <a:r>
              <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rPr>
              <a:t> </a:t>
            </a:r>
          </a:p>
          <a:p>
            <a:pPr marL="342900" marR="0" lvl="0" indent="-342900" algn="l" defTabSz="914400" rtl="0" eaLnBrk="0" fontAlgn="base" latinLnBrk="0" hangingPunct="0">
              <a:lnSpc>
                <a:spcPct val="110000"/>
              </a:lnSpc>
              <a:spcBef>
                <a:spcPct val="0"/>
              </a:spcBef>
              <a:spcAft>
                <a:spcPct val="0"/>
              </a:spcAft>
              <a:buClrTx/>
              <a:buSzPct val="70000"/>
              <a:buNone/>
              <a:tabLst/>
              <a:defRPr/>
            </a:pPr>
            <a:endPar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endParaRPr>
          </a:p>
          <a:p>
            <a:pPr marL="342900" marR="0" lvl="0" indent="-342900" algn="l" defTabSz="914400" rtl="0" eaLnBrk="0" fontAlgn="base" latinLnBrk="0" hangingPunct="0">
              <a:lnSpc>
                <a:spcPct val="110000"/>
              </a:lnSpc>
              <a:spcBef>
                <a:spcPct val="0"/>
              </a:spcBef>
              <a:spcAft>
                <a:spcPct val="0"/>
              </a:spcAft>
              <a:buClrTx/>
              <a:buSzPct val="70000"/>
              <a:buNone/>
              <a:tabLst/>
              <a:defRPr/>
            </a:pPr>
            <a:r>
              <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rPr>
              <a:t>  </a:t>
            </a:r>
          </a:p>
          <a:p>
            <a:pPr marL="342900" marR="0" lvl="0" indent="-342900" algn="l" defTabSz="914400" rtl="0" eaLnBrk="0" fontAlgn="base" latinLnBrk="0" hangingPunct="0">
              <a:lnSpc>
                <a:spcPct val="110000"/>
              </a:lnSpc>
              <a:spcBef>
                <a:spcPct val="0"/>
              </a:spcBef>
              <a:spcAft>
                <a:spcPct val="0"/>
              </a:spcAft>
              <a:buClrTx/>
              <a:buSzPct val="70000"/>
              <a:buNone/>
              <a:tabLst/>
              <a:defRPr/>
            </a:pPr>
            <a:endPar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7" name="スライド番号プレースホルダ 6"/>
          <p:cNvSpPr>
            <a:spLocks noGrp="1"/>
          </p:cNvSpPr>
          <p:nvPr>
            <p:ph type="sldNum" sz="quarter" idx="11"/>
          </p:nvPr>
        </p:nvSpPr>
        <p:spPr/>
        <p:txBody>
          <a:bodyPr/>
          <a:lstStyle/>
          <a:p>
            <a:pPr>
              <a:defRPr/>
            </a:pPr>
            <a:fld id="{7AF75637-E8AC-4181-927C-9D85E9A3AAC1}" type="slidenum">
              <a:rPr lang="en-US" altLang="ja-JP" smtClean="0"/>
              <a:pPr>
                <a:defRPr/>
              </a:pPr>
              <a:t>13</a:t>
            </a:fld>
            <a:endParaRPr lang="en-US" altLang="ja-JP" dirty="0"/>
          </a:p>
        </p:txBody>
      </p:sp>
    </p:spTree>
  </p:cSld>
  <p:clrMapOvr>
    <a:masterClrMapping/>
  </p:clrMapOvr>
  <p:transition advTm="1712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追加開発・検討項目</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2857488" y="1142984"/>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b="1" kern="0" dirty="0" smtClean="0">
                <a:solidFill>
                  <a:srgbClr val="FF9999"/>
                </a:solidFill>
                <a:latin typeface="+mn-lt"/>
                <a:ea typeface="+mn-ea"/>
              </a:rPr>
              <a:t>Plan-A</a:t>
            </a:r>
          </a:p>
        </p:txBody>
      </p:sp>
      <p:sp>
        <p:nvSpPr>
          <p:cNvPr id="6" name="Rectangle 3"/>
          <p:cNvSpPr txBox="1">
            <a:spLocks noChangeArrowheads="1"/>
          </p:cNvSpPr>
          <p:nvPr/>
        </p:nvSpPr>
        <p:spPr>
          <a:xfrm>
            <a:off x="6143636" y="1142984"/>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b="1" kern="0" dirty="0" smtClean="0">
                <a:solidFill>
                  <a:srgbClr val="99FF99"/>
                </a:solidFill>
                <a:latin typeface="+mn-lt"/>
                <a:ea typeface="+mn-ea"/>
              </a:rPr>
              <a:t>Plan-B</a:t>
            </a:r>
          </a:p>
        </p:txBody>
      </p:sp>
      <p:sp>
        <p:nvSpPr>
          <p:cNvPr id="18" name="Rectangle 3"/>
          <p:cNvSpPr txBox="1">
            <a:spLocks noChangeArrowheads="1"/>
          </p:cNvSpPr>
          <p:nvPr/>
        </p:nvSpPr>
        <p:spPr>
          <a:xfrm>
            <a:off x="2571736" y="1928802"/>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常温ペイロード</a:t>
            </a:r>
            <a:endParaRPr lang="en-US" altLang="ja-JP" sz="1800" kern="0" dirty="0" smtClean="0">
              <a:solidFill>
                <a:srgbClr val="FFFFFF"/>
              </a:solidFill>
              <a:latin typeface="+mn-lt"/>
              <a:ea typeface="+mn-ea"/>
            </a:endParaRPr>
          </a:p>
        </p:txBody>
      </p:sp>
      <p:sp>
        <p:nvSpPr>
          <p:cNvPr id="20" name="Rectangle 3"/>
          <p:cNvSpPr txBox="1">
            <a:spLocks noChangeArrowheads="1"/>
          </p:cNvSpPr>
          <p:nvPr/>
        </p:nvSpPr>
        <p:spPr>
          <a:xfrm>
            <a:off x="642910" y="192880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防振装置</a:t>
            </a:r>
            <a:endParaRPr lang="en-US" altLang="ja-JP" sz="1800" kern="0" dirty="0" smtClean="0">
              <a:solidFill>
                <a:srgbClr val="FFFFFF"/>
              </a:solidFill>
              <a:latin typeface="+mn-lt"/>
              <a:ea typeface="+mn-ea"/>
            </a:endParaRPr>
          </a:p>
        </p:txBody>
      </p:sp>
      <p:sp>
        <p:nvSpPr>
          <p:cNvPr id="21" name="Rectangle 3"/>
          <p:cNvSpPr txBox="1">
            <a:spLocks noChangeArrowheads="1"/>
          </p:cNvSpPr>
          <p:nvPr/>
        </p:nvSpPr>
        <p:spPr>
          <a:xfrm>
            <a:off x="642910" y="307181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真空装置</a:t>
            </a:r>
            <a:endParaRPr lang="en-US" altLang="ja-JP" sz="1800" kern="0" dirty="0" smtClean="0">
              <a:solidFill>
                <a:srgbClr val="FFFFFF"/>
              </a:solidFill>
              <a:latin typeface="+mn-lt"/>
              <a:ea typeface="+mn-ea"/>
            </a:endParaRPr>
          </a:p>
        </p:txBody>
      </p:sp>
      <p:sp>
        <p:nvSpPr>
          <p:cNvPr id="22" name="Rectangle 3"/>
          <p:cNvSpPr txBox="1">
            <a:spLocks noChangeArrowheads="1"/>
          </p:cNvSpPr>
          <p:nvPr/>
        </p:nvSpPr>
        <p:spPr>
          <a:xfrm>
            <a:off x="642910" y="407194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低温装置</a:t>
            </a:r>
            <a:endParaRPr lang="en-US" altLang="ja-JP" sz="1800" kern="0" dirty="0" smtClean="0">
              <a:solidFill>
                <a:srgbClr val="FFFFFF"/>
              </a:solidFill>
              <a:latin typeface="+mn-lt"/>
              <a:ea typeface="+mn-ea"/>
            </a:endParaRPr>
          </a:p>
        </p:txBody>
      </p:sp>
      <p:sp>
        <p:nvSpPr>
          <p:cNvPr id="23" name="Rectangle 3"/>
          <p:cNvSpPr txBox="1">
            <a:spLocks noChangeArrowheads="1"/>
          </p:cNvSpPr>
          <p:nvPr/>
        </p:nvSpPr>
        <p:spPr>
          <a:xfrm>
            <a:off x="642910" y="514351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施設・他</a:t>
            </a:r>
            <a:endParaRPr lang="en-US" altLang="ja-JP" sz="1800" kern="0" dirty="0" smtClean="0">
              <a:solidFill>
                <a:srgbClr val="FFFFFF"/>
              </a:solidFill>
              <a:latin typeface="+mn-lt"/>
              <a:ea typeface="+mn-ea"/>
            </a:endParaRPr>
          </a:p>
        </p:txBody>
      </p:sp>
      <p:sp>
        <p:nvSpPr>
          <p:cNvPr id="24" name="Rectangle 3"/>
          <p:cNvSpPr txBox="1">
            <a:spLocks noChangeArrowheads="1"/>
          </p:cNvSpPr>
          <p:nvPr/>
        </p:nvSpPr>
        <p:spPr>
          <a:xfrm>
            <a:off x="2571736" y="3071810"/>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常温真空槽</a:t>
            </a:r>
            <a:endParaRPr lang="en-US" altLang="ja-JP" sz="1800" kern="0" dirty="0" smtClean="0">
              <a:solidFill>
                <a:srgbClr val="FFFFFF"/>
              </a:solidFill>
              <a:latin typeface="+mn-lt"/>
              <a:ea typeface="+mn-ea"/>
            </a:endParaRPr>
          </a:p>
        </p:txBody>
      </p:sp>
      <p:sp>
        <p:nvSpPr>
          <p:cNvPr id="25" name="Rectangle 3"/>
          <p:cNvSpPr txBox="1">
            <a:spLocks noChangeArrowheads="1"/>
          </p:cNvSpPr>
          <p:nvPr/>
        </p:nvSpPr>
        <p:spPr>
          <a:xfrm>
            <a:off x="2285984" y="5143512"/>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クライオスタット・低温懸架・</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Type-A</a:t>
            </a:r>
            <a:r>
              <a:rPr lang="ja-JP" altLang="en-US" sz="1800" kern="0" dirty="0" smtClean="0">
                <a:solidFill>
                  <a:srgbClr val="FFFFFF"/>
                </a:solidFill>
                <a:latin typeface="+mn-lt"/>
                <a:ea typeface="+mn-ea"/>
              </a:rPr>
              <a:t>防振系試験施設・設備</a:t>
            </a:r>
            <a:endParaRPr lang="en-US" altLang="ja-JP" sz="1800" kern="0" dirty="0" smtClean="0">
              <a:solidFill>
                <a:srgbClr val="FFFFFF"/>
              </a:solidFill>
              <a:latin typeface="+mn-lt"/>
              <a:ea typeface="+mn-ea"/>
            </a:endParaRPr>
          </a:p>
        </p:txBody>
      </p:sp>
      <p:sp>
        <p:nvSpPr>
          <p:cNvPr id="27" name="Rectangle 3"/>
          <p:cNvSpPr txBox="1">
            <a:spLocks noChangeArrowheads="1"/>
          </p:cNvSpPr>
          <p:nvPr/>
        </p:nvSpPr>
        <p:spPr>
          <a:xfrm>
            <a:off x="5643570" y="4071942"/>
            <a:ext cx="2928958" cy="571504"/>
          </a:xfrm>
          <a:prstGeom prst="rect">
            <a:avLst/>
          </a:prstGeom>
        </p:spPr>
        <p:txBody>
          <a:bodyPr/>
          <a:lstStyle/>
          <a:p>
            <a:pPr marL="193675" lvl="0" indent="-193675" algn="l" eaLnBrk="0" hangingPunct="0">
              <a:lnSpc>
                <a:spcPct val="120000"/>
              </a:lnSpc>
              <a:buSzPct val="70000"/>
              <a:buNone/>
              <a:defRPr/>
            </a:pPr>
            <a:r>
              <a:rPr lang="ja-JP" altLang="en-US" sz="1800" kern="0" dirty="0" smtClean="0">
                <a:solidFill>
                  <a:srgbClr val="FFFFFF"/>
                </a:solidFill>
              </a:rPr>
              <a:t>常温ダクト</a:t>
            </a:r>
            <a:r>
              <a:rPr lang="ja-JP" altLang="en-US" sz="1800" kern="0" dirty="0" smtClean="0">
                <a:solidFill>
                  <a:srgbClr val="FFFFFF"/>
                </a:solidFill>
                <a:latin typeface="+mn-lt"/>
                <a:ea typeface="+mn-ea"/>
              </a:rPr>
              <a:t>撤去・ラディエー</a:t>
            </a:r>
            <a:endParaRPr lang="en-US" altLang="ja-JP" sz="1800" kern="0" dirty="0" smtClean="0">
              <a:solidFill>
                <a:srgbClr val="FFFFFF"/>
              </a:solidFill>
              <a:latin typeface="+mn-lt"/>
              <a:ea typeface="+mn-ea"/>
            </a:endParaRPr>
          </a:p>
          <a:p>
            <a:pPr marL="193675" lvl="0" indent="-193675" algn="l" eaLnBrk="0" hangingPunct="0">
              <a:lnSpc>
                <a:spcPct val="120000"/>
              </a:lnSpc>
              <a:buSzPct val="70000"/>
              <a:buNone/>
              <a:defRPr/>
            </a:pPr>
            <a:r>
              <a:rPr lang="en-US" altLang="ja-JP" sz="1800" kern="0" dirty="0" smtClean="0">
                <a:solidFill>
                  <a:srgbClr val="FFFFFF"/>
                </a:solidFill>
                <a:latin typeface="+mn-lt"/>
                <a:ea typeface="+mn-ea"/>
              </a:rPr>
              <a:t> </a:t>
            </a:r>
            <a:r>
              <a:rPr lang="ja-JP" altLang="en-US" sz="1800" kern="0" dirty="0" smtClean="0">
                <a:solidFill>
                  <a:srgbClr val="FFFFFF"/>
                </a:solidFill>
                <a:latin typeface="+mn-lt"/>
                <a:ea typeface="+mn-ea"/>
              </a:rPr>
              <a:t>ションシールドの設置方法</a:t>
            </a:r>
            <a:endParaRPr lang="en-US" altLang="ja-JP" sz="1800" kern="0" dirty="0" smtClean="0">
              <a:solidFill>
                <a:srgbClr val="FFFFFF"/>
              </a:solidFill>
              <a:latin typeface="+mn-lt"/>
              <a:ea typeface="+mn-ea"/>
            </a:endParaRPr>
          </a:p>
        </p:txBody>
      </p:sp>
      <p:sp>
        <p:nvSpPr>
          <p:cNvPr id="29" name="Rectangle 3"/>
          <p:cNvSpPr txBox="1">
            <a:spLocks noChangeArrowheads="1"/>
          </p:cNvSpPr>
          <p:nvPr/>
        </p:nvSpPr>
        <p:spPr>
          <a:xfrm>
            <a:off x="2285984" y="4143380"/>
            <a:ext cx="2928958"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常温部撤去・ラディエーションシールドの設置方法</a:t>
            </a:r>
            <a:endParaRPr lang="en-US" altLang="ja-JP" sz="1800" kern="0" dirty="0" smtClean="0">
              <a:solidFill>
                <a:srgbClr val="FFFFFF"/>
              </a:solidFill>
              <a:latin typeface="+mn-lt"/>
              <a:ea typeface="+mn-ea"/>
            </a:endParaRPr>
          </a:p>
        </p:txBody>
      </p:sp>
      <p:sp>
        <p:nvSpPr>
          <p:cNvPr id="30" name="Rectangle 3"/>
          <p:cNvSpPr txBox="1">
            <a:spLocks noChangeArrowheads="1"/>
          </p:cNvSpPr>
          <p:nvPr/>
        </p:nvSpPr>
        <p:spPr>
          <a:xfrm>
            <a:off x="6215074" y="3143248"/>
            <a:ext cx="135732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a:t>
            </a:r>
          </a:p>
        </p:txBody>
      </p:sp>
      <p:sp>
        <p:nvSpPr>
          <p:cNvPr id="31" name="Rectangle 3"/>
          <p:cNvSpPr txBox="1">
            <a:spLocks noChangeArrowheads="1"/>
          </p:cNvSpPr>
          <p:nvPr/>
        </p:nvSpPr>
        <p:spPr>
          <a:xfrm>
            <a:off x="6215074" y="2000240"/>
            <a:ext cx="135732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a:t>
            </a:r>
          </a:p>
        </p:txBody>
      </p:sp>
      <p:sp>
        <p:nvSpPr>
          <p:cNvPr id="32" name="Rectangle 3"/>
          <p:cNvSpPr txBox="1">
            <a:spLocks noChangeArrowheads="1"/>
          </p:cNvSpPr>
          <p:nvPr/>
        </p:nvSpPr>
        <p:spPr>
          <a:xfrm>
            <a:off x="5643570" y="5214950"/>
            <a:ext cx="2928958"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エンドルームの配置検討</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FFFFFF"/>
              </a:solidFill>
              <a:latin typeface="+mn-lt"/>
              <a:ea typeface="+mn-ea"/>
            </a:endParaRPr>
          </a:p>
        </p:txBody>
      </p:sp>
      <p:sp>
        <p:nvSpPr>
          <p:cNvPr id="19" name="スライド番号プレースホルダ 18"/>
          <p:cNvSpPr>
            <a:spLocks noGrp="1"/>
          </p:cNvSpPr>
          <p:nvPr>
            <p:ph type="sldNum" sz="quarter" idx="11"/>
          </p:nvPr>
        </p:nvSpPr>
        <p:spPr/>
        <p:txBody>
          <a:bodyPr/>
          <a:lstStyle/>
          <a:p>
            <a:pPr>
              <a:defRPr/>
            </a:pPr>
            <a:fld id="{7AF75637-E8AC-4181-927C-9D85E9A3AAC1}" type="slidenum">
              <a:rPr lang="en-US" altLang="ja-JP" smtClean="0"/>
              <a:pPr>
                <a:defRPr/>
              </a:pPr>
              <a:t>14</a:t>
            </a:fld>
            <a:endParaRPr lang="en-US" altLang="ja-JP" dirty="0"/>
          </a:p>
        </p:txBody>
      </p:sp>
    </p:spTree>
  </p:cSld>
  <p:clrMapOvr>
    <a:masterClrMapping/>
  </p:clrMapOvr>
  <p:transition advTm="1712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追加必要経費</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2571736" y="85723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b="1" kern="0" dirty="0" smtClean="0">
                <a:solidFill>
                  <a:srgbClr val="FF9999"/>
                </a:solidFill>
                <a:latin typeface="+mn-lt"/>
                <a:ea typeface="+mn-ea"/>
              </a:rPr>
              <a:t>Plan-A</a:t>
            </a:r>
          </a:p>
        </p:txBody>
      </p:sp>
      <p:sp>
        <p:nvSpPr>
          <p:cNvPr id="6" name="Rectangle 3"/>
          <p:cNvSpPr txBox="1">
            <a:spLocks noChangeArrowheads="1"/>
          </p:cNvSpPr>
          <p:nvPr/>
        </p:nvSpPr>
        <p:spPr>
          <a:xfrm>
            <a:off x="5715008" y="85723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b="1" kern="0" dirty="0" smtClean="0">
                <a:solidFill>
                  <a:srgbClr val="99FF99"/>
                </a:solidFill>
                <a:latin typeface="+mn-lt"/>
                <a:ea typeface="+mn-ea"/>
              </a:rPr>
              <a:t>Plan-B</a:t>
            </a:r>
          </a:p>
        </p:txBody>
      </p:sp>
      <p:sp>
        <p:nvSpPr>
          <p:cNvPr id="18" name="Rectangle 3"/>
          <p:cNvSpPr txBox="1">
            <a:spLocks noChangeArrowheads="1"/>
          </p:cNvSpPr>
          <p:nvPr/>
        </p:nvSpPr>
        <p:spPr>
          <a:xfrm>
            <a:off x="2285984" y="1357298"/>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常温ペイロード</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a:t>
            </a:r>
            <a:r>
              <a:rPr lang="ja-JP" altLang="en-US" sz="1800" kern="0" dirty="0" smtClean="0">
                <a:solidFill>
                  <a:srgbClr val="FFFFFF"/>
                </a:solidFill>
                <a:latin typeface="+mn-lt"/>
                <a:ea typeface="+mn-ea"/>
              </a:rPr>
              <a:t>テストマス用</a:t>
            </a:r>
            <a:r>
              <a:rPr lang="en-US" altLang="ja-JP" sz="1800" kern="0" dirty="0" smtClean="0">
                <a:solidFill>
                  <a:srgbClr val="FFFFFF"/>
                </a:solidFill>
                <a:latin typeface="+mn-lt"/>
                <a:ea typeface="+mn-ea"/>
              </a:rPr>
              <a:t>4</a:t>
            </a:r>
            <a:r>
              <a:rPr lang="ja-JP" altLang="en-US" sz="1800" kern="0" dirty="0" smtClean="0">
                <a:solidFill>
                  <a:srgbClr val="FFFFFF"/>
                </a:solidFill>
                <a:latin typeface="+mn-lt"/>
                <a:ea typeface="+mn-ea"/>
              </a:rPr>
              <a:t>台</a:t>
            </a:r>
            <a:r>
              <a:rPr lang="en-US" altLang="ja-JP" sz="1800" kern="0" dirty="0" smtClean="0">
                <a:solidFill>
                  <a:srgbClr val="FFFFFF"/>
                </a:solidFill>
                <a:latin typeface="+mn-lt"/>
                <a:ea typeface="+mn-ea"/>
              </a:rPr>
              <a:t>)</a:t>
            </a:r>
          </a:p>
        </p:txBody>
      </p:sp>
      <p:sp>
        <p:nvSpPr>
          <p:cNvPr id="19" name="Rectangle 3"/>
          <p:cNvSpPr txBox="1">
            <a:spLocks noChangeArrowheads="1"/>
          </p:cNvSpPr>
          <p:nvPr/>
        </p:nvSpPr>
        <p:spPr>
          <a:xfrm>
            <a:off x="5214942" y="1357298"/>
            <a:ext cx="2928958"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Type-B</a:t>
            </a:r>
            <a:r>
              <a:rPr lang="ja-JP" altLang="en-US" sz="1800" kern="0" dirty="0" smtClean="0">
                <a:solidFill>
                  <a:srgbClr val="FFFFFF"/>
                </a:solidFill>
                <a:latin typeface="+mn-lt"/>
                <a:ea typeface="+mn-ea"/>
              </a:rPr>
              <a:t>防振系 </a:t>
            </a:r>
            <a:r>
              <a:rPr lang="en-US" altLang="ja-JP" sz="1800" kern="0" dirty="0" smtClean="0">
                <a:solidFill>
                  <a:srgbClr val="FFFFFF"/>
                </a:solidFill>
                <a:latin typeface="+mn-lt"/>
                <a:ea typeface="+mn-ea"/>
              </a:rPr>
              <a:t>+ </a:t>
            </a:r>
            <a:r>
              <a:rPr lang="ja-JP" altLang="en-US" sz="1800" kern="0" dirty="0" smtClean="0">
                <a:solidFill>
                  <a:srgbClr val="FFFFFF"/>
                </a:solidFill>
                <a:latin typeface="+mn-lt"/>
                <a:ea typeface="+mn-ea"/>
              </a:rPr>
              <a:t>ペイロード</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    (</a:t>
            </a:r>
            <a:r>
              <a:rPr lang="ja-JP" altLang="en-US" sz="1800" kern="0" dirty="0" smtClean="0">
                <a:solidFill>
                  <a:srgbClr val="FFFFFF"/>
                </a:solidFill>
                <a:latin typeface="+mn-lt"/>
                <a:ea typeface="+mn-ea"/>
              </a:rPr>
              <a:t>テストマス用</a:t>
            </a:r>
            <a:r>
              <a:rPr lang="en-US" altLang="ja-JP" sz="1800" kern="0" dirty="0" smtClean="0">
                <a:solidFill>
                  <a:srgbClr val="FFFFFF"/>
                </a:solidFill>
                <a:latin typeface="+mn-lt"/>
                <a:ea typeface="+mn-ea"/>
              </a:rPr>
              <a:t>4</a:t>
            </a:r>
            <a:r>
              <a:rPr lang="ja-JP" altLang="en-US" sz="1800" kern="0" dirty="0" smtClean="0">
                <a:solidFill>
                  <a:srgbClr val="FFFFFF"/>
                </a:solidFill>
                <a:latin typeface="+mn-lt"/>
                <a:ea typeface="+mn-ea"/>
              </a:rPr>
              <a:t>台</a:t>
            </a:r>
            <a:r>
              <a:rPr lang="en-US" altLang="ja-JP" sz="1800" kern="0" dirty="0" smtClean="0">
                <a:solidFill>
                  <a:srgbClr val="FFFFFF"/>
                </a:solidFill>
                <a:latin typeface="+mn-lt"/>
                <a:ea typeface="+mn-ea"/>
              </a:rPr>
              <a:t>)</a:t>
            </a:r>
          </a:p>
        </p:txBody>
      </p:sp>
      <p:sp>
        <p:nvSpPr>
          <p:cNvPr id="20" name="Rectangle 3"/>
          <p:cNvSpPr txBox="1">
            <a:spLocks noChangeArrowheads="1"/>
          </p:cNvSpPr>
          <p:nvPr/>
        </p:nvSpPr>
        <p:spPr>
          <a:xfrm>
            <a:off x="642910" y="135729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防振装置</a:t>
            </a:r>
            <a:endParaRPr lang="en-US" altLang="ja-JP" sz="1800" kern="0" dirty="0" smtClean="0">
              <a:solidFill>
                <a:srgbClr val="FFFFFF"/>
              </a:solidFill>
              <a:latin typeface="+mn-lt"/>
              <a:ea typeface="+mn-ea"/>
            </a:endParaRPr>
          </a:p>
        </p:txBody>
      </p:sp>
      <p:sp>
        <p:nvSpPr>
          <p:cNvPr id="21" name="Rectangle 3"/>
          <p:cNvSpPr txBox="1">
            <a:spLocks noChangeArrowheads="1"/>
          </p:cNvSpPr>
          <p:nvPr/>
        </p:nvSpPr>
        <p:spPr>
          <a:xfrm>
            <a:off x="642910" y="271462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真空装置</a:t>
            </a:r>
            <a:endParaRPr lang="en-US" altLang="ja-JP" sz="1800" kern="0" dirty="0" smtClean="0">
              <a:solidFill>
                <a:srgbClr val="FFFFFF"/>
              </a:solidFill>
              <a:latin typeface="+mn-lt"/>
              <a:ea typeface="+mn-ea"/>
            </a:endParaRPr>
          </a:p>
        </p:txBody>
      </p:sp>
      <p:sp>
        <p:nvSpPr>
          <p:cNvPr id="22" name="Rectangle 3"/>
          <p:cNvSpPr txBox="1">
            <a:spLocks noChangeArrowheads="1"/>
          </p:cNvSpPr>
          <p:nvPr/>
        </p:nvSpPr>
        <p:spPr>
          <a:xfrm>
            <a:off x="642910" y="371475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低温装置</a:t>
            </a:r>
            <a:endParaRPr lang="en-US" altLang="ja-JP" sz="1800" kern="0" dirty="0" smtClean="0">
              <a:solidFill>
                <a:srgbClr val="FFFFFF"/>
              </a:solidFill>
              <a:latin typeface="+mn-lt"/>
              <a:ea typeface="+mn-ea"/>
            </a:endParaRPr>
          </a:p>
        </p:txBody>
      </p:sp>
      <p:sp>
        <p:nvSpPr>
          <p:cNvPr id="23" name="Rectangle 3"/>
          <p:cNvSpPr txBox="1">
            <a:spLocks noChangeArrowheads="1"/>
          </p:cNvSpPr>
          <p:nvPr/>
        </p:nvSpPr>
        <p:spPr>
          <a:xfrm>
            <a:off x="642910" y="464344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施設・他</a:t>
            </a:r>
            <a:endParaRPr lang="en-US" altLang="ja-JP" sz="1800" kern="0" dirty="0" smtClean="0">
              <a:solidFill>
                <a:srgbClr val="FFFFFF"/>
              </a:solidFill>
              <a:latin typeface="+mn-lt"/>
              <a:ea typeface="+mn-ea"/>
            </a:endParaRPr>
          </a:p>
        </p:txBody>
      </p:sp>
      <p:sp>
        <p:nvSpPr>
          <p:cNvPr id="24" name="Rectangle 3"/>
          <p:cNvSpPr txBox="1">
            <a:spLocks noChangeArrowheads="1"/>
          </p:cNvSpPr>
          <p:nvPr/>
        </p:nvSpPr>
        <p:spPr>
          <a:xfrm>
            <a:off x="2285984" y="2643182"/>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常温真空槽</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 (</a:t>
            </a:r>
            <a:r>
              <a:rPr lang="ja-JP" altLang="en-US" sz="1800" kern="0" dirty="0" smtClean="0">
                <a:solidFill>
                  <a:srgbClr val="FFFFFF"/>
                </a:solidFill>
                <a:latin typeface="+mn-lt"/>
                <a:ea typeface="+mn-ea"/>
              </a:rPr>
              <a:t>テストマス用</a:t>
            </a:r>
            <a:r>
              <a:rPr lang="en-US" altLang="ja-JP" sz="1800" kern="0" dirty="0" smtClean="0">
                <a:solidFill>
                  <a:srgbClr val="FFFFFF"/>
                </a:solidFill>
                <a:latin typeface="+mn-lt"/>
                <a:ea typeface="+mn-ea"/>
              </a:rPr>
              <a:t>4</a:t>
            </a:r>
            <a:r>
              <a:rPr lang="ja-JP" altLang="en-US" sz="1800" kern="0" dirty="0" smtClean="0">
                <a:solidFill>
                  <a:srgbClr val="FFFFFF"/>
                </a:solidFill>
                <a:latin typeface="+mn-lt"/>
                <a:ea typeface="+mn-ea"/>
              </a:rPr>
              <a:t>台</a:t>
            </a:r>
            <a:r>
              <a:rPr lang="en-US" altLang="ja-JP" sz="1800" kern="0" dirty="0" smtClean="0">
                <a:solidFill>
                  <a:srgbClr val="FFFFFF"/>
                </a:solidFill>
                <a:latin typeface="+mn-lt"/>
                <a:ea typeface="+mn-ea"/>
              </a:rPr>
              <a:t>)</a:t>
            </a:r>
          </a:p>
        </p:txBody>
      </p:sp>
      <p:sp>
        <p:nvSpPr>
          <p:cNvPr id="25" name="Rectangle 3"/>
          <p:cNvSpPr txBox="1">
            <a:spLocks noChangeArrowheads="1"/>
          </p:cNvSpPr>
          <p:nvPr/>
        </p:nvSpPr>
        <p:spPr>
          <a:xfrm>
            <a:off x="2143108" y="5429264"/>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クライオスタット・低温懸架・</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Type-A</a:t>
            </a:r>
            <a:r>
              <a:rPr lang="ja-JP" altLang="en-US" sz="1800" kern="0" dirty="0" smtClean="0">
                <a:solidFill>
                  <a:srgbClr val="FFFFFF"/>
                </a:solidFill>
                <a:latin typeface="+mn-lt"/>
                <a:ea typeface="+mn-ea"/>
              </a:rPr>
              <a:t>防振系試験施設・設備</a:t>
            </a:r>
            <a:endParaRPr lang="en-US" altLang="ja-JP" sz="1800" kern="0" dirty="0" smtClean="0">
              <a:solidFill>
                <a:srgbClr val="FFFFFF"/>
              </a:solidFill>
              <a:latin typeface="+mn-lt"/>
              <a:ea typeface="+mn-ea"/>
            </a:endParaRPr>
          </a:p>
        </p:txBody>
      </p:sp>
      <p:sp>
        <p:nvSpPr>
          <p:cNvPr id="26" name="Rectangle 3"/>
          <p:cNvSpPr txBox="1">
            <a:spLocks noChangeArrowheads="1"/>
          </p:cNvSpPr>
          <p:nvPr/>
        </p:nvSpPr>
        <p:spPr>
          <a:xfrm>
            <a:off x="2724136" y="3714752"/>
            <a:ext cx="120492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a:t>
            </a:r>
          </a:p>
        </p:txBody>
      </p:sp>
      <p:sp>
        <p:nvSpPr>
          <p:cNvPr id="27" name="Rectangle 3"/>
          <p:cNvSpPr txBox="1">
            <a:spLocks noChangeArrowheads="1"/>
          </p:cNvSpPr>
          <p:nvPr/>
        </p:nvSpPr>
        <p:spPr>
          <a:xfrm>
            <a:off x="5857884" y="3714752"/>
            <a:ext cx="120492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a:t>
            </a:r>
          </a:p>
        </p:txBody>
      </p:sp>
      <p:sp>
        <p:nvSpPr>
          <p:cNvPr id="17" name="Rectangle 3"/>
          <p:cNvSpPr txBox="1">
            <a:spLocks noChangeArrowheads="1"/>
          </p:cNvSpPr>
          <p:nvPr/>
        </p:nvSpPr>
        <p:spPr>
          <a:xfrm>
            <a:off x="5429256" y="2643182"/>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常温真空槽</a:t>
            </a:r>
            <a:endParaRPr lang="en-US" altLang="ja-JP" sz="18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 (</a:t>
            </a:r>
            <a:r>
              <a:rPr lang="ja-JP" altLang="en-US" sz="1800" kern="0" dirty="0" smtClean="0">
                <a:solidFill>
                  <a:srgbClr val="FFFFFF"/>
                </a:solidFill>
                <a:latin typeface="+mn-lt"/>
                <a:ea typeface="+mn-ea"/>
              </a:rPr>
              <a:t>テストマス用</a:t>
            </a:r>
            <a:r>
              <a:rPr lang="en-US" altLang="ja-JP" sz="1800" kern="0" dirty="0" smtClean="0">
                <a:solidFill>
                  <a:srgbClr val="FFFFFF"/>
                </a:solidFill>
                <a:latin typeface="+mn-lt"/>
                <a:ea typeface="+mn-ea"/>
              </a:rPr>
              <a:t>4</a:t>
            </a:r>
            <a:r>
              <a:rPr lang="ja-JP" altLang="en-US" sz="1800" kern="0" dirty="0" smtClean="0">
                <a:solidFill>
                  <a:srgbClr val="FFFFFF"/>
                </a:solidFill>
                <a:latin typeface="+mn-lt"/>
                <a:ea typeface="+mn-ea"/>
              </a:rPr>
              <a:t>台</a:t>
            </a:r>
            <a:r>
              <a:rPr lang="en-US" altLang="ja-JP" sz="1800" kern="0" dirty="0" smtClean="0">
                <a:solidFill>
                  <a:srgbClr val="FFFFFF"/>
                </a:solidFill>
                <a:latin typeface="+mn-lt"/>
                <a:ea typeface="+mn-ea"/>
              </a:rPr>
              <a:t>)</a:t>
            </a:r>
          </a:p>
        </p:txBody>
      </p:sp>
      <p:sp>
        <p:nvSpPr>
          <p:cNvPr id="28" name="Rectangle 3"/>
          <p:cNvSpPr txBox="1">
            <a:spLocks noChangeArrowheads="1"/>
          </p:cNvSpPr>
          <p:nvPr/>
        </p:nvSpPr>
        <p:spPr>
          <a:xfrm>
            <a:off x="2285984" y="4643446"/>
            <a:ext cx="350046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低温系への移行経費</a:t>
            </a:r>
            <a:endParaRPr lang="en-US" altLang="ja-JP" sz="1800" kern="0" dirty="0" smtClean="0">
              <a:solidFill>
                <a:srgbClr val="FFFFFF"/>
              </a:solidFill>
              <a:latin typeface="+mn-lt"/>
              <a:ea typeface="+mn-ea"/>
            </a:endParaRPr>
          </a:p>
        </p:txBody>
      </p:sp>
      <p:sp>
        <p:nvSpPr>
          <p:cNvPr id="29" name="Rectangle 3"/>
          <p:cNvSpPr txBox="1">
            <a:spLocks noChangeArrowheads="1"/>
          </p:cNvSpPr>
          <p:nvPr/>
        </p:nvSpPr>
        <p:spPr>
          <a:xfrm>
            <a:off x="5429256" y="4643446"/>
            <a:ext cx="350046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FFFF"/>
                </a:solidFill>
                <a:latin typeface="+mn-lt"/>
                <a:ea typeface="+mn-ea"/>
              </a:rPr>
              <a:t>低温系への移行経費</a:t>
            </a:r>
            <a:endParaRPr lang="en-US" altLang="ja-JP" sz="1800" kern="0" dirty="0" smtClean="0">
              <a:solidFill>
                <a:srgbClr val="FFFFFF"/>
              </a:solidFill>
              <a:latin typeface="+mn-lt"/>
              <a:ea typeface="+mn-ea"/>
            </a:endParaRPr>
          </a:p>
        </p:txBody>
      </p:sp>
      <p:sp>
        <p:nvSpPr>
          <p:cNvPr id="30" name="スライド番号プレースホルダ 29"/>
          <p:cNvSpPr>
            <a:spLocks noGrp="1"/>
          </p:cNvSpPr>
          <p:nvPr>
            <p:ph type="sldNum" sz="quarter" idx="11"/>
          </p:nvPr>
        </p:nvSpPr>
        <p:spPr/>
        <p:txBody>
          <a:bodyPr/>
          <a:lstStyle/>
          <a:p>
            <a:pPr>
              <a:defRPr/>
            </a:pPr>
            <a:fld id="{7AF75637-E8AC-4181-927C-9D85E9A3AAC1}" type="slidenum">
              <a:rPr lang="en-US" altLang="ja-JP" smtClean="0"/>
              <a:pPr>
                <a:defRPr/>
              </a:pPr>
              <a:t>15</a:t>
            </a:fld>
            <a:endParaRPr lang="en-US" altLang="ja-JP" dirty="0"/>
          </a:p>
        </p:txBody>
      </p:sp>
    </p:spTree>
  </p:cSld>
  <p:clrMapOvr>
    <a:masterClrMapping/>
  </p:clrMapOvr>
  <p:transition advTm="1712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タスク・スケジュール </a:t>
            </a:r>
            <a:r>
              <a:rPr lang="en-US" altLang="ja-JP" dirty="0" smtClean="0">
                <a:effectLst>
                  <a:outerShdw blurRad="38100" dist="38100" dir="2700000" algn="tl">
                    <a:srgbClr val="000000">
                      <a:alpha val="43137"/>
                    </a:srgbClr>
                  </a:outerShdw>
                </a:effectLst>
              </a:rPr>
              <a:t>(1/4)</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3071802"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FF9999"/>
                </a:solidFill>
                <a:latin typeface="+mn-lt"/>
                <a:ea typeface="+mn-ea"/>
              </a:rPr>
              <a:t>Plan-A</a:t>
            </a:r>
          </a:p>
        </p:txBody>
      </p:sp>
      <p:sp>
        <p:nvSpPr>
          <p:cNvPr id="6" name="Rectangle 3"/>
          <p:cNvSpPr txBox="1">
            <a:spLocks noChangeArrowheads="1"/>
          </p:cNvSpPr>
          <p:nvPr/>
        </p:nvSpPr>
        <p:spPr>
          <a:xfrm>
            <a:off x="6858016"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99FF99"/>
                </a:solidFill>
                <a:latin typeface="+mn-lt"/>
                <a:ea typeface="+mn-ea"/>
              </a:rPr>
              <a:t>Plan-B</a:t>
            </a:r>
          </a:p>
        </p:txBody>
      </p:sp>
      <p:sp>
        <p:nvSpPr>
          <p:cNvPr id="18" name="Rectangle 3"/>
          <p:cNvSpPr txBox="1">
            <a:spLocks noChangeArrowheads="1"/>
          </p:cNvSpPr>
          <p:nvPr/>
        </p:nvSpPr>
        <p:spPr>
          <a:xfrm>
            <a:off x="2143108"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Type-A</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4</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20" name="Rectangle 3"/>
          <p:cNvSpPr txBox="1">
            <a:spLocks noChangeArrowheads="1"/>
          </p:cNvSpPr>
          <p:nvPr/>
        </p:nvSpPr>
        <p:spPr>
          <a:xfrm>
            <a:off x="428596" y="235743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防振装置</a:t>
            </a:r>
            <a:endParaRPr lang="en-US" altLang="ja-JP" sz="1600" kern="0" dirty="0" smtClean="0">
              <a:solidFill>
                <a:srgbClr val="FFFFFF"/>
              </a:solidFill>
              <a:latin typeface="+mn-lt"/>
              <a:ea typeface="+mn-ea"/>
            </a:endParaRPr>
          </a:p>
        </p:txBody>
      </p:sp>
      <p:sp>
        <p:nvSpPr>
          <p:cNvPr id="23" name="Rectangle 3"/>
          <p:cNvSpPr txBox="1">
            <a:spLocks noChangeArrowheads="1"/>
          </p:cNvSpPr>
          <p:nvPr/>
        </p:nvSpPr>
        <p:spPr>
          <a:xfrm>
            <a:off x="428596" y="53578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施設・総合試験</a:t>
            </a:r>
            <a:endParaRPr lang="en-US" altLang="ja-JP" sz="1600" kern="0" dirty="0" smtClean="0">
              <a:solidFill>
                <a:srgbClr val="FFFFFF"/>
              </a:solidFill>
              <a:latin typeface="+mn-lt"/>
              <a:ea typeface="+mn-ea"/>
            </a:endParaRPr>
          </a:p>
        </p:txBody>
      </p:sp>
      <p:sp>
        <p:nvSpPr>
          <p:cNvPr id="24" name="Rectangle 3"/>
          <p:cNvSpPr txBox="1">
            <a:spLocks noChangeArrowheads="1"/>
          </p:cNvSpPr>
          <p:nvPr/>
        </p:nvSpPr>
        <p:spPr>
          <a:xfrm>
            <a:off x="2143108" y="3036091"/>
            <a:ext cx="2143140"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12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25" name="Rectangle 3"/>
          <p:cNvSpPr txBox="1">
            <a:spLocks noChangeArrowheads="1"/>
          </p:cNvSpPr>
          <p:nvPr/>
        </p:nvSpPr>
        <p:spPr>
          <a:xfrm>
            <a:off x="2143108" y="5286388"/>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国立天文台での</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Type-A, B</a:t>
            </a:r>
            <a:r>
              <a:rPr lang="ja-JP" altLang="en-US" sz="1600" kern="0" dirty="0" smtClean="0">
                <a:solidFill>
                  <a:srgbClr val="FFFFFF"/>
                </a:solidFill>
                <a:latin typeface="+mn-lt"/>
                <a:ea typeface="+mn-ea"/>
              </a:rPr>
              <a:t>防振系試験</a:t>
            </a:r>
            <a:endParaRPr lang="en-US" altLang="ja-JP" sz="1600" kern="0" dirty="0" smtClean="0">
              <a:solidFill>
                <a:srgbClr val="FFFFFF"/>
              </a:solidFill>
              <a:latin typeface="+mn-lt"/>
              <a:ea typeface="+mn-ea"/>
            </a:endParaRPr>
          </a:p>
        </p:txBody>
      </p:sp>
      <p:sp>
        <p:nvSpPr>
          <p:cNvPr id="28" name="Rectangle 3"/>
          <p:cNvSpPr txBox="1">
            <a:spLocks noChangeArrowheads="1"/>
          </p:cNvSpPr>
          <p:nvPr/>
        </p:nvSpPr>
        <p:spPr>
          <a:xfrm>
            <a:off x="500034" y="928670"/>
            <a:ext cx="8643966"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(1) </a:t>
            </a:r>
            <a:r>
              <a:rPr lang="ja-JP" altLang="en-US" sz="1800" kern="0" dirty="0" smtClean="0">
                <a:solidFill>
                  <a:srgbClr val="FFFFFF"/>
                </a:solidFill>
                <a:latin typeface="+mn-lt"/>
                <a:ea typeface="+mn-ea"/>
              </a:rPr>
              <a:t>トンネル掘削・施設整備期間 </a:t>
            </a:r>
            <a:r>
              <a:rPr lang="en-US" altLang="ja-JP" sz="1800" kern="0" dirty="0" smtClean="0">
                <a:solidFill>
                  <a:srgbClr val="FFFFFF"/>
                </a:solidFill>
                <a:latin typeface="+mn-lt"/>
                <a:ea typeface="+mn-ea"/>
              </a:rPr>
              <a:t>(</a:t>
            </a:r>
            <a:r>
              <a:rPr lang="ja-JP" altLang="en-US" sz="1800" kern="0" dirty="0" smtClean="0">
                <a:solidFill>
                  <a:srgbClr val="FFFFFF"/>
                </a:solidFill>
                <a:latin typeface="+mn-lt"/>
                <a:ea typeface="+mn-ea"/>
              </a:rPr>
              <a:t>現在</a:t>
            </a:r>
            <a:r>
              <a:rPr lang="en-US" altLang="ja-JP" sz="1800" kern="0" dirty="0" smtClean="0">
                <a:solidFill>
                  <a:srgbClr val="FFFFFF"/>
                </a:solidFill>
                <a:latin typeface="+mn-lt"/>
                <a:ea typeface="+mn-ea"/>
              </a:rPr>
              <a:t>-2013.3 : ~22 months)</a:t>
            </a:r>
          </a:p>
        </p:txBody>
      </p:sp>
      <p:sp>
        <p:nvSpPr>
          <p:cNvPr id="29" name="Rectangle 3"/>
          <p:cNvSpPr txBox="1">
            <a:spLocks noChangeArrowheads="1"/>
          </p:cNvSpPr>
          <p:nvPr/>
        </p:nvSpPr>
        <p:spPr>
          <a:xfrm>
            <a:off x="5429256"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Type-B</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4</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30" name="Rectangle 3"/>
          <p:cNvSpPr txBox="1">
            <a:spLocks noChangeArrowheads="1"/>
          </p:cNvSpPr>
          <p:nvPr/>
        </p:nvSpPr>
        <p:spPr>
          <a:xfrm>
            <a:off x="5429256" y="3036091"/>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32" name="Rectangle 3"/>
          <p:cNvSpPr txBox="1">
            <a:spLocks noChangeArrowheads="1"/>
          </p:cNvSpPr>
          <p:nvPr/>
        </p:nvSpPr>
        <p:spPr>
          <a:xfrm>
            <a:off x="5429256" y="5286388"/>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国立天文台での</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Type-B</a:t>
            </a:r>
            <a:r>
              <a:rPr lang="ja-JP" altLang="en-US" sz="1600" kern="0" dirty="0" smtClean="0">
                <a:solidFill>
                  <a:srgbClr val="FFFFFF"/>
                </a:solidFill>
                <a:latin typeface="+mn-lt"/>
                <a:ea typeface="+mn-ea"/>
              </a:rPr>
              <a:t>防振系試験設備</a:t>
            </a:r>
            <a:endParaRPr lang="en-US" altLang="ja-JP" sz="1600" kern="0" dirty="0" smtClean="0">
              <a:solidFill>
                <a:srgbClr val="FFFFFF"/>
              </a:solidFill>
              <a:latin typeface="+mn-lt"/>
              <a:ea typeface="+mn-ea"/>
            </a:endParaRPr>
          </a:p>
        </p:txBody>
      </p:sp>
      <p:sp>
        <p:nvSpPr>
          <p:cNvPr id="33" name="Rectangle 3"/>
          <p:cNvSpPr txBox="1">
            <a:spLocks noChangeArrowheads="1"/>
          </p:cNvSpPr>
          <p:nvPr/>
        </p:nvSpPr>
        <p:spPr>
          <a:xfrm>
            <a:off x="8001024" y="257174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35" name="Rectangle 3"/>
          <p:cNvSpPr txBox="1">
            <a:spLocks noChangeArrowheads="1"/>
          </p:cNvSpPr>
          <p:nvPr/>
        </p:nvSpPr>
        <p:spPr>
          <a:xfrm>
            <a:off x="2500298"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6" name="Rectangle 3"/>
          <p:cNvSpPr txBox="1">
            <a:spLocks noChangeArrowheads="1"/>
          </p:cNvSpPr>
          <p:nvPr/>
        </p:nvSpPr>
        <p:spPr>
          <a:xfrm>
            <a:off x="4000496" y="1714488"/>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sp>
        <p:nvSpPr>
          <p:cNvPr id="37" name="Rectangle 3"/>
          <p:cNvSpPr txBox="1">
            <a:spLocks noChangeArrowheads="1"/>
          </p:cNvSpPr>
          <p:nvPr/>
        </p:nvSpPr>
        <p:spPr>
          <a:xfrm>
            <a:off x="5857884"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8" name="Rectangle 3"/>
          <p:cNvSpPr txBox="1">
            <a:spLocks noChangeArrowheads="1"/>
          </p:cNvSpPr>
          <p:nvPr/>
        </p:nvSpPr>
        <p:spPr>
          <a:xfrm>
            <a:off x="7786710" y="1714488"/>
            <a:ext cx="1500198" cy="8572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cxnSp>
        <p:nvCxnSpPr>
          <p:cNvPr id="40" name="直線コネクタ 39"/>
          <p:cNvCxnSpPr/>
          <p:nvPr/>
        </p:nvCxnSpPr>
        <p:spPr bwMode="auto">
          <a:xfrm rot="16200000" flipH="1">
            <a:off x="2928926" y="4000504"/>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41" name="Rectangle 3"/>
          <p:cNvSpPr txBox="1">
            <a:spLocks noChangeArrowheads="1"/>
          </p:cNvSpPr>
          <p:nvPr/>
        </p:nvSpPr>
        <p:spPr>
          <a:xfrm>
            <a:off x="8001024" y="3036091"/>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2" name="Rectangle 3"/>
          <p:cNvSpPr txBox="1">
            <a:spLocks noChangeArrowheads="1"/>
          </p:cNvSpPr>
          <p:nvPr/>
        </p:nvSpPr>
        <p:spPr>
          <a:xfrm>
            <a:off x="8001024" y="542926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3" name="Rectangle 3"/>
          <p:cNvSpPr txBox="1">
            <a:spLocks noChangeArrowheads="1"/>
          </p:cNvSpPr>
          <p:nvPr/>
        </p:nvSpPr>
        <p:spPr>
          <a:xfrm>
            <a:off x="4357686" y="2571744"/>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4" name="Rectangle 3"/>
          <p:cNvSpPr txBox="1">
            <a:spLocks noChangeArrowheads="1"/>
          </p:cNvSpPr>
          <p:nvPr/>
        </p:nvSpPr>
        <p:spPr>
          <a:xfrm>
            <a:off x="4357686" y="3036091"/>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5" name="Rectangle 3"/>
          <p:cNvSpPr txBox="1">
            <a:spLocks noChangeArrowheads="1"/>
          </p:cNvSpPr>
          <p:nvPr/>
        </p:nvSpPr>
        <p:spPr>
          <a:xfrm>
            <a:off x="4357686" y="5429264"/>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cxnSp>
        <p:nvCxnSpPr>
          <p:cNvPr id="47" name="直線コネクタ 46"/>
          <p:cNvCxnSpPr/>
          <p:nvPr/>
        </p:nvCxnSpPr>
        <p:spPr bwMode="auto">
          <a:xfrm>
            <a:off x="642911" y="2285992"/>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52" name="Rectangle 3"/>
          <p:cNvSpPr txBox="1">
            <a:spLocks noChangeArrowheads="1"/>
          </p:cNvSpPr>
          <p:nvPr/>
        </p:nvSpPr>
        <p:spPr>
          <a:xfrm>
            <a:off x="500034" y="264318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開発・製作・</a:t>
            </a:r>
            <a:endParaRPr lang="en-US" altLang="ja-JP" sz="1400" kern="0" dirty="0" smtClean="0">
              <a:solidFill>
                <a:srgbClr val="B2B2B2"/>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400" kern="0" dirty="0" smtClean="0">
                <a:solidFill>
                  <a:srgbClr val="B2B2B2"/>
                </a:solidFill>
                <a:latin typeface="+mn-lt"/>
                <a:ea typeface="+mn-ea"/>
              </a:rPr>
              <a:t> 調整・性能試験</a:t>
            </a:r>
            <a:r>
              <a:rPr lang="en-US" altLang="ja-JP" sz="1400" kern="0" dirty="0" smtClean="0">
                <a:solidFill>
                  <a:srgbClr val="B2B2B2"/>
                </a:solidFill>
                <a:latin typeface="+mn-lt"/>
                <a:ea typeface="+mn-ea"/>
              </a:rPr>
              <a:t>)</a:t>
            </a:r>
          </a:p>
        </p:txBody>
      </p:sp>
      <p:sp>
        <p:nvSpPr>
          <p:cNvPr id="53" name="Rectangle 3"/>
          <p:cNvSpPr txBox="1">
            <a:spLocks noChangeArrowheads="1"/>
          </p:cNvSpPr>
          <p:nvPr/>
        </p:nvSpPr>
        <p:spPr>
          <a:xfrm>
            <a:off x="2143108" y="3464719"/>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常温ペイロード</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55" name="Rectangle 3"/>
          <p:cNvSpPr txBox="1">
            <a:spLocks noChangeArrowheads="1"/>
          </p:cNvSpPr>
          <p:nvPr/>
        </p:nvSpPr>
        <p:spPr>
          <a:xfrm>
            <a:off x="5429256" y="3464719"/>
            <a:ext cx="228601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Type-B </a:t>
            </a:r>
            <a:r>
              <a:rPr lang="ja-JP" altLang="en-US" sz="1600" kern="0" dirty="0" smtClean="0">
                <a:solidFill>
                  <a:srgbClr val="FFFFFF"/>
                </a:solidFill>
                <a:latin typeface="+mn-lt"/>
                <a:ea typeface="+mn-ea"/>
              </a:rPr>
              <a:t>ペイロード</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56" name="Rectangle 3"/>
          <p:cNvSpPr txBox="1">
            <a:spLocks noChangeArrowheads="1"/>
          </p:cNvSpPr>
          <p:nvPr/>
        </p:nvSpPr>
        <p:spPr>
          <a:xfrm>
            <a:off x="8001024" y="3464719"/>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57" name="Rectangle 3"/>
          <p:cNvSpPr txBox="1">
            <a:spLocks noChangeArrowheads="1"/>
          </p:cNvSpPr>
          <p:nvPr/>
        </p:nvSpPr>
        <p:spPr>
          <a:xfrm>
            <a:off x="4357686" y="3464719"/>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58" name="Rectangle 3"/>
          <p:cNvSpPr txBox="1">
            <a:spLocks noChangeArrowheads="1"/>
          </p:cNvSpPr>
          <p:nvPr/>
        </p:nvSpPr>
        <p:spPr>
          <a:xfrm>
            <a:off x="4357686" y="3929066"/>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59" name="Rectangle 3"/>
          <p:cNvSpPr txBox="1">
            <a:spLocks noChangeArrowheads="1"/>
          </p:cNvSpPr>
          <p:nvPr/>
        </p:nvSpPr>
        <p:spPr>
          <a:xfrm>
            <a:off x="8001024" y="3929066"/>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cxnSp>
        <p:nvCxnSpPr>
          <p:cNvPr id="60" name="直線コネクタ 59"/>
          <p:cNvCxnSpPr/>
          <p:nvPr/>
        </p:nvCxnSpPr>
        <p:spPr bwMode="auto">
          <a:xfrm rot="16200000" flipH="1">
            <a:off x="-357223" y="3986856"/>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1" name="Rectangle 3"/>
          <p:cNvSpPr txBox="1">
            <a:spLocks noChangeArrowheads="1"/>
          </p:cNvSpPr>
          <p:nvPr/>
        </p:nvSpPr>
        <p:spPr>
          <a:xfrm>
            <a:off x="642910" y="492919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開発・試験</a:t>
            </a:r>
            <a:r>
              <a:rPr lang="en-US" altLang="ja-JP" sz="1400" kern="0" dirty="0" smtClean="0">
                <a:solidFill>
                  <a:srgbClr val="B2B2B2"/>
                </a:solidFill>
                <a:latin typeface="+mn-lt"/>
                <a:ea typeface="+mn-ea"/>
              </a:rPr>
              <a:t>)</a:t>
            </a:r>
          </a:p>
        </p:txBody>
      </p:sp>
      <p:sp>
        <p:nvSpPr>
          <p:cNvPr id="62" name="Rectangle 3"/>
          <p:cNvSpPr txBox="1">
            <a:spLocks noChangeArrowheads="1"/>
          </p:cNvSpPr>
          <p:nvPr/>
        </p:nvSpPr>
        <p:spPr>
          <a:xfrm>
            <a:off x="428596" y="457200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低温懸架</a:t>
            </a:r>
            <a:endParaRPr lang="en-US" altLang="ja-JP" sz="1600" kern="0" dirty="0" smtClean="0">
              <a:solidFill>
                <a:srgbClr val="FFFFFF"/>
              </a:solidFill>
              <a:latin typeface="+mn-lt"/>
              <a:ea typeface="+mn-ea"/>
            </a:endParaRPr>
          </a:p>
        </p:txBody>
      </p:sp>
      <p:sp>
        <p:nvSpPr>
          <p:cNvPr id="63" name="Rectangle 3"/>
          <p:cNvSpPr txBox="1">
            <a:spLocks noChangeArrowheads="1"/>
          </p:cNvSpPr>
          <p:nvPr/>
        </p:nvSpPr>
        <p:spPr>
          <a:xfrm>
            <a:off x="2143108" y="4572008"/>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r>
              <a:rPr lang="en-US" altLang="ja-JP" sz="1600" kern="0" dirty="0" smtClean="0">
                <a:solidFill>
                  <a:srgbClr val="FFFFFF"/>
                </a:solidFill>
                <a:latin typeface="+mn-lt"/>
                <a:ea typeface="+mn-ea"/>
              </a:rPr>
              <a:t>  </a:t>
            </a:r>
          </a:p>
        </p:txBody>
      </p:sp>
      <p:sp>
        <p:nvSpPr>
          <p:cNvPr id="64" name="Rectangle 3"/>
          <p:cNvSpPr txBox="1">
            <a:spLocks noChangeArrowheads="1"/>
          </p:cNvSpPr>
          <p:nvPr/>
        </p:nvSpPr>
        <p:spPr>
          <a:xfrm>
            <a:off x="4357686" y="4572008"/>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65" name="Rectangle 3"/>
          <p:cNvSpPr txBox="1">
            <a:spLocks noChangeArrowheads="1"/>
          </p:cNvSpPr>
          <p:nvPr/>
        </p:nvSpPr>
        <p:spPr>
          <a:xfrm>
            <a:off x="5429256" y="4572008"/>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r>
              <a:rPr lang="en-US" altLang="ja-JP" sz="1600" kern="0" dirty="0" smtClean="0">
                <a:solidFill>
                  <a:srgbClr val="FFFFFF"/>
                </a:solidFill>
                <a:latin typeface="+mn-lt"/>
                <a:ea typeface="+mn-ea"/>
              </a:rPr>
              <a:t>  </a:t>
            </a:r>
          </a:p>
        </p:txBody>
      </p:sp>
      <p:sp>
        <p:nvSpPr>
          <p:cNvPr id="66" name="Rectangle 3"/>
          <p:cNvSpPr txBox="1">
            <a:spLocks noChangeArrowheads="1"/>
          </p:cNvSpPr>
          <p:nvPr/>
        </p:nvSpPr>
        <p:spPr>
          <a:xfrm>
            <a:off x="428596" y="378619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真空槽</a:t>
            </a:r>
            <a:endParaRPr lang="en-US" altLang="ja-JP" sz="1600" kern="0" dirty="0" smtClean="0">
              <a:solidFill>
                <a:srgbClr val="FFFFFF"/>
              </a:solidFill>
              <a:latin typeface="+mn-lt"/>
              <a:ea typeface="+mn-ea"/>
            </a:endParaRPr>
          </a:p>
        </p:txBody>
      </p:sp>
      <p:sp>
        <p:nvSpPr>
          <p:cNvPr id="67" name="Rectangle 3"/>
          <p:cNvSpPr txBox="1">
            <a:spLocks noChangeArrowheads="1"/>
          </p:cNvSpPr>
          <p:nvPr/>
        </p:nvSpPr>
        <p:spPr>
          <a:xfrm>
            <a:off x="2143108" y="3929066"/>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常温真空槽</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8" name="Rectangle 3"/>
          <p:cNvSpPr txBox="1">
            <a:spLocks noChangeArrowheads="1"/>
          </p:cNvSpPr>
          <p:nvPr/>
        </p:nvSpPr>
        <p:spPr>
          <a:xfrm>
            <a:off x="571472" y="407194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設計・調整</a:t>
            </a:r>
            <a:r>
              <a:rPr lang="en-US" altLang="ja-JP" sz="1400" kern="0" dirty="0" smtClean="0">
                <a:solidFill>
                  <a:srgbClr val="B2B2B2"/>
                </a:solidFill>
                <a:latin typeface="+mn-lt"/>
                <a:ea typeface="+mn-ea"/>
              </a:rPr>
              <a:t>)</a:t>
            </a:r>
          </a:p>
        </p:txBody>
      </p:sp>
      <p:sp>
        <p:nvSpPr>
          <p:cNvPr id="69" name="Rectangle 3"/>
          <p:cNvSpPr txBox="1">
            <a:spLocks noChangeArrowheads="1"/>
          </p:cNvSpPr>
          <p:nvPr/>
        </p:nvSpPr>
        <p:spPr>
          <a:xfrm>
            <a:off x="5429256" y="3929066"/>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常温真空槽</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cxnSp>
        <p:nvCxnSpPr>
          <p:cNvPr id="70" name="直線コネクタ 69"/>
          <p:cNvCxnSpPr/>
          <p:nvPr/>
        </p:nvCxnSpPr>
        <p:spPr bwMode="auto">
          <a:xfrm>
            <a:off x="571473" y="6000768"/>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71" name="Rectangle 3"/>
          <p:cNvSpPr txBox="1">
            <a:spLocks noChangeArrowheads="1"/>
          </p:cNvSpPr>
          <p:nvPr/>
        </p:nvSpPr>
        <p:spPr>
          <a:xfrm>
            <a:off x="928662" y="6072206"/>
            <a:ext cx="785818"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計</a:t>
            </a:r>
            <a:endParaRPr lang="en-US" altLang="ja-JP" sz="1600" kern="0" dirty="0" smtClean="0">
              <a:solidFill>
                <a:srgbClr val="FFFFFF"/>
              </a:solidFill>
              <a:latin typeface="+mn-lt"/>
              <a:ea typeface="+mn-ea"/>
            </a:endParaRPr>
          </a:p>
        </p:txBody>
      </p:sp>
      <p:sp>
        <p:nvSpPr>
          <p:cNvPr id="72" name="Rectangle 3"/>
          <p:cNvSpPr txBox="1">
            <a:spLocks noChangeArrowheads="1"/>
          </p:cNvSpPr>
          <p:nvPr/>
        </p:nvSpPr>
        <p:spPr>
          <a:xfrm>
            <a:off x="4357686" y="6072206"/>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73" name="Rectangle 3"/>
          <p:cNvSpPr txBox="1">
            <a:spLocks noChangeArrowheads="1"/>
          </p:cNvSpPr>
          <p:nvPr/>
        </p:nvSpPr>
        <p:spPr>
          <a:xfrm>
            <a:off x="8001024" y="6072206"/>
            <a:ext cx="92866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74" name="Rectangle 3"/>
          <p:cNvSpPr txBox="1">
            <a:spLocks noChangeArrowheads="1"/>
          </p:cNvSpPr>
          <p:nvPr/>
        </p:nvSpPr>
        <p:spPr>
          <a:xfrm>
            <a:off x="8001024" y="4572008"/>
            <a:ext cx="85722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9" name="スライド番号プレースホルダ 48"/>
          <p:cNvSpPr>
            <a:spLocks noGrp="1"/>
          </p:cNvSpPr>
          <p:nvPr>
            <p:ph type="sldNum" sz="quarter" idx="11"/>
          </p:nvPr>
        </p:nvSpPr>
        <p:spPr/>
        <p:txBody>
          <a:bodyPr/>
          <a:lstStyle/>
          <a:p>
            <a:pPr>
              <a:defRPr/>
            </a:pPr>
            <a:fld id="{7AF75637-E8AC-4181-927C-9D85E9A3AAC1}" type="slidenum">
              <a:rPr lang="en-US" altLang="ja-JP" smtClean="0"/>
              <a:pPr>
                <a:defRPr/>
              </a:pPr>
              <a:t>16</a:t>
            </a:fld>
            <a:endParaRPr lang="en-US" altLang="ja-JP" dirty="0"/>
          </a:p>
        </p:txBody>
      </p:sp>
    </p:spTree>
  </p:cSld>
  <p:clrMapOvr>
    <a:masterClrMapping/>
  </p:clrMapOvr>
  <p:transition advTm="1712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タスク・スケジュール </a:t>
            </a:r>
            <a:r>
              <a:rPr lang="en-US" altLang="ja-JP" dirty="0" smtClean="0">
                <a:effectLst>
                  <a:outerShdw blurRad="38100" dist="38100" dir="2700000" algn="tl">
                    <a:srgbClr val="000000">
                      <a:alpha val="43137"/>
                    </a:srgbClr>
                  </a:outerShdw>
                </a:effectLst>
              </a:rPr>
              <a:t>(2/4)</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3071802"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FF9999"/>
                </a:solidFill>
                <a:latin typeface="+mn-lt"/>
                <a:ea typeface="+mn-ea"/>
              </a:rPr>
              <a:t>Plan-A</a:t>
            </a:r>
          </a:p>
        </p:txBody>
      </p:sp>
      <p:sp>
        <p:nvSpPr>
          <p:cNvPr id="6" name="Rectangle 3"/>
          <p:cNvSpPr txBox="1">
            <a:spLocks noChangeArrowheads="1"/>
          </p:cNvSpPr>
          <p:nvPr/>
        </p:nvSpPr>
        <p:spPr>
          <a:xfrm>
            <a:off x="6858016"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99FF99"/>
                </a:solidFill>
                <a:latin typeface="+mn-lt"/>
                <a:ea typeface="+mn-ea"/>
              </a:rPr>
              <a:t>Plan-B</a:t>
            </a:r>
          </a:p>
        </p:txBody>
      </p:sp>
      <p:sp>
        <p:nvSpPr>
          <p:cNvPr id="18" name="Rectangle 3"/>
          <p:cNvSpPr txBox="1">
            <a:spLocks noChangeArrowheads="1"/>
          </p:cNvSpPr>
          <p:nvPr/>
        </p:nvSpPr>
        <p:spPr>
          <a:xfrm>
            <a:off x="2143108"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Type-A</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4</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20" name="Rectangle 3"/>
          <p:cNvSpPr txBox="1">
            <a:spLocks noChangeArrowheads="1"/>
          </p:cNvSpPr>
          <p:nvPr/>
        </p:nvSpPr>
        <p:spPr>
          <a:xfrm>
            <a:off x="428596" y="235743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防振装置</a:t>
            </a:r>
            <a:endParaRPr lang="en-US" altLang="ja-JP" sz="1600" kern="0" dirty="0" smtClean="0">
              <a:solidFill>
                <a:srgbClr val="FFFFFF"/>
              </a:solidFill>
              <a:latin typeface="+mn-lt"/>
              <a:ea typeface="+mn-ea"/>
            </a:endParaRPr>
          </a:p>
        </p:txBody>
      </p:sp>
      <p:sp>
        <p:nvSpPr>
          <p:cNvPr id="24" name="Rectangle 3"/>
          <p:cNvSpPr txBox="1">
            <a:spLocks noChangeArrowheads="1"/>
          </p:cNvSpPr>
          <p:nvPr/>
        </p:nvSpPr>
        <p:spPr>
          <a:xfrm>
            <a:off x="2143108" y="3036091"/>
            <a:ext cx="2143140"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12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28" name="Rectangle 3"/>
          <p:cNvSpPr txBox="1">
            <a:spLocks noChangeArrowheads="1"/>
          </p:cNvSpPr>
          <p:nvPr/>
        </p:nvSpPr>
        <p:spPr>
          <a:xfrm>
            <a:off x="500034" y="928670"/>
            <a:ext cx="6929486"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(2) </a:t>
            </a:r>
            <a:r>
              <a:rPr lang="ja-JP" altLang="en-US" sz="1800" kern="0" dirty="0" smtClean="0">
                <a:solidFill>
                  <a:srgbClr val="FFFFFF"/>
                </a:solidFill>
                <a:latin typeface="+mn-lt"/>
                <a:ea typeface="+mn-ea"/>
              </a:rPr>
              <a:t>現地インストール・調整期間 </a:t>
            </a:r>
            <a:r>
              <a:rPr lang="en-US" altLang="ja-JP" sz="1800" kern="0" dirty="0" smtClean="0">
                <a:solidFill>
                  <a:srgbClr val="FFFFFF"/>
                </a:solidFill>
                <a:latin typeface="+mn-lt"/>
                <a:ea typeface="+mn-ea"/>
              </a:rPr>
              <a:t>(2013.4-2014.3 : 12 months TBD)</a:t>
            </a:r>
          </a:p>
        </p:txBody>
      </p:sp>
      <p:sp>
        <p:nvSpPr>
          <p:cNvPr id="29" name="Rectangle 3"/>
          <p:cNvSpPr txBox="1">
            <a:spLocks noChangeArrowheads="1"/>
          </p:cNvSpPr>
          <p:nvPr/>
        </p:nvSpPr>
        <p:spPr>
          <a:xfrm>
            <a:off x="5429256"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Type-B</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4</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30" name="Rectangle 3"/>
          <p:cNvSpPr txBox="1">
            <a:spLocks noChangeArrowheads="1"/>
          </p:cNvSpPr>
          <p:nvPr/>
        </p:nvSpPr>
        <p:spPr>
          <a:xfrm>
            <a:off x="5429256" y="3036091"/>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33" name="Rectangle 3"/>
          <p:cNvSpPr txBox="1">
            <a:spLocks noChangeArrowheads="1"/>
          </p:cNvSpPr>
          <p:nvPr/>
        </p:nvSpPr>
        <p:spPr>
          <a:xfrm>
            <a:off x="8001024" y="257174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35" name="Rectangle 3"/>
          <p:cNvSpPr txBox="1">
            <a:spLocks noChangeArrowheads="1"/>
          </p:cNvSpPr>
          <p:nvPr/>
        </p:nvSpPr>
        <p:spPr>
          <a:xfrm>
            <a:off x="2500298"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6" name="Rectangle 3"/>
          <p:cNvSpPr txBox="1">
            <a:spLocks noChangeArrowheads="1"/>
          </p:cNvSpPr>
          <p:nvPr/>
        </p:nvSpPr>
        <p:spPr>
          <a:xfrm>
            <a:off x="4000496" y="1714488"/>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sp>
        <p:nvSpPr>
          <p:cNvPr id="37" name="Rectangle 3"/>
          <p:cNvSpPr txBox="1">
            <a:spLocks noChangeArrowheads="1"/>
          </p:cNvSpPr>
          <p:nvPr/>
        </p:nvSpPr>
        <p:spPr>
          <a:xfrm>
            <a:off x="5857884"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8" name="Rectangle 3"/>
          <p:cNvSpPr txBox="1">
            <a:spLocks noChangeArrowheads="1"/>
          </p:cNvSpPr>
          <p:nvPr/>
        </p:nvSpPr>
        <p:spPr>
          <a:xfrm>
            <a:off x="7786710" y="1714488"/>
            <a:ext cx="1500198" cy="8572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cxnSp>
        <p:nvCxnSpPr>
          <p:cNvPr id="40" name="直線コネクタ 39"/>
          <p:cNvCxnSpPr/>
          <p:nvPr/>
        </p:nvCxnSpPr>
        <p:spPr bwMode="auto">
          <a:xfrm rot="16200000" flipH="1">
            <a:off x="2928926" y="4000504"/>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41" name="Rectangle 3"/>
          <p:cNvSpPr txBox="1">
            <a:spLocks noChangeArrowheads="1"/>
          </p:cNvSpPr>
          <p:nvPr/>
        </p:nvSpPr>
        <p:spPr>
          <a:xfrm>
            <a:off x="8001024" y="3036091"/>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3" name="Rectangle 3"/>
          <p:cNvSpPr txBox="1">
            <a:spLocks noChangeArrowheads="1"/>
          </p:cNvSpPr>
          <p:nvPr/>
        </p:nvSpPr>
        <p:spPr>
          <a:xfrm>
            <a:off x="4357686" y="2571744"/>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4" name="Rectangle 3"/>
          <p:cNvSpPr txBox="1">
            <a:spLocks noChangeArrowheads="1"/>
          </p:cNvSpPr>
          <p:nvPr/>
        </p:nvSpPr>
        <p:spPr>
          <a:xfrm>
            <a:off x="4357686" y="3036091"/>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cxnSp>
        <p:nvCxnSpPr>
          <p:cNvPr id="47" name="直線コネクタ 46"/>
          <p:cNvCxnSpPr/>
          <p:nvPr/>
        </p:nvCxnSpPr>
        <p:spPr bwMode="auto">
          <a:xfrm>
            <a:off x="642911" y="2285992"/>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52" name="Rectangle 3"/>
          <p:cNvSpPr txBox="1">
            <a:spLocks noChangeArrowheads="1"/>
          </p:cNvSpPr>
          <p:nvPr/>
        </p:nvSpPr>
        <p:spPr>
          <a:xfrm>
            <a:off x="500034" y="264318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53" name="Rectangle 3"/>
          <p:cNvSpPr txBox="1">
            <a:spLocks noChangeArrowheads="1"/>
          </p:cNvSpPr>
          <p:nvPr/>
        </p:nvSpPr>
        <p:spPr>
          <a:xfrm>
            <a:off x="2143108" y="3464719"/>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常温ペイロード</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55" name="Rectangle 3"/>
          <p:cNvSpPr txBox="1">
            <a:spLocks noChangeArrowheads="1"/>
          </p:cNvSpPr>
          <p:nvPr/>
        </p:nvSpPr>
        <p:spPr>
          <a:xfrm>
            <a:off x="5429256" y="3464719"/>
            <a:ext cx="228601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Type-B </a:t>
            </a:r>
            <a:r>
              <a:rPr lang="ja-JP" altLang="en-US" sz="1600" kern="0" dirty="0" smtClean="0">
                <a:solidFill>
                  <a:srgbClr val="FFFFFF"/>
                </a:solidFill>
                <a:latin typeface="+mn-lt"/>
                <a:ea typeface="+mn-ea"/>
              </a:rPr>
              <a:t>ペイロード</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56" name="Rectangle 3"/>
          <p:cNvSpPr txBox="1">
            <a:spLocks noChangeArrowheads="1"/>
          </p:cNvSpPr>
          <p:nvPr/>
        </p:nvSpPr>
        <p:spPr>
          <a:xfrm>
            <a:off x="8001024" y="3464719"/>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57" name="Rectangle 3"/>
          <p:cNvSpPr txBox="1">
            <a:spLocks noChangeArrowheads="1"/>
          </p:cNvSpPr>
          <p:nvPr/>
        </p:nvSpPr>
        <p:spPr>
          <a:xfrm>
            <a:off x="4357686" y="3464719"/>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58" name="Rectangle 3"/>
          <p:cNvSpPr txBox="1">
            <a:spLocks noChangeArrowheads="1"/>
          </p:cNvSpPr>
          <p:nvPr/>
        </p:nvSpPr>
        <p:spPr>
          <a:xfrm>
            <a:off x="4357686" y="3929066"/>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59" name="Rectangle 3"/>
          <p:cNvSpPr txBox="1">
            <a:spLocks noChangeArrowheads="1"/>
          </p:cNvSpPr>
          <p:nvPr/>
        </p:nvSpPr>
        <p:spPr>
          <a:xfrm>
            <a:off x="8001024" y="3929066"/>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cxnSp>
        <p:nvCxnSpPr>
          <p:cNvPr id="60" name="直線コネクタ 59"/>
          <p:cNvCxnSpPr/>
          <p:nvPr/>
        </p:nvCxnSpPr>
        <p:spPr bwMode="auto">
          <a:xfrm rot="16200000" flipH="1">
            <a:off x="-357223" y="3986856"/>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1" name="Rectangle 3"/>
          <p:cNvSpPr txBox="1">
            <a:spLocks noChangeArrowheads="1"/>
          </p:cNvSpPr>
          <p:nvPr/>
        </p:nvSpPr>
        <p:spPr>
          <a:xfrm>
            <a:off x="642910" y="485776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開発・試験</a:t>
            </a:r>
            <a:r>
              <a:rPr lang="en-US" altLang="ja-JP" sz="1400" kern="0" dirty="0" smtClean="0">
                <a:solidFill>
                  <a:srgbClr val="B2B2B2"/>
                </a:solidFill>
                <a:latin typeface="+mn-lt"/>
                <a:ea typeface="+mn-ea"/>
              </a:rPr>
              <a:t>)</a:t>
            </a:r>
          </a:p>
        </p:txBody>
      </p:sp>
      <p:sp>
        <p:nvSpPr>
          <p:cNvPr id="62" name="Rectangle 3"/>
          <p:cNvSpPr txBox="1">
            <a:spLocks noChangeArrowheads="1"/>
          </p:cNvSpPr>
          <p:nvPr/>
        </p:nvSpPr>
        <p:spPr>
          <a:xfrm>
            <a:off x="428596" y="457200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低温懸架</a:t>
            </a:r>
            <a:endParaRPr lang="en-US" altLang="ja-JP" sz="1600" kern="0" dirty="0" smtClean="0">
              <a:solidFill>
                <a:srgbClr val="FFFFFF"/>
              </a:solidFill>
              <a:latin typeface="+mn-lt"/>
              <a:ea typeface="+mn-ea"/>
            </a:endParaRPr>
          </a:p>
        </p:txBody>
      </p:sp>
      <p:sp>
        <p:nvSpPr>
          <p:cNvPr id="63" name="Rectangle 3"/>
          <p:cNvSpPr txBox="1">
            <a:spLocks noChangeArrowheads="1"/>
          </p:cNvSpPr>
          <p:nvPr/>
        </p:nvSpPr>
        <p:spPr>
          <a:xfrm>
            <a:off x="2143108" y="4572008"/>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r>
              <a:rPr lang="en-US" altLang="ja-JP" sz="1600" kern="0" dirty="0" smtClean="0">
                <a:solidFill>
                  <a:srgbClr val="FFFFFF"/>
                </a:solidFill>
                <a:latin typeface="+mn-lt"/>
                <a:ea typeface="+mn-ea"/>
              </a:rPr>
              <a:t>  </a:t>
            </a:r>
          </a:p>
        </p:txBody>
      </p:sp>
      <p:sp>
        <p:nvSpPr>
          <p:cNvPr id="64" name="Rectangle 3"/>
          <p:cNvSpPr txBox="1">
            <a:spLocks noChangeArrowheads="1"/>
          </p:cNvSpPr>
          <p:nvPr/>
        </p:nvSpPr>
        <p:spPr>
          <a:xfrm>
            <a:off x="4357686" y="4572008"/>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65" name="Rectangle 3"/>
          <p:cNvSpPr txBox="1">
            <a:spLocks noChangeArrowheads="1"/>
          </p:cNvSpPr>
          <p:nvPr/>
        </p:nvSpPr>
        <p:spPr>
          <a:xfrm>
            <a:off x="5429256" y="4572008"/>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r>
              <a:rPr lang="en-US" altLang="ja-JP" sz="1600" kern="0" dirty="0" smtClean="0">
                <a:solidFill>
                  <a:srgbClr val="FFFFFF"/>
                </a:solidFill>
                <a:latin typeface="+mn-lt"/>
                <a:ea typeface="+mn-ea"/>
              </a:rPr>
              <a:t>  </a:t>
            </a:r>
          </a:p>
        </p:txBody>
      </p:sp>
      <p:sp>
        <p:nvSpPr>
          <p:cNvPr id="66" name="Rectangle 3"/>
          <p:cNvSpPr txBox="1">
            <a:spLocks noChangeArrowheads="1"/>
          </p:cNvSpPr>
          <p:nvPr/>
        </p:nvSpPr>
        <p:spPr>
          <a:xfrm>
            <a:off x="428596" y="378619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真空槽</a:t>
            </a:r>
            <a:endParaRPr lang="en-US" altLang="ja-JP" sz="1600" kern="0" dirty="0" smtClean="0">
              <a:solidFill>
                <a:srgbClr val="FFFFFF"/>
              </a:solidFill>
              <a:latin typeface="+mn-lt"/>
              <a:ea typeface="+mn-ea"/>
            </a:endParaRPr>
          </a:p>
        </p:txBody>
      </p:sp>
      <p:sp>
        <p:nvSpPr>
          <p:cNvPr id="67" name="Rectangle 3"/>
          <p:cNvSpPr txBox="1">
            <a:spLocks noChangeArrowheads="1"/>
          </p:cNvSpPr>
          <p:nvPr/>
        </p:nvSpPr>
        <p:spPr>
          <a:xfrm>
            <a:off x="2143108" y="3929066"/>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常温真空槽</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8" name="Rectangle 3"/>
          <p:cNvSpPr txBox="1">
            <a:spLocks noChangeArrowheads="1"/>
          </p:cNvSpPr>
          <p:nvPr/>
        </p:nvSpPr>
        <p:spPr>
          <a:xfrm>
            <a:off x="571472" y="407194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69" name="Rectangle 3"/>
          <p:cNvSpPr txBox="1">
            <a:spLocks noChangeArrowheads="1"/>
          </p:cNvSpPr>
          <p:nvPr/>
        </p:nvSpPr>
        <p:spPr>
          <a:xfrm>
            <a:off x="5429256" y="3929066"/>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常温真空槽</a:t>
            </a:r>
            <a:r>
              <a:rPr lang="en-US" altLang="ja-JP" sz="1600" kern="0" dirty="0" smtClean="0">
                <a:solidFill>
                  <a:srgbClr val="FFFFFF"/>
                </a:solidFill>
                <a:latin typeface="+mn-lt"/>
                <a:ea typeface="+mn-ea"/>
              </a:rPr>
              <a:t>  4</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cxnSp>
        <p:nvCxnSpPr>
          <p:cNvPr id="70" name="直線コネクタ 69"/>
          <p:cNvCxnSpPr/>
          <p:nvPr/>
        </p:nvCxnSpPr>
        <p:spPr bwMode="auto">
          <a:xfrm>
            <a:off x="571473" y="6000768"/>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71" name="Rectangle 3"/>
          <p:cNvSpPr txBox="1">
            <a:spLocks noChangeArrowheads="1"/>
          </p:cNvSpPr>
          <p:nvPr/>
        </p:nvSpPr>
        <p:spPr>
          <a:xfrm>
            <a:off x="928662" y="6072206"/>
            <a:ext cx="785818"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計</a:t>
            </a:r>
            <a:endParaRPr lang="en-US" altLang="ja-JP" sz="1600" kern="0" dirty="0" smtClean="0">
              <a:solidFill>
                <a:srgbClr val="FFFFFF"/>
              </a:solidFill>
              <a:latin typeface="+mn-lt"/>
              <a:ea typeface="+mn-ea"/>
            </a:endParaRPr>
          </a:p>
        </p:txBody>
      </p:sp>
      <p:sp>
        <p:nvSpPr>
          <p:cNvPr id="72" name="Rectangle 3"/>
          <p:cNvSpPr txBox="1">
            <a:spLocks noChangeArrowheads="1"/>
          </p:cNvSpPr>
          <p:nvPr/>
        </p:nvSpPr>
        <p:spPr>
          <a:xfrm>
            <a:off x="4071966"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74" name="Rectangle 3"/>
          <p:cNvSpPr txBox="1">
            <a:spLocks noChangeArrowheads="1"/>
          </p:cNvSpPr>
          <p:nvPr/>
        </p:nvSpPr>
        <p:spPr>
          <a:xfrm>
            <a:off x="8001024" y="4572008"/>
            <a:ext cx="85722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9" name="Rectangle 3"/>
          <p:cNvSpPr txBox="1">
            <a:spLocks noChangeArrowheads="1"/>
          </p:cNvSpPr>
          <p:nvPr/>
        </p:nvSpPr>
        <p:spPr>
          <a:xfrm>
            <a:off x="2143108"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51" name="Rectangle 3"/>
          <p:cNvSpPr txBox="1">
            <a:spLocks noChangeArrowheads="1"/>
          </p:cNvSpPr>
          <p:nvPr/>
        </p:nvSpPr>
        <p:spPr>
          <a:xfrm>
            <a:off x="7358114"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54" name="Rectangle 3"/>
          <p:cNvSpPr txBox="1">
            <a:spLocks noChangeArrowheads="1"/>
          </p:cNvSpPr>
          <p:nvPr/>
        </p:nvSpPr>
        <p:spPr>
          <a:xfrm>
            <a:off x="5429256"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46" name="スライド番号プレースホルダ 45"/>
          <p:cNvSpPr>
            <a:spLocks noGrp="1"/>
          </p:cNvSpPr>
          <p:nvPr>
            <p:ph type="sldNum" sz="quarter" idx="11"/>
          </p:nvPr>
        </p:nvSpPr>
        <p:spPr/>
        <p:txBody>
          <a:bodyPr/>
          <a:lstStyle/>
          <a:p>
            <a:pPr>
              <a:defRPr/>
            </a:pPr>
            <a:fld id="{7AF75637-E8AC-4181-927C-9D85E9A3AAC1}" type="slidenum">
              <a:rPr lang="en-US" altLang="ja-JP" smtClean="0"/>
              <a:pPr>
                <a:defRPr/>
              </a:pPr>
              <a:t>17</a:t>
            </a:fld>
            <a:endParaRPr lang="en-US" altLang="ja-JP" dirty="0"/>
          </a:p>
        </p:txBody>
      </p:sp>
    </p:spTree>
  </p:cSld>
  <p:clrMapOvr>
    <a:masterClrMapping/>
  </p:clrMapOvr>
  <p:transition advTm="1712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タスク・スケジュール </a:t>
            </a:r>
            <a:r>
              <a:rPr lang="en-US" altLang="ja-JP" dirty="0" smtClean="0">
                <a:effectLst>
                  <a:outerShdw blurRad="38100" dist="38100" dir="2700000" algn="tl">
                    <a:srgbClr val="000000">
                      <a:alpha val="43137"/>
                    </a:srgbClr>
                  </a:outerShdw>
                </a:effectLst>
              </a:rPr>
              <a:t>(3/4)</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3071802"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FF9999"/>
                </a:solidFill>
                <a:latin typeface="+mn-lt"/>
                <a:ea typeface="+mn-ea"/>
              </a:rPr>
              <a:t>Plan-A</a:t>
            </a:r>
          </a:p>
        </p:txBody>
      </p:sp>
      <p:sp>
        <p:nvSpPr>
          <p:cNvPr id="6" name="Rectangle 3"/>
          <p:cNvSpPr txBox="1">
            <a:spLocks noChangeArrowheads="1"/>
          </p:cNvSpPr>
          <p:nvPr/>
        </p:nvSpPr>
        <p:spPr>
          <a:xfrm>
            <a:off x="6858016"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99FF99"/>
                </a:solidFill>
                <a:latin typeface="+mn-lt"/>
                <a:ea typeface="+mn-ea"/>
              </a:rPr>
              <a:t>Plan-B</a:t>
            </a:r>
          </a:p>
        </p:txBody>
      </p:sp>
      <p:sp>
        <p:nvSpPr>
          <p:cNvPr id="18" name="Rectangle 3"/>
          <p:cNvSpPr txBox="1">
            <a:spLocks noChangeArrowheads="1"/>
          </p:cNvSpPr>
          <p:nvPr/>
        </p:nvSpPr>
        <p:spPr>
          <a:xfrm>
            <a:off x="2143108"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Type-A</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1</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20" name="Rectangle 3"/>
          <p:cNvSpPr txBox="1">
            <a:spLocks noChangeArrowheads="1"/>
          </p:cNvSpPr>
          <p:nvPr/>
        </p:nvSpPr>
        <p:spPr>
          <a:xfrm>
            <a:off x="428596" y="235743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防振装置</a:t>
            </a:r>
            <a:endParaRPr lang="en-US" altLang="ja-JP" sz="1600" kern="0" dirty="0" smtClean="0">
              <a:solidFill>
                <a:srgbClr val="FFFFFF"/>
              </a:solidFill>
              <a:latin typeface="+mn-lt"/>
              <a:ea typeface="+mn-ea"/>
            </a:endParaRPr>
          </a:p>
        </p:txBody>
      </p:sp>
      <p:sp>
        <p:nvSpPr>
          <p:cNvPr id="23" name="Rectangle 3"/>
          <p:cNvSpPr txBox="1">
            <a:spLocks noChangeArrowheads="1"/>
          </p:cNvSpPr>
          <p:nvPr/>
        </p:nvSpPr>
        <p:spPr>
          <a:xfrm>
            <a:off x="428596" y="53578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施設・総合試験</a:t>
            </a:r>
            <a:endParaRPr lang="en-US" altLang="ja-JP" sz="1600" kern="0" dirty="0" smtClean="0">
              <a:solidFill>
                <a:srgbClr val="FFFFFF"/>
              </a:solidFill>
              <a:latin typeface="+mn-lt"/>
              <a:ea typeface="+mn-ea"/>
            </a:endParaRPr>
          </a:p>
        </p:txBody>
      </p:sp>
      <p:sp>
        <p:nvSpPr>
          <p:cNvPr id="24" name="Rectangle 3"/>
          <p:cNvSpPr txBox="1">
            <a:spLocks noChangeArrowheads="1"/>
          </p:cNvSpPr>
          <p:nvPr/>
        </p:nvSpPr>
        <p:spPr>
          <a:xfrm>
            <a:off x="2143108" y="3036091"/>
            <a:ext cx="2143140"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3</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25" name="Rectangle 3"/>
          <p:cNvSpPr txBox="1">
            <a:spLocks noChangeArrowheads="1"/>
          </p:cNvSpPr>
          <p:nvPr/>
        </p:nvSpPr>
        <p:spPr>
          <a:xfrm>
            <a:off x="2143108" y="5286388"/>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いずれかの場所での</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a:t>
            </a:r>
            <a:r>
              <a:rPr lang="ja-JP" altLang="en-US" sz="1600" kern="0" dirty="0" smtClean="0">
                <a:solidFill>
                  <a:srgbClr val="FFFFFF"/>
                </a:solidFill>
                <a:latin typeface="+mn-lt"/>
                <a:ea typeface="+mn-ea"/>
              </a:rPr>
              <a:t>低温システム総合試験</a:t>
            </a:r>
            <a:endParaRPr lang="en-US" altLang="ja-JP" sz="1600" kern="0" dirty="0" smtClean="0">
              <a:solidFill>
                <a:srgbClr val="FFFFFF"/>
              </a:solidFill>
              <a:latin typeface="+mn-lt"/>
              <a:ea typeface="+mn-ea"/>
            </a:endParaRPr>
          </a:p>
        </p:txBody>
      </p:sp>
      <p:sp>
        <p:nvSpPr>
          <p:cNvPr id="28" name="Rectangle 3"/>
          <p:cNvSpPr txBox="1">
            <a:spLocks noChangeArrowheads="1"/>
          </p:cNvSpPr>
          <p:nvPr/>
        </p:nvSpPr>
        <p:spPr>
          <a:xfrm>
            <a:off x="500034" y="928670"/>
            <a:ext cx="842968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(3) </a:t>
            </a:r>
            <a:r>
              <a:rPr lang="ja-JP" altLang="en-US" sz="1800" kern="0" dirty="0" smtClean="0">
                <a:solidFill>
                  <a:srgbClr val="FFFFFF"/>
                </a:solidFill>
                <a:latin typeface="+mn-lt"/>
                <a:ea typeface="+mn-ea"/>
              </a:rPr>
              <a:t>干渉計コミッショニング期間 </a:t>
            </a:r>
            <a:r>
              <a:rPr lang="en-US" altLang="ja-JP" sz="1800" kern="0" dirty="0" smtClean="0">
                <a:solidFill>
                  <a:srgbClr val="FFFFFF"/>
                </a:solidFill>
                <a:latin typeface="+mn-lt"/>
                <a:ea typeface="+mn-ea"/>
              </a:rPr>
              <a:t>(2014.4-2016.3 : 24 months TBD)</a:t>
            </a:r>
          </a:p>
        </p:txBody>
      </p:sp>
      <p:sp>
        <p:nvSpPr>
          <p:cNvPr id="29" name="Rectangle 3"/>
          <p:cNvSpPr txBox="1">
            <a:spLocks noChangeArrowheads="1"/>
          </p:cNvSpPr>
          <p:nvPr/>
        </p:nvSpPr>
        <p:spPr>
          <a:xfrm>
            <a:off x="5429256" y="2464587"/>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プリアイソレータ</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Type-A</a:t>
            </a:r>
            <a:r>
              <a:rPr lang="ja-JP" altLang="en-US" sz="1600" kern="0" dirty="0" smtClean="0">
                <a:solidFill>
                  <a:srgbClr val="FFFFFF"/>
                </a:solidFill>
                <a:latin typeface="+mn-lt"/>
                <a:ea typeface="+mn-ea"/>
              </a:rPr>
              <a:t>用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30" name="Rectangle 3"/>
          <p:cNvSpPr txBox="1">
            <a:spLocks noChangeArrowheads="1"/>
          </p:cNvSpPr>
          <p:nvPr/>
        </p:nvSpPr>
        <p:spPr>
          <a:xfrm>
            <a:off x="5429256" y="3036091"/>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FFFFFF"/>
                </a:solidFill>
                <a:latin typeface="+mn-lt"/>
                <a:ea typeface="+mn-ea"/>
              </a:rPr>
              <a:t>GASF          6</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33" name="Rectangle 3"/>
          <p:cNvSpPr txBox="1">
            <a:spLocks noChangeArrowheads="1"/>
          </p:cNvSpPr>
          <p:nvPr/>
        </p:nvSpPr>
        <p:spPr>
          <a:xfrm>
            <a:off x="8001024" y="257174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35" name="Rectangle 3"/>
          <p:cNvSpPr txBox="1">
            <a:spLocks noChangeArrowheads="1"/>
          </p:cNvSpPr>
          <p:nvPr/>
        </p:nvSpPr>
        <p:spPr>
          <a:xfrm>
            <a:off x="2500298"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6" name="Rectangle 3"/>
          <p:cNvSpPr txBox="1">
            <a:spLocks noChangeArrowheads="1"/>
          </p:cNvSpPr>
          <p:nvPr/>
        </p:nvSpPr>
        <p:spPr>
          <a:xfrm>
            <a:off x="4000496" y="1714488"/>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sp>
        <p:nvSpPr>
          <p:cNvPr id="37" name="Rectangle 3"/>
          <p:cNvSpPr txBox="1">
            <a:spLocks noChangeArrowheads="1"/>
          </p:cNvSpPr>
          <p:nvPr/>
        </p:nvSpPr>
        <p:spPr>
          <a:xfrm>
            <a:off x="5857884"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8" name="Rectangle 3"/>
          <p:cNvSpPr txBox="1">
            <a:spLocks noChangeArrowheads="1"/>
          </p:cNvSpPr>
          <p:nvPr/>
        </p:nvSpPr>
        <p:spPr>
          <a:xfrm>
            <a:off x="7786710" y="1714488"/>
            <a:ext cx="1500198" cy="8572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cxnSp>
        <p:nvCxnSpPr>
          <p:cNvPr id="40" name="直線コネクタ 39"/>
          <p:cNvCxnSpPr/>
          <p:nvPr/>
        </p:nvCxnSpPr>
        <p:spPr bwMode="auto">
          <a:xfrm rot="16200000" flipH="1">
            <a:off x="2928926" y="4000504"/>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41" name="Rectangle 3"/>
          <p:cNvSpPr txBox="1">
            <a:spLocks noChangeArrowheads="1"/>
          </p:cNvSpPr>
          <p:nvPr/>
        </p:nvSpPr>
        <p:spPr>
          <a:xfrm>
            <a:off x="8001024" y="3036091"/>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2" name="Rectangle 3"/>
          <p:cNvSpPr txBox="1">
            <a:spLocks noChangeArrowheads="1"/>
          </p:cNvSpPr>
          <p:nvPr/>
        </p:nvSpPr>
        <p:spPr>
          <a:xfrm>
            <a:off x="8001024" y="542926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3" name="Rectangle 3"/>
          <p:cNvSpPr txBox="1">
            <a:spLocks noChangeArrowheads="1"/>
          </p:cNvSpPr>
          <p:nvPr/>
        </p:nvSpPr>
        <p:spPr>
          <a:xfrm>
            <a:off x="4357686" y="2571744"/>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4" name="Rectangle 3"/>
          <p:cNvSpPr txBox="1">
            <a:spLocks noChangeArrowheads="1"/>
          </p:cNvSpPr>
          <p:nvPr/>
        </p:nvSpPr>
        <p:spPr>
          <a:xfrm>
            <a:off x="4357686" y="3036091"/>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5" name="Rectangle 3"/>
          <p:cNvSpPr txBox="1">
            <a:spLocks noChangeArrowheads="1"/>
          </p:cNvSpPr>
          <p:nvPr/>
        </p:nvSpPr>
        <p:spPr>
          <a:xfrm>
            <a:off x="4357686" y="5429264"/>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cxnSp>
        <p:nvCxnSpPr>
          <p:cNvPr id="47" name="直線コネクタ 46"/>
          <p:cNvCxnSpPr/>
          <p:nvPr/>
        </p:nvCxnSpPr>
        <p:spPr bwMode="auto">
          <a:xfrm>
            <a:off x="642911" y="2285992"/>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52" name="Rectangle 3"/>
          <p:cNvSpPr txBox="1">
            <a:spLocks noChangeArrowheads="1"/>
          </p:cNvSpPr>
          <p:nvPr/>
        </p:nvSpPr>
        <p:spPr>
          <a:xfrm>
            <a:off x="500034" y="264318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58" name="Rectangle 3"/>
          <p:cNvSpPr txBox="1">
            <a:spLocks noChangeArrowheads="1"/>
          </p:cNvSpPr>
          <p:nvPr/>
        </p:nvSpPr>
        <p:spPr>
          <a:xfrm>
            <a:off x="4357686" y="3929066"/>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59" name="Rectangle 3"/>
          <p:cNvSpPr txBox="1">
            <a:spLocks noChangeArrowheads="1"/>
          </p:cNvSpPr>
          <p:nvPr/>
        </p:nvSpPr>
        <p:spPr>
          <a:xfrm>
            <a:off x="8001024" y="3929066"/>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cxnSp>
        <p:nvCxnSpPr>
          <p:cNvPr id="60" name="直線コネクタ 59"/>
          <p:cNvCxnSpPr/>
          <p:nvPr/>
        </p:nvCxnSpPr>
        <p:spPr bwMode="auto">
          <a:xfrm rot="16200000" flipH="1">
            <a:off x="-357223" y="3986856"/>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1" name="Rectangle 3"/>
          <p:cNvSpPr txBox="1">
            <a:spLocks noChangeArrowheads="1"/>
          </p:cNvSpPr>
          <p:nvPr/>
        </p:nvSpPr>
        <p:spPr>
          <a:xfrm>
            <a:off x="642910" y="485776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開発・試験</a:t>
            </a:r>
            <a:r>
              <a:rPr lang="en-US" altLang="ja-JP" sz="1400" kern="0" dirty="0" smtClean="0">
                <a:solidFill>
                  <a:srgbClr val="B2B2B2"/>
                </a:solidFill>
                <a:latin typeface="+mn-lt"/>
                <a:ea typeface="+mn-ea"/>
              </a:rPr>
              <a:t>)</a:t>
            </a:r>
          </a:p>
        </p:txBody>
      </p:sp>
      <p:sp>
        <p:nvSpPr>
          <p:cNvPr id="62" name="Rectangle 3"/>
          <p:cNvSpPr txBox="1">
            <a:spLocks noChangeArrowheads="1"/>
          </p:cNvSpPr>
          <p:nvPr/>
        </p:nvSpPr>
        <p:spPr>
          <a:xfrm>
            <a:off x="428596" y="457200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低温懸架</a:t>
            </a:r>
            <a:endParaRPr lang="en-US" altLang="ja-JP" sz="1600" kern="0" dirty="0" smtClean="0">
              <a:solidFill>
                <a:srgbClr val="FFFFFF"/>
              </a:solidFill>
              <a:latin typeface="+mn-lt"/>
              <a:ea typeface="+mn-ea"/>
            </a:endParaRPr>
          </a:p>
        </p:txBody>
      </p:sp>
      <p:sp>
        <p:nvSpPr>
          <p:cNvPr id="63" name="Rectangle 3"/>
          <p:cNvSpPr txBox="1">
            <a:spLocks noChangeArrowheads="1"/>
          </p:cNvSpPr>
          <p:nvPr/>
        </p:nvSpPr>
        <p:spPr>
          <a:xfrm>
            <a:off x="2143108" y="4572008"/>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 </a:t>
            </a:r>
            <a:r>
              <a:rPr lang="en-US" altLang="ja-JP" sz="1600" kern="0" dirty="0" smtClean="0">
                <a:solidFill>
                  <a:srgbClr val="FFFFFF"/>
                </a:solidFill>
                <a:latin typeface="+mn-lt"/>
                <a:ea typeface="+mn-ea"/>
              </a:rPr>
              <a:t>1</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4" name="Rectangle 3"/>
          <p:cNvSpPr txBox="1">
            <a:spLocks noChangeArrowheads="1"/>
          </p:cNvSpPr>
          <p:nvPr/>
        </p:nvSpPr>
        <p:spPr>
          <a:xfrm>
            <a:off x="4357686" y="4572008"/>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65" name="Rectangle 3"/>
          <p:cNvSpPr txBox="1">
            <a:spLocks noChangeArrowheads="1"/>
          </p:cNvSpPr>
          <p:nvPr/>
        </p:nvSpPr>
        <p:spPr>
          <a:xfrm>
            <a:off x="5429256" y="4572008"/>
            <a:ext cx="250033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実機低温ペイロード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6" name="Rectangle 3"/>
          <p:cNvSpPr txBox="1">
            <a:spLocks noChangeArrowheads="1"/>
          </p:cNvSpPr>
          <p:nvPr/>
        </p:nvSpPr>
        <p:spPr>
          <a:xfrm>
            <a:off x="428596" y="378619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真空槽</a:t>
            </a:r>
            <a:endParaRPr lang="en-US" altLang="ja-JP" sz="1600" kern="0" dirty="0" smtClean="0">
              <a:solidFill>
                <a:srgbClr val="FFFFFF"/>
              </a:solidFill>
              <a:latin typeface="+mn-lt"/>
              <a:ea typeface="+mn-ea"/>
            </a:endParaRPr>
          </a:p>
        </p:txBody>
      </p:sp>
      <p:sp>
        <p:nvSpPr>
          <p:cNvPr id="67" name="Rectangle 3"/>
          <p:cNvSpPr txBox="1">
            <a:spLocks noChangeArrowheads="1"/>
          </p:cNvSpPr>
          <p:nvPr/>
        </p:nvSpPr>
        <p:spPr>
          <a:xfrm>
            <a:off x="2143108" y="3929066"/>
            <a:ext cx="214314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クライオスタット</a:t>
            </a:r>
            <a:r>
              <a:rPr lang="en-US" altLang="ja-JP" sz="1600" kern="0" dirty="0" smtClean="0">
                <a:solidFill>
                  <a:srgbClr val="FFFFFF"/>
                </a:solidFill>
                <a:latin typeface="+mn-lt"/>
                <a:ea typeface="+mn-ea"/>
              </a:rPr>
              <a:t>  1</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8" name="Rectangle 3"/>
          <p:cNvSpPr txBox="1">
            <a:spLocks noChangeArrowheads="1"/>
          </p:cNvSpPr>
          <p:nvPr/>
        </p:nvSpPr>
        <p:spPr>
          <a:xfrm>
            <a:off x="571472" y="407194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69" name="Rectangle 3"/>
          <p:cNvSpPr txBox="1">
            <a:spLocks noChangeArrowheads="1"/>
          </p:cNvSpPr>
          <p:nvPr/>
        </p:nvSpPr>
        <p:spPr>
          <a:xfrm>
            <a:off x="5429256" y="3929066"/>
            <a:ext cx="250033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実機クライオスタット</a:t>
            </a:r>
            <a:r>
              <a:rPr lang="en-US" altLang="ja-JP" sz="1600" kern="0" dirty="0" smtClean="0">
                <a:solidFill>
                  <a:srgbClr val="FFFFFF"/>
                </a:solidFill>
                <a:latin typeface="+mn-lt"/>
                <a:ea typeface="+mn-ea"/>
              </a:rPr>
              <a:t> 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cxnSp>
        <p:nvCxnSpPr>
          <p:cNvPr id="70" name="直線コネクタ 69"/>
          <p:cNvCxnSpPr/>
          <p:nvPr/>
        </p:nvCxnSpPr>
        <p:spPr bwMode="auto">
          <a:xfrm>
            <a:off x="571473" y="6000768"/>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71" name="Rectangle 3"/>
          <p:cNvSpPr txBox="1">
            <a:spLocks noChangeArrowheads="1"/>
          </p:cNvSpPr>
          <p:nvPr/>
        </p:nvSpPr>
        <p:spPr>
          <a:xfrm>
            <a:off x="928662" y="6072206"/>
            <a:ext cx="785818"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計</a:t>
            </a:r>
            <a:endParaRPr lang="en-US" altLang="ja-JP" sz="1600" kern="0" dirty="0" smtClean="0">
              <a:solidFill>
                <a:srgbClr val="FFFFFF"/>
              </a:solidFill>
              <a:latin typeface="+mn-lt"/>
              <a:ea typeface="+mn-ea"/>
            </a:endParaRPr>
          </a:p>
        </p:txBody>
      </p:sp>
      <p:sp>
        <p:nvSpPr>
          <p:cNvPr id="74" name="Rectangle 3"/>
          <p:cNvSpPr txBox="1">
            <a:spLocks noChangeArrowheads="1"/>
          </p:cNvSpPr>
          <p:nvPr/>
        </p:nvSpPr>
        <p:spPr>
          <a:xfrm>
            <a:off x="8001024" y="4572008"/>
            <a:ext cx="85722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a:t>
            </a:r>
          </a:p>
        </p:txBody>
      </p:sp>
      <p:sp>
        <p:nvSpPr>
          <p:cNvPr id="49" name="Rectangle 3"/>
          <p:cNvSpPr txBox="1">
            <a:spLocks noChangeArrowheads="1"/>
          </p:cNvSpPr>
          <p:nvPr/>
        </p:nvSpPr>
        <p:spPr>
          <a:xfrm>
            <a:off x="5429256" y="5286388"/>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エンドルームでの</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FFFFFF"/>
                </a:solidFill>
                <a:latin typeface="+mn-lt"/>
                <a:ea typeface="+mn-ea"/>
              </a:rPr>
              <a:t> </a:t>
            </a:r>
            <a:r>
              <a:rPr lang="ja-JP" altLang="en-US" sz="1600" kern="0" dirty="0" smtClean="0">
                <a:solidFill>
                  <a:srgbClr val="FFFFFF"/>
                </a:solidFill>
                <a:latin typeface="+mn-lt"/>
                <a:ea typeface="+mn-ea"/>
              </a:rPr>
              <a:t>低温システム総合試験</a:t>
            </a:r>
            <a:endParaRPr lang="en-US" altLang="ja-JP" sz="1600" kern="0" dirty="0" smtClean="0">
              <a:solidFill>
                <a:srgbClr val="FFFFFF"/>
              </a:solidFill>
              <a:latin typeface="+mn-lt"/>
              <a:ea typeface="+mn-ea"/>
            </a:endParaRPr>
          </a:p>
        </p:txBody>
      </p:sp>
      <p:sp>
        <p:nvSpPr>
          <p:cNvPr id="76" name="Rectangle 3"/>
          <p:cNvSpPr txBox="1">
            <a:spLocks noChangeArrowheads="1"/>
          </p:cNvSpPr>
          <p:nvPr/>
        </p:nvSpPr>
        <p:spPr>
          <a:xfrm>
            <a:off x="4071966"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77" name="Rectangle 3"/>
          <p:cNvSpPr txBox="1">
            <a:spLocks noChangeArrowheads="1"/>
          </p:cNvSpPr>
          <p:nvPr/>
        </p:nvSpPr>
        <p:spPr>
          <a:xfrm>
            <a:off x="2143108"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78" name="Rectangle 3"/>
          <p:cNvSpPr txBox="1">
            <a:spLocks noChangeArrowheads="1"/>
          </p:cNvSpPr>
          <p:nvPr/>
        </p:nvSpPr>
        <p:spPr>
          <a:xfrm>
            <a:off x="7358114"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79" name="Rectangle 3"/>
          <p:cNvSpPr txBox="1">
            <a:spLocks noChangeArrowheads="1"/>
          </p:cNvSpPr>
          <p:nvPr/>
        </p:nvSpPr>
        <p:spPr>
          <a:xfrm>
            <a:off x="5429256"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48" name="スライド番号プレースホルダ 47"/>
          <p:cNvSpPr>
            <a:spLocks noGrp="1"/>
          </p:cNvSpPr>
          <p:nvPr>
            <p:ph type="sldNum" sz="quarter" idx="11"/>
          </p:nvPr>
        </p:nvSpPr>
        <p:spPr/>
        <p:txBody>
          <a:bodyPr/>
          <a:lstStyle/>
          <a:p>
            <a:pPr>
              <a:defRPr/>
            </a:pPr>
            <a:fld id="{7AF75637-E8AC-4181-927C-9D85E9A3AAC1}" type="slidenum">
              <a:rPr lang="en-US" altLang="ja-JP" smtClean="0"/>
              <a:pPr>
                <a:defRPr/>
              </a:pPr>
              <a:t>18</a:t>
            </a:fld>
            <a:endParaRPr lang="en-US" altLang="ja-JP" dirty="0"/>
          </a:p>
        </p:txBody>
      </p:sp>
    </p:spTree>
  </p:cSld>
  <p:clrMapOvr>
    <a:masterClrMapping/>
  </p:clrMapOvr>
  <p:transition advTm="1712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effectLst>
                  <a:outerShdw blurRad="38100" dist="38100" dir="2700000" algn="tl">
                    <a:srgbClr val="000000">
                      <a:alpha val="43137"/>
                    </a:srgbClr>
                  </a:outerShdw>
                </a:effectLst>
              </a:rPr>
              <a:t>タスク・スケジュール </a:t>
            </a:r>
            <a:r>
              <a:rPr lang="en-US" altLang="ja-JP" dirty="0" smtClean="0">
                <a:effectLst>
                  <a:outerShdw blurRad="38100" dist="38100" dir="2700000" algn="tl">
                    <a:srgbClr val="000000">
                      <a:alpha val="43137"/>
                    </a:srgbClr>
                  </a:outerShdw>
                </a:effectLst>
              </a:rPr>
              <a:t>(4/4)</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3071802"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FF9999"/>
                </a:solidFill>
                <a:latin typeface="+mn-lt"/>
                <a:ea typeface="+mn-ea"/>
              </a:rPr>
              <a:t>Plan-A</a:t>
            </a:r>
          </a:p>
        </p:txBody>
      </p:sp>
      <p:sp>
        <p:nvSpPr>
          <p:cNvPr id="6" name="Rectangle 3"/>
          <p:cNvSpPr txBox="1">
            <a:spLocks noChangeArrowheads="1"/>
          </p:cNvSpPr>
          <p:nvPr/>
        </p:nvSpPr>
        <p:spPr>
          <a:xfrm>
            <a:off x="6858016" y="142873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b="1" kern="0" dirty="0" smtClean="0">
                <a:solidFill>
                  <a:srgbClr val="99FF99"/>
                </a:solidFill>
                <a:latin typeface="+mn-lt"/>
                <a:ea typeface="+mn-ea"/>
              </a:rPr>
              <a:t>Plan-B</a:t>
            </a:r>
          </a:p>
        </p:txBody>
      </p:sp>
      <p:sp>
        <p:nvSpPr>
          <p:cNvPr id="18" name="Rectangle 3"/>
          <p:cNvSpPr txBox="1">
            <a:spLocks noChangeArrowheads="1"/>
          </p:cNvSpPr>
          <p:nvPr/>
        </p:nvSpPr>
        <p:spPr>
          <a:xfrm>
            <a:off x="2143108" y="2357430"/>
            <a:ext cx="3071834"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常温真空槽・</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ダクト一部撤去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台分</a:t>
            </a:r>
            <a:endParaRPr lang="en-US" altLang="ja-JP" sz="1600" kern="0" dirty="0" smtClean="0">
              <a:solidFill>
                <a:srgbClr val="FFFFFF"/>
              </a:solidFill>
              <a:latin typeface="+mn-lt"/>
              <a:ea typeface="+mn-ea"/>
            </a:endParaRPr>
          </a:p>
        </p:txBody>
      </p:sp>
      <p:sp>
        <p:nvSpPr>
          <p:cNvPr id="20" name="Rectangle 3"/>
          <p:cNvSpPr txBox="1">
            <a:spLocks noChangeArrowheads="1"/>
          </p:cNvSpPr>
          <p:nvPr/>
        </p:nvSpPr>
        <p:spPr>
          <a:xfrm>
            <a:off x="428596" y="2393149"/>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エンド</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テストマス移行</a:t>
            </a:r>
            <a:endParaRPr lang="en-US" altLang="ja-JP" sz="1600" kern="0" dirty="0" smtClean="0">
              <a:solidFill>
                <a:srgbClr val="FFFFFF"/>
              </a:solidFill>
              <a:latin typeface="+mn-lt"/>
              <a:ea typeface="+mn-ea"/>
            </a:endParaRPr>
          </a:p>
        </p:txBody>
      </p:sp>
      <p:sp>
        <p:nvSpPr>
          <p:cNvPr id="24" name="Rectangle 3"/>
          <p:cNvSpPr txBox="1">
            <a:spLocks noChangeArrowheads="1"/>
          </p:cNvSpPr>
          <p:nvPr/>
        </p:nvSpPr>
        <p:spPr>
          <a:xfrm>
            <a:off x="2143108" y="2964653"/>
            <a:ext cx="2428892"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クライオスタット設置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25" name="Rectangle 3"/>
          <p:cNvSpPr txBox="1">
            <a:spLocks noChangeArrowheads="1"/>
          </p:cNvSpPr>
          <p:nvPr/>
        </p:nvSpPr>
        <p:spPr>
          <a:xfrm>
            <a:off x="2143108" y="4714884"/>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エンドと同じ作業</a:t>
            </a:r>
            <a:endParaRPr lang="en-US" altLang="ja-JP" sz="1600" kern="0" dirty="0" smtClean="0">
              <a:solidFill>
                <a:srgbClr val="FFFFFF"/>
              </a:solidFill>
              <a:latin typeface="+mn-lt"/>
              <a:ea typeface="+mn-ea"/>
            </a:endParaRPr>
          </a:p>
        </p:txBody>
      </p:sp>
      <p:sp>
        <p:nvSpPr>
          <p:cNvPr id="28" name="Rectangle 3"/>
          <p:cNvSpPr txBox="1">
            <a:spLocks noChangeArrowheads="1"/>
          </p:cNvSpPr>
          <p:nvPr/>
        </p:nvSpPr>
        <p:spPr>
          <a:xfrm>
            <a:off x="500034" y="928670"/>
            <a:ext cx="842968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(4) </a:t>
            </a:r>
            <a:r>
              <a:rPr lang="ja-JP" altLang="en-US" sz="1800" kern="0" dirty="0" smtClean="0">
                <a:solidFill>
                  <a:srgbClr val="FFFFFF"/>
                </a:solidFill>
                <a:latin typeface="+mn-lt"/>
                <a:ea typeface="+mn-ea"/>
              </a:rPr>
              <a:t>低温動作移行期間 </a:t>
            </a:r>
            <a:r>
              <a:rPr lang="en-US" altLang="ja-JP" sz="1800" kern="0" dirty="0" smtClean="0">
                <a:solidFill>
                  <a:srgbClr val="FFFFFF"/>
                </a:solidFill>
                <a:latin typeface="+mn-lt"/>
                <a:ea typeface="+mn-ea"/>
              </a:rPr>
              <a:t>(2016.4-2017.3 : 24 months TBD)</a:t>
            </a:r>
          </a:p>
        </p:txBody>
      </p:sp>
      <p:sp>
        <p:nvSpPr>
          <p:cNvPr id="29" name="Rectangle 3"/>
          <p:cNvSpPr txBox="1">
            <a:spLocks noChangeArrowheads="1"/>
          </p:cNvSpPr>
          <p:nvPr/>
        </p:nvSpPr>
        <p:spPr>
          <a:xfrm>
            <a:off x="5429256" y="2464587"/>
            <a:ext cx="3071834" cy="571504"/>
          </a:xfrm>
          <a:prstGeom prst="rect">
            <a:avLst/>
          </a:prstGeom>
        </p:spPr>
        <p:txBody>
          <a:bodyPr/>
          <a:lstStyle/>
          <a:p>
            <a:pPr marL="193675" lvl="0" indent="-193675" algn="l" eaLnBrk="0" hangingPunct="0">
              <a:lnSpc>
                <a:spcPct val="95000"/>
              </a:lnSpc>
              <a:buSzPct val="70000"/>
              <a:buNone/>
              <a:defRPr/>
            </a:pPr>
            <a:r>
              <a:rPr lang="ja-JP" altLang="en-US" sz="1600" kern="0" dirty="0" smtClean="0">
                <a:solidFill>
                  <a:srgbClr val="FFFFFF"/>
                </a:solidFill>
              </a:rPr>
              <a:t>常温ダクト一部撤去  </a:t>
            </a:r>
            <a:r>
              <a:rPr lang="en-US" altLang="ja-JP" sz="1600" kern="0" dirty="0" smtClean="0">
                <a:solidFill>
                  <a:srgbClr val="FFFFFF"/>
                </a:solidFill>
              </a:rPr>
              <a:t>2</a:t>
            </a:r>
            <a:r>
              <a:rPr lang="ja-JP" altLang="en-US" sz="1600" kern="0" dirty="0" smtClean="0">
                <a:solidFill>
                  <a:srgbClr val="FFFFFF"/>
                </a:solidFill>
              </a:rPr>
              <a:t>台</a:t>
            </a:r>
            <a:endParaRPr lang="en-US" altLang="ja-JP" sz="1600" kern="0" dirty="0" smtClean="0">
              <a:solidFill>
                <a:srgbClr val="FFFFFF"/>
              </a:solidFill>
            </a:endParaRPr>
          </a:p>
        </p:txBody>
      </p:sp>
      <p:sp>
        <p:nvSpPr>
          <p:cNvPr id="33" name="Rectangle 3"/>
          <p:cNvSpPr txBox="1">
            <a:spLocks noChangeArrowheads="1"/>
          </p:cNvSpPr>
          <p:nvPr/>
        </p:nvSpPr>
        <p:spPr>
          <a:xfrm>
            <a:off x="8001024" y="2464587"/>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35" name="Rectangle 3"/>
          <p:cNvSpPr txBox="1">
            <a:spLocks noChangeArrowheads="1"/>
          </p:cNvSpPr>
          <p:nvPr/>
        </p:nvSpPr>
        <p:spPr>
          <a:xfrm>
            <a:off x="2500298"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6" name="Rectangle 3"/>
          <p:cNvSpPr txBox="1">
            <a:spLocks noChangeArrowheads="1"/>
          </p:cNvSpPr>
          <p:nvPr/>
        </p:nvSpPr>
        <p:spPr>
          <a:xfrm>
            <a:off x="4000496" y="1714488"/>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sp>
        <p:nvSpPr>
          <p:cNvPr id="37" name="Rectangle 3"/>
          <p:cNvSpPr txBox="1">
            <a:spLocks noChangeArrowheads="1"/>
          </p:cNvSpPr>
          <p:nvPr/>
        </p:nvSpPr>
        <p:spPr>
          <a:xfrm>
            <a:off x="5857884" y="1785926"/>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808080"/>
                </a:solidFill>
                <a:latin typeface="+mn-lt"/>
                <a:ea typeface="+mn-ea"/>
              </a:rPr>
              <a:t>項目</a:t>
            </a:r>
            <a:endParaRPr lang="en-US" altLang="ja-JP" sz="1600" kern="0" dirty="0" smtClean="0">
              <a:solidFill>
                <a:srgbClr val="808080"/>
              </a:solidFill>
              <a:latin typeface="+mn-lt"/>
              <a:ea typeface="+mn-ea"/>
            </a:endParaRPr>
          </a:p>
        </p:txBody>
      </p:sp>
      <p:sp>
        <p:nvSpPr>
          <p:cNvPr id="38" name="Rectangle 3"/>
          <p:cNvSpPr txBox="1">
            <a:spLocks noChangeArrowheads="1"/>
          </p:cNvSpPr>
          <p:nvPr/>
        </p:nvSpPr>
        <p:spPr>
          <a:xfrm>
            <a:off x="7786710" y="1714488"/>
            <a:ext cx="1500198" cy="85725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808080"/>
                </a:solidFill>
                <a:latin typeface="+mn-lt"/>
                <a:ea typeface="+mn-ea"/>
              </a:rPr>
              <a:t>延べ期間</a:t>
            </a:r>
            <a:endParaRPr lang="en-US" altLang="ja-JP" sz="1600" kern="0" dirty="0" smtClean="0">
              <a:solidFill>
                <a:srgbClr val="808080"/>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en-US" altLang="ja-JP" sz="1600" kern="0" dirty="0" smtClean="0">
                <a:solidFill>
                  <a:srgbClr val="808080"/>
                </a:solidFill>
                <a:latin typeface="+mn-lt"/>
                <a:ea typeface="+mn-ea"/>
              </a:rPr>
              <a:t> (weeks)</a:t>
            </a:r>
          </a:p>
        </p:txBody>
      </p:sp>
      <p:cxnSp>
        <p:nvCxnSpPr>
          <p:cNvPr id="40" name="直線コネクタ 39"/>
          <p:cNvCxnSpPr/>
          <p:nvPr/>
        </p:nvCxnSpPr>
        <p:spPr bwMode="auto">
          <a:xfrm rot="16200000" flipH="1">
            <a:off x="2928926" y="4000504"/>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42" name="Rectangle 3"/>
          <p:cNvSpPr txBox="1">
            <a:spLocks noChangeArrowheads="1"/>
          </p:cNvSpPr>
          <p:nvPr/>
        </p:nvSpPr>
        <p:spPr>
          <a:xfrm>
            <a:off x="8001024" y="5014284"/>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3" name="Rectangle 3"/>
          <p:cNvSpPr txBox="1">
            <a:spLocks noChangeArrowheads="1"/>
          </p:cNvSpPr>
          <p:nvPr/>
        </p:nvSpPr>
        <p:spPr>
          <a:xfrm>
            <a:off x="4500594" y="2536025"/>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4" name="Rectangle 3"/>
          <p:cNvSpPr txBox="1">
            <a:spLocks noChangeArrowheads="1"/>
          </p:cNvSpPr>
          <p:nvPr/>
        </p:nvSpPr>
        <p:spPr>
          <a:xfrm>
            <a:off x="4500594" y="2964653"/>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5" name="Rectangle 3"/>
          <p:cNvSpPr txBox="1">
            <a:spLocks noChangeArrowheads="1"/>
          </p:cNvSpPr>
          <p:nvPr/>
        </p:nvSpPr>
        <p:spPr>
          <a:xfrm>
            <a:off x="4500594" y="4759026"/>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cxnSp>
        <p:nvCxnSpPr>
          <p:cNvPr id="47" name="直線コネクタ 46"/>
          <p:cNvCxnSpPr/>
          <p:nvPr/>
        </p:nvCxnSpPr>
        <p:spPr bwMode="auto">
          <a:xfrm>
            <a:off x="642911" y="2285992"/>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52" name="Rectangle 3"/>
          <p:cNvSpPr txBox="1">
            <a:spLocks noChangeArrowheads="1"/>
          </p:cNvSpPr>
          <p:nvPr/>
        </p:nvSpPr>
        <p:spPr>
          <a:xfrm>
            <a:off x="571472" y="2893215"/>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58" name="Rectangle 3"/>
          <p:cNvSpPr txBox="1">
            <a:spLocks noChangeArrowheads="1"/>
          </p:cNvSpPr>
          <p:nvPr/>
        </p:nvSpPr>
        <p:spPr>
          <a:xfrm>
            <a:off x="4500594" y="3464719"/>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cxnSp>
        <p:nvCxnSpPr>
          <p:cNvPr id="60" name="直線コネクタ 59"/>
          <p:cNvCxnSpPr/>
          <p:nvPr/>
        </p:nvCxnSpPr>
        <p:spPr bwMode="auto">
          <a:xfrm rot="16200000" flipH="1">
            <a:off x="-357223" y="3986856"/>
            <a:ext cx="4786346" cy="714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3" name="Rectangle 3"/>
          <p:cNvSpPr txBox="1">
            <a:spLocks noChangeArrowheads="1"/>
          </p:cNvSpPr>
          <p:nvPr/>
        </p:nvSpPr>
        <p:spPr>
          <a:xfrm>
            <a:off x="2143108" y="3821909"/>
            <a:ext cx="242889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テストマス設置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64" name="Rectangle 3"/>
          <p:cNvSpPr txBox="1">
            <a:spLocks noChangeArrowheads="1"/>
          </p:cNvSpPr>
          <p:nvPr/>
        </p:nvSpPr>
        <p:spPr>
          <a:xfrm>
            <a:off x="4500594" y="4036223"/>
            <a:ext cx="121441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cxnSp>
        <p:nvCxnSpPr>
          <p:cNvPr id="70" name="直線コネクタ 69"/>
          <p:cNvCxnSpPr/>
          <p:nvPr/>
        </p:nvCxnSpPr>
        <p:spPr bwMode="auto">
          <a:xfrm>
            <a:off x="571473" y="6000768"/>
            <a:ext cx="8429683"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71" name="Rectangle 3"/>
          <p:cNvSpPr txBox="1">
            <a:spLocks noChangeArrowheads="1"/>
          </p:cNvSpPr>
          <p:nvPr/>
        </p:nvSpPr>
        <p:spPr>
          <a:xfrm>
            <a:off x="928662" y="6072206"/>
            <a:ext cx="785818"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計</a:t>
            </a:r>
            <a:endParaRPr lang="en-US" altLang="ja-JP" sz="1600" kern="0" dirty="0" smtClean="0">
              <a:solidFill>
                <a:srgbClr val="FFFFFF"/>
              </a:solidFill>
              <a:latin typeface="+mn-lt"/>
              <a:ea typeface="+mn-ea"/>
            </a:endParaRPr>
          </a:p>
        </p:txBody>
      </p:sp>
      <p:sp>
        <p:nvSpPr>
          <p:cNvPr id="74" name="Rectangle 3"/>
          <p:cNvSpPr txBox="1">
            <a:spLocks noChangeArrowheads="1"/>
          </p:cNvSpPr>
          <p:nvPr/>
        </p:nvSpPr>
        <p:spPr>
          <a:xfrm>
            <a:off x="8001024" y="4643446"/>
            <a:ext cx="85722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49" name="Rectangle 3"/>
          <p:cNvSpPr txBox="1">
            <a:spLocks noChangeArrowheads="1"/>
          </p:cNvSpPr>
          <p:nvPr/>
        </p:nvSpPr>
        <p:spPr>
          <a:xfrm>
            <a:off x="5429256" y="5000636"/>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クライオスタット設置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endParaRPr lang="en-US" altLang="ja-JP" sz="1600" kern="0" dirty="0" smtClean="0">
              <a:solidFill>
                <a:srgbClr val="FFFFFF"/>
              </a:solidFill>
              <a:latin typeface="+mn-lt"/>
              <a:ea typeface="+mn-ea"/>
            </a:endParaRPr>
          </a:p>
        </p:txBody>
      </p:sp>
      <p:sp>
        <p:nvSpPr>
          <p:cNvPr id="46" name="Rectangle 3"/>
          <p:cNvSpPr txBox="1">
            <a:spLocks noChangeArrowheads="1"/>
          </p:cNvSpPr>
          <p:nvPr/>
        </p:nvSpPr>
        <p:spPr>
          <a:xfrm>
            <a:off x="2143108" y="3304997"/>
            <a:ext cx="2500330"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ラディエーション</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シールド設置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台分</a:t>
            </a:r>
            <a:r>
              <a:rPr lang="en-US" altLang="ja-JP" sz="1600" kern="0" dirty="0" smtClean="0">
                <a:solidFill>
                  <a:srgbClr val="FFFFFF"/>
                </a:solidFill>
                <a:latin typeface="+mn-lt"/>
                <a:ea typeface="+mn-ea"/>
              </a:rPr>
              <a:t> </a:t>
            </a:r>
          </a:p>
        </p:txBody>
      </p:sp>
      <p:sp>
        <p:nvSpPr>
          <p:cNvPr id="50" name="Rectangle 3"/>
          <p:cNvSpPr txBox="1">
            <a:spLocks noChangeArrowheads="1"/>
          </p:cNvSpPr>
          <p:nvPr/>
        </p:nvSpPr>
        <p:spPr>
          <a:xfrm>
            <a:off x="5429256" y="3321843"/>
            <a:ext cx="2286016" cy="571504"/>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ラディエーション</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シールド設置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台分</a:t>
            </a:r>
            <a:r>
              <a:rPr lang="en-US" altLang="ja-JP" sz="1600" kern="0" dirty="0" smtClean="0">
                <a:solidFill>
                  <a:srgbClr val="FFFFFF"/>
                </a:solidFill>
                <a:latin typeface="+mn-lt"/>
                <a:ea typeface="+mn-ea"/>
              </a:rPr>
              <a:t> </a:t>
            </a:r>
          </a:p>
        </p:txBody>
      </p:sp>
      <p:sp>
        <p:nvSpPr>
          <p:cNvPr id="51" name="Rectangle 3"/>
          <p:cNvSpPr txBox="1">
            <a:spLocks noChangeArrowheads="1"/>
          </p:cNvSpPr>
          <p:nvPr/>
        </p:nvSpPr>
        <p:spPr>
          <a:xfrm>
            <a:off x="8001024" y="3536157"/>
            <a:ext cx="92869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56" name="Rectangle 3"/>
          <p:cNvSpPr txBox="1">
            <a:spLocks noChangeArrowheads="1"/>
          </p:cNvSpPr>
          <p:nvPr/>
        </p:nvSpPr>
        <p:spPr>
          <a:xfrm>
            <a:off x="428596" y="4572008"/>
            <a:ext cx="2000264" cy="500066"/>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フロント</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95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テストマス移行</a:t>
            </a:r>
            <a:endParaRPr lang="en-US" altLang="ja-JP" sz="1600" kern="0" dirty="0" smtClean="0">
              <a:solidFill>
                <a:srgbClr val="FFFFFF"/>
              </a:solidFill>
              <a:latin typeface="+mn-lt"/>
              <a:ea typeface="+mn-ea"/>
            </a:endParaRPr>
          </a:p>
        </p:txBody>
      </p:sp>
      <p:sp>
        <p:nvSpPr>
          <p:cNvPr id="57" name="Rectangle 3"/>
          <p:cNvSpPr txBox="1">
            <a:spLocks noChangeArrowheads="1"/>
          </p:cNvSpPr>
          <p:nvPr/>
        </p:nvSpPr>
        <p:spPr>
          <a:xfrm>
            <a:off x="571472" y="5072074"/>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400" kern="0" dirty="0" smtClean="0">
                <a:solidFill>
                  <a:srgbClr val="B2B2B2"/>
                </a:solidFill>
                <a:latin typeface="+mn-lt"/>
                <a:ea typeface="+mn-ea"/>
              </a:rPr>
              <a:t>(</a:t>
            </a:r>
            <a:r>
              <a:rPr lang="ja-JP" altLang="en-US" sz="1400" kern="0" dirty="0" smtClean="0">
                <a:solidFill>
                  <a:srgbClr val="B2B2B2"/>
                </a:solidFill>
                <a:latin typeface="+mn-lt"/>
                <a:ea typeface="+mn-ea"/>
              </a:rPr>
              <a:t>設置・調整</a:t>
            </a:r>
            <a:r>
              <a:rPr lang="en-US" altLang="ja-JP" sz="1400" kern="0" dirty="0" smtClean="0">
                <a:solidFill>
                  <a:srgbClr val="B2B2B2"/>
                </a:solidFill>
                <a:latin typeface="+mn-lt"/>
                <a:ea typeface="+mn-ea"/>
              </a:rPr>
              <a:t>)</a:t>
            </a:r>
          </a:p>
        </p:txBody>
      </p:sp>
      <p:sp>
        <p:nvSpPr>
          <p:cNvPr id="75" name="Rectangle 3"/>
          <p:cNvSpPr txBox="1">
            <a:spLocks noChangeArrowheads="1"/>
          </p:cNvSpPr>
          <p:nvPr/>
        </p:nvSpPr>
        <p:spPr>
          <a:xfrm>
            <a:off x="5429256" y="4643446"/>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エンドと同じ作業</a:t>
            </a:r>
            <a:endParaRPr lang="en-US" altLang="ja-JP" sz="1600" kern="0" dirty="0" smtClean="0">
              <a:solidFill>
                <a:srgbClr val="FFFFFF"/>
              </a:solidFill>
              <a:latin typeface="+mn-lt"/>
              <a:ea typeface="+mn-ea"/>
            </a:endParaRPr>
          </a:p>
        </p:txBody>
      </p:sp>
      <p:sp>
        <p:nvSpPr>
          <p:cNvPr id="76" name="Rectangle 3"/>
          <p:cNvSpPr txBox="1">
            <a:spLocks noChangeArrowheads="1"/>
          </p:cNvSpPr>
          <p:nvPr/>
        </p:nvSpPr>
        <p:spPr>
          <a:xfrm>
            <a:off x="5429256" y="5357826"/>
            <a:ext cx="2428892"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低温ペイロード・</a:t>
            </a:r>
            <a:endParaRPr lang="en-US" altLang="ja-JP" sz="1600" kern="0" dirty="0" smtClean="0">
              <a:solidFill>
                <a:srgbClr val="FFFF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   テストマス設置      </a:t>
            </a:r>
            <a:r>
              <a:rPr lang="en-US" altLang="ja-JP" sz="1600" kern="0" dirty="0" smtClean="0">
                <a:solidFill>
                  <a:srgbClr val="FFFFFF"/>
                </a:solidFill>
                <a:latin typeface="+mn-lt"/>
                <a:ea typeface="+mn-ea"/>
              </a:rPr>
              <a:t>2</a:t>
            </a:r>
            <a:r>
              <a:rPr lang="ja-JP" altLang="en-US" sz="1600" kern="0" dirty="0" smtClean="0">
                <a:solidFill>
                  <a:srgbClr val="FFFFFF"/>
                </a:solidFill>
                <a:latin typeface="+mn-lt"/>
                <a:ea typeface="+mn-ea"/>
              </a:rPr>
              <a:t>台</a:t>
            </a:r>
            <a:r>
              <a:rPr lang="en-US" altLang="ja-JP" sz="1600" kern="0" dirty="0" smtClean="0">
                <a:solidFill>
                  <a:srgbClr val="FFFFFF"/>
                </a:solidFill>
                <a:latin typeface="+mn-lt"/>
                <a:ea typeface="+mn-ea"/>
              </a:rPr>
              <a:t>  </a:t>
            </a:r>
          </a:p>
        </p:txBody>
      </p:sp>
      <p:sp>
        <p:nvSpPr>
          <p:cNvPr id="77" name="Rectangle 3"/>
          <p:cNvSpPr txBox="1">
            <a:spLocks noChangeArrowheads="1"/>
          </p:cNvSpPr>
          <p:nvPr/>
        </p:nvSpPr>
        <p:spPr>
          <a:xfrm>
            <a:off x="8001056" y="5572140"/>
            <a:ext cx="78578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a:t>
            </a:r>
          </a:p>
        </p:txBody>
      </p:sp>
      <p:sp>
        <p:nvSpPr>
          <p:cNvPr id="78" name="Rectangle 3"/>
          <p:cNvSpPr txBox="1">
            <a:spLocks noChangeArrowheads="1"/>
          </p:cNvSpPr>
          <p:nvPr/>
        </p:nvSpPr>
        <p:spPr>
          <a:xfrm>
            <a:off x="4071966"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79" name="Rectangle 3"/>
          <p:cNvSpPr txBox="1">
            <a:spLocks noChangeArrowheads="1"/>
          </p:cNvSpPr>
          <p:nvPr/>
        </p:nvSpPr>
        <p:spPr>
          <a:xfrm>
            <a:off x="2143108"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80" name="Rectangle 3"/>
          <p:cNvSpPr txBox="1">
            <a:spLocks noChangeArrowheads="1"/>
          </p:cNvSpPr>
          <p:nvPr/>
        </p:nvSpPr>
        <p:spPr>
          <a:xfrm>
            <a:off x="7358114" y="6072206"/>
            <a:ext cx="1714480"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FFFFFF"/>
                </a:solidFill>
                <a:latin typeface="+mn-lt"/>
                <a:ea typeface="+mn-ea"/>
              </a:rPr>
              <a:t>非占有 </a:t>
            </a:r>
            <a:r>
              <a:rPr lang="en-US" altLang="ja-JP" sz="1600" kern="0" dirty="0" smtClean="0">
                <a:solidFill>
                  <a:srgbClr val="FFFFFF"/>
                </a:solidFill>
                <a:latin typeface="+mn-lt"/>
                <a:ea typeface="+mn-ea"/>
              </a:rPr>
              <a:t>?????</a:t>
            </a:r>
          </a:p>
        </p:txBody>
      </p:sp>
      <p:sp>
        <p:nvSpPr>
          <p:cNvPr id="81" name="Rectangle 3"/>
          <p:cNvSpPr txBox="1">
            <a:spLocks noChangeArrowheads="1"/>
          </p:cNvSpPr>
          <p:nvPr/>
        </p:nvSpPr>
        <p:spPr>
          <a:xfrm>
            <a:off x="5429256" y="6072206"/>
            <a:ext cx="1928826"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600" kern="0" dirty="0" smtClean="0">
                <a:solidFill>
                  <a:srgbClr val="99CCFF"/>
                </a:solidFill>
                <a:latin typeface="+mn-lt"/>
                <a:ea typeface="+mn-ea"/>
              </a:rPr>
              <a:t>干渉計占有  </a:t>
            </a:r>
            <a:r>
              <a:rPr lang="en-US" altLang="ja-JP" sz="1600" kern="0" dirty="0" smtClean="0">
                <a:solidFill>
                  <a:srgbClr val="99CCFF"/>
                </a:solidFill>
                <a:latin typeface="+mn-lt"/>
                <a:ea typeface="+mn-ea"/>
              </a:rPr>
              <a:t>?????</a:t>
            </a:r>
          </a:p>
        </p:txBody>
      </p:sp>
      <p:sp>
        <p:nvSpPr>
          <p:cNvPr id="48" name="スライド番号プレースホルダ 47"/>
          <p:cNvSpPr>
            <a:spLocks noGrp="1"/>
          </p:cNvSpPr>
          <p:nvPr>
            <p:ph type="sldNum" sz="quarter" idx="11"/>
          </p:nvPr>
        </p:nvSpPr>
        <p:spPr/>
        <p:txBody>
          <a:bodyPr/>
          <a:lstStyle/>
          <a:p>
            <a:pPr>
              <a:defRPr/>
            </a:pPr>
            <a:fld id="{7AF75637-E8AC-4181-927C-9D85E9A3AAC1}" type="slidenum">
              <a:rPr lang="en-US" altLang="ja-JP" smtClean="0"/>
              <a:pPr>
                <a:defRPr/>
              </a:pPr>
              <a:t>19</a:t>
            </a:fld>
            <a:endParaRPr lang="en-US" altLang="ja-JP" dirty="0"/>
          </a:p>
        </p:txBody>
      </p:sp>
    </p:spTree>
  </p:cSld>
  <p:clrMapOvr>
    <a:masterClrMapping/>
  </p:clrMapOvr>
  <p:transition advTm="1712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Plan-A </a:t>
            </a:r>
            <a:r>
              <a:rPr lang="ja-JP" altLang="en-US" dirty="0" smtClean="0"/>
              <a:t>概要</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1214422"/>
            <a:ext cx="7815262" cy="4572032"/>
          </a:xfrm>
          <a:prstGeom prst="rect">
            <a:avLst/>
          </a:prstGeom>
        </p:spPr>
        <p:txBody>
          <a:bodyPr/>
          <a:lstStyle/>
          <a:p>
            <a:pPr>
              <a:lnSpc>
                <a:spcPct val="120000"/>
              </a:lnSpc>
              <a:spcBef>
                <a:spcPct val="0"/>
              </a:spcBef>
              <a:buClrTx/>
              <a:buFontTx/>
              <a:buNone/>
            </a:pPr>
            <a:r>
              <a:rPr lang="ja-JP" altLang="en-US" sz="1800" dirty="0" smtClean="0"/>
              <a:t>・</a:t>
            </a:r>
            <a:r>
              <a:rPr lang="en-US" altLang="ja-JP" sz="1800" dirty="0" smtClean="0"/>
              <a:t>iLCGT</a:t>
            </a:r>
            <a:r>
              <a:rPr lang="ja-JP" altLang="en-US" sz="1800" dirty="0" smtClean="0"/>
              <a:t>の初期インストールの段階で，</a:t>
            </a:r>
            <a:r>
              <a:rPr lang="en-US" altLang="ja-JP" sz="1800" dirty="0" smtClean="0"/>
              <a:t>4</a:t>
            </a:r>
            <a:r>
              <a:rPr lang="ja-JP" altLang="en-US" sz="1800" dirty="0" err="1" smtClean="0"/>
              <a:t>つの</a:t>
            </a:r>
            <a:r>
              <a:rPr lang="ja-JP" altLang="en-US" sz="1800" dirty="0" smtClean="0"/>
              <a:t>テストマス用防振系として</a:t>
            </a:r>
            <a:r>
              <a:rPr lang="en-US" altLang="ja-JP" sz="1800" dirty="0" smtClean="0"/>
              <a:t>Type-A </a:t>
            </a:r>
          </a:p>
          <a:p>
            <a:pPr>
              <a:lnSpc>
                <a:spcPct val="120000"/>
              </a:lnSpc>
              <a:spcBef>
                <a:spcPct val="0"/>
              </a:spcBef>
              <a:buClrTx/>
              <a:buFontTx/>
              <a:buNone/>
            </a:pPr>
            <a:r>
              <a:rPr lang="en-US" altLang="ja-JP" sz="1800" dirty="0" smtClean="0"/>
              <a:t>  </a:t>
            </a:r>
            <a:r>
              <a:rPr lang="ja-JP" altLang="en-US" sz="1800" dirty="0" smtClean="0"/>
              <a:t>防振系を導入する．ペイロード部・真空槽は</a:t>
            </a:r>
            <a:r>
              <a:rPr lang="en-US" altLang="ja-JP" sz="1800" dirty="0" smtClean="0"/>
              <a:t>10kg</a:t>
            </a:r>
            <a:r>
              <a:rPr lang="ja-JP" altLang="en-US" sz="1800" dirty="0" smtClean="0"/>
              <a:t>の常温用のものを準備する</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None/>
            </a:pPr>
            <a:r>
              <a:rPr lang="ja-JP" altLang="en-US" sz="1800" dirty="0" smtClean="0"/>
              <a:t>・</a:t>
            </a:r>
            <a:r>
              <a:rPr lang="en-US" altLang="ja-JP" sz="1800" dirty="0" smtClean="0"/>
              <a:t>iLCGT</a:t>
            </a:r>
            <a:r>
              <a:rPr lang="ja-JP" altLang="en-US" sz="1800" dirty="0" smtClean="0"/>
              <a:t>干渉計における初期観測運転と</a:t>
            </a:r>
            <a:r>
              <a:rPr lang="en-US" altLang="ja-JP" sz="1800" dirty="0" smtClean="0"/>
              <a:t>bLCGT</a:t>
            </a:r>
            <a:r>
              <a:rPr lang="ja-JP" altLang="en-US" sz="1800" dirty="0" smtClean="0"/>
              <a:t>移行後の</a:t>
            </a:r>
            <a:r>
              <a:rPr lang="en-US" altLang="ja-JP" sz="1800" dirty="0" smtClean="0"/>
              <a:t>RSE</a:t>
            </a:r>
            <a:r>
              <a:rPr lang="ja-JP" altLang="en-US" sz="1800" dirty="0" smtClean="0"/>
              <a:t>導入とそれによる</a:t>
            </a:r>
            <a:endParaRPr lang="en-US" altLang="ja-JP" sz="1800" dirty="0" smtClean="0"/>
          </a:p>
          <a:p>
            <a:pPr>
              <a:lnSpc>
                <a:spcPct val="120000"/>
              </a:lnSpc>
              <a:spcBef>
                <a:spcPct val="0"/>
              </a:spcBef>
              <a:buClrTx/>
              <a:buNone/>
            </a:pPr>
            <a:r>
              <a:rPr lang="ja-JP" altLang="en-US" sz="1800" dirty="0" smtClean="0"/>
              <a:t>　観測運転は、この常温干渉計で行う</a:t>
            </a:r>
            <a:r>
              <a:rPr lang="en-US" altLang="ja-JP" sz="1800" dirty="0" smtClean="0"/>
              <a:t>. </a:t>
            </a:r>
          </a:p>
          <a:p>
            <a:pPr>
              <a:lnSpc>
                <a:spcPct val="120000"/>
              </a:lnSpc>
              <a:spcBef>
                <a:spcPct val="0"/>
              </a:spcBef>
              <a:buClrTx/>
              <a:buNone/>
            </a:pPr>
            <a:endParaRPr lang="en-US" altLang="ja-JP" sz="1800" dirty="0" smtClean="0"/>
          </a:p>
          <a:p>
            <a:pPr>
              <a:lnSpc>
                <a:spcPct val="120000"/>
              </a:lnSpc>
              <a:spcBef>
                <a:spcPct val="0"/>
              </a:spcBef>
              <a:buClrTx/>
              <a:buFontTx/>
              <a:buNone/>
            </a:pPr>
            <a:r>
              <a:rPr lang="ja-JP" altLang="en-US" sz="1800" dirty="0" smtClean="0"/>
              <a:t>・干渉計動作開始後は、それと並行して、いずれかの場所で低温ペイロード及び、クライオスタットの開発を行う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・干渉計のエンドテストマスを低温システムに置き換え、「半低温」動作を行う</a:t>
            </a:r>
            <a:r>
              <a:rPr lang="en-US" altLang="ja-JP" sz="1800" dirty="0" smtClean="0"/>
              <a:t>.</a:t>
            </a:r>
          </a:p>
          <a:p>
            <a:pPr>
              <a:lnSpc>
                <a:spcPct val="120000"/>
              </a:lnSpc>
              <a:spcBef>
                <a:spcPct val="0"/>
              </a:spcBef>
              <a:buClrTx/>
              <a:buFontTx/>
              <a:buNone/>
            </a:pPr>
            <a:r>
              <a:rPr lang="ja-JP" altLang="en-US" sz="1800" dirty="0" smtClean="0"/>
              <a:t>・フロントテストマスを低温システムに置き換え、</a:t>
            </a:r>
            <a:r>
              <a:rPr lang="en-US" altLang="ja-JP" sz="1800" dirty="0" smtClean="0"/>
              <a:t>LCGT</a:t>
            </a:r>
            <a:r>
              <a:rPr lang="ja-JP" altLang="en-US" sz="1800" dirty="0" smtClean="0"/>
              <a:t>最終形態での動作を行う</a:t>
            </a:r>
            <a:r>
              <a:rPr lang="en-US" altLang="ja-JP" sz="1800" dirty="0" smtClean="0"/>
              <a:t>.</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2</a:t>
            </a:fld>
            <a:endParaRPr lang="en-US" altLang="ja-JP" dirty="0"/>
          </a:p>
        </p:txBody>
      </p:sp>
    </p:spTree>
  </p:cSld>
  <p:clrMapOvr>
    <a:masterClrMapping/>
  </p:clrMapOvr>
  <p:transition advTm="171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 name="Rectangle 3"/>
          <p:cNvSpPr txBox="1">
            <a:spLocks noChangeArrowheads="1"/>
          </p:cNvSpPr>
          <p:nvPr/>
        </p:nvSpPr>
        <p:spPr>
          <a:xfrm>
            <a:off x="642910" y="857232"/>
            <a:ext cx="8072494" cy="5500726"/>
          </a:xfrm>
          <a:prstGeom prst="rect">
            <a:avLst/>
          </a:prstGeom>
        </p:spPr>
        <p:txBody>
          <a:bodyPr/>
          <a:lstStyle/>
          <a:p>
            <a:pPr marL="193675" lvl="0" indent="-193675" algn="l" eaLnBrk="0" hangingPunct="0">
              <a:lnSpc>
                <a:spcPct val="110000"/>
              </a:lnSpc>
              <a:buSzPct val="70000"/>
              <a:buNone/>
              <a:defRPr/>
            </a:pPr>
            <a:r>
              <a:rPr kumimoji="1" lang="ja-JP" altLang="en-US" sz="2000" i="0" u="none" strike="noStrike" kern="0" cap="none" spc="0" normalizeH="0" baseline="0" noProof="0" dirty="0" smtClean="0">
                <a:ln>
                  <a:noFill/>
                </a:ln>
                <a:solidFill>
                  <a:srgbClr val="EAEAEA"/>
                </a:solidFill>
                <a:effectLst/>
                <a:uLnTx/>
                <a:uFillTx/>
                <a:latin typeface="Tahoma" pitchFamily="34" charset="0"/>
                <a:ea typeface="+mn-ea"/>
                <a:cs typeface="+mn-cs"/>
              </a:rPr>
              <a:t> </a:t>
            </a:r>
            <a:r>
              <a:rPr lang="ja-JP" altLang="en-US" sz="2000" kern="0" dirty="0" smtClean="0">
                <a:solidFill>
                  <a:srgbClr val="EAEAEA"/>
                </a:solidFill>
                <a:ea typeface="+mn-ea"/>
              </a:rPr>
              <a:t>　</a:t>
            </a:r>
            <a:r>
              <a:rPr lang="en-US" altLang="ja-JP" sz="2000" kern="0" dirty="0" smtClean="0">
                <a:solidFill>
                  <a:srgbClr val="EAEAEA"/>
                </a:solidFill>
                <a:ea typeface="+mn-ea"/>
              </a:rPr>
              <a:t>         </a:t>
            </a: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endParaRPr lang="en-US" altLang="ja-JP" sz="2000" kern="0" dirty="0" smtClean="0">
              <a:solidFill>
                <a:srgbClr val="EAEAEA"/>
              </a:solidFill>
              <a:ea typeface="+mn-ea"/>
            </a:endParaRPr>
          </a:p>
          <a:p>
            <a:pPr marL="193675" lvl="0" indent="-193675" algn="l" eaLnBrk="0" hangingPunct="0">
              <a:lnSpc>
                <a:spcPct val="110000"/>
              </a:lnSpc>
              <a:buSzPct val="70000"/>
              <a:buNone/>
              <a:defRPr/>
            </a:pPr>
            <a:r>
              <a:rPr lang="en-US" altLang="ja-JP" sz="2000" kern="0" dirty="0" smtClean="0">
                <a:solidFill>
                  <a:srgbClr val="EAEAEA"/>
                </a:solidFill>
                <a:ea typeface="+mn-ea"/>
              </a:rPr>
              <a:t>                 </a:t>
            </a:r>
            <a:r>
              <a:rPr lang="ja-JP" altLang="en-US" sz="2000" kern="0" dirty="0" smtClean="0">
                <a:solidFill>
                  <a:srgbClr val="EAEAEA"/>
                </a:solidFill>
                <a:ea typeface="+mn-ea"/>
              </a:rPr>
              <a:t>　　　　　　　　</a:t>
            </a:r>
            <a:r>
              <a:rPr lang="ja-JP" altLang="en-US" sz="4400" kern="0" dirty="0" smtClean="0">
                <a:solidFill>
                  <a:srgbClr val="EAEAEA"/>
                </a:solidFill>
                <a:ea typeface="+mn-ea"/>
              </a:rPr>
              <a:t>参考資料</a:t>
            </a:r>
            <a:endParaRPr lang="en-US" altLang="ja-JP" sz="4400" kern="0" dirty="0" smtClean="0">
              <a:solidFill>
                <a:srgbClr val="EAEAEA"/>
              </a:solidFill>
              <a:ea typeface="+mn-ea"/>
            </a:endParaRPr>
          </a:p>
          <a:p>
            <a:pPr marL="342900" marR="0" lvl="0" indent="-342900" algn="l" defTabSz="914400" rtl="0" eaLnBrk="0" fontAlgn="base" latinLnBrk="0" hangingPunct="0">
              <a:lnSpc>
                <a:spcPct val="110000"/>
              </a:lnSpc>
              <a:spcBef>
                <a:spcPct val="0"/>
              </a:spcBef>
              <a:spcAft>
                <a:spcPct val="0"/>
              </a:spcAft>
              <a:buClrTx/>
              <a:buSzPct val="70000"/>
              <a:buNone/>
              <a:tabLst/>
              <a:defRPr/>
            </a:pPr>
            <a:r>
              <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rPr>
              <a:t> </a:t>
            </a:r>
          </a:p>
          <a:p>
            <a:pPr marL="342900" marR="0" lvl="0" indent="-342900" algn="l" defTabSz="914400" rtl="0" eaLnBrk="0" fontAlgn="base" latinLnBrk="0" hangingPunct="0">
              <a:lnSpc>
                <a:spcPct val="110000"/>
              </a:lnSpc>
              <a:spcBef>
                <a:spcPct val="0"/>
              </a:spcBef>
              <a:spcAft>
                <a:spcPct val="0"/>
              </a:spcAft>
              <a:buClrTx/>
              <a:buSzPct val="70000"/>
              <a:buNone/>
              <a:tabLst/>
              <a:defRPr/>
            </a:pPr>
            <a:endPar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endParaRPr>
          </a:p>
          <a:p>
            <a:pPr marL="342900" marR="0" lvl="0" indent="-342900" algn="l" defTabSz="914400" rtl="0" eaLnBrk="0" fontAlgn="base" latinLnBrk="0" hangingPunct="0">
              <a:lnSpc>
                <a:spcPct val="110000"/>
              </a:lnSpc>
              <a:spcBef>
                <a:spcPct val="0"/>
              </a:spcBef>
              <a:spcAft>
                <a:spcPct val="0"/>
              </a:spcAft>
              <a:buClrTx/>
              <a:buSzPct val="70000"/>
              <a:buNone/>
              <a:tabLst/>
              <a:defRPr/>
            </a:pPr>
            <a:r>
              <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rPr>
              <a:t>  </a:t>
            </a:r>
          </a:p>
          <a:p>
            <a:pPr marL="342900" marR="0" lvl="0" indent="-342900" algn="l" defTabSz="914400" rtl="0" eaLnBrk="0" fontAlgn="base" latinLnBrk="0" hangingPunct="0">
              <a:lnSpc>
                <a:spcPct val="110000"/>
              </a:lnSpc>
              <a:spcBef>
                <a:spcPct val="0"/>
              </a:spcBef>
              <a:spcAft>
                <a:spcPct val="0"/>
              </a:spcAft>
              <a:buClrTx/>
              <a:buSzPct val="70000"/>
              <a:buNone/>
              <a:tabLst/>
              <a:defRPr/>
            </a:pPr>
            <a:endParaRPr kumimoji="1" lang="en-US" altLang="ja-JP" sz="200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7" name="スライド番号プレースホルダ 6"/>
          <p:cNvSpPr>
            <a:spLocks noGrp="1"/>
          </p:cNvSpPr>
          <p:nvPr>
            <p:ph type="sldNum" sz="quarter" idx="11"/>
          </p:nvPr>
        </p:nvSpPr>
        <p:spPr/>
        <p:txBody>
          <a:bodyPr/>
          <a:lstStyle/>
          <a:p>
            <a:pPr>
              <a:defRPr/>
            </a:pPr>
            <a:fld id="{7AF75637-E8AC-4181-927C-9D85E9A3AAC1}" type="slidenum">
              <a:rPr lang="en-US" altLang="ja-JP" smtClean="0"/>
              <a:pPr>
                <a:defRPr/>
              </a:pPr>
              <a:t>20</a:t>
            </a:fld>
            <a:endParaRPr lang="en-US" altLang="ja-JP" dirty="0"/>
          </a:p>
        </p:txBody>
      </p:sp>
    </p:spTree>
  </p:cSld>
  <p:clrMapOvr>
    <a:masterClrMapping/>
  </p:clrMapOvr>
  <p:transition advTm="1712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前提知識</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1" name="Rectangle 3"/>
          <p:cNvSpPr txBox="1">
            <a:spLocks noChangeArrowheads="1"/>
          </p:cNvSpPr>
          <p:nvPr/>
        </p:nvSpPr>
        <p:spPr>
          <a:xfrm>
            <a:off x="571472" y="785794"/>
            <a:ext cx="8001056" cy="214314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・防振系に関して</a:t>
            </a:r>
            <a:r>
              <a:rPr lang="ja-JP" altLang="en-US" sz="1800" kern="0" dirty="0" smtClean="0">
                <a:solidFill>
                  <a:srgbClr val="EAEAEA"/>
                </a:solidFill>
                <a:latin typeface="+mn-lt"/>
                <a:ea typeface="+mn-ea"/>
              </a:rPr>
              <a:t>前提知識</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Type-A</a:t>
            </a:r>
            <a:r>
              <a:rPr lang="ja-JP" altLang="en-US" sz="1800" kern="0" dirty="0" smtClean="0">
                <a:solidFill>
                  <a:srgbClr val="EAEAEA"/>
                </a:solidFill>
                <a:latin typeface="+mn-lt"/>
                <a:ea typeface="+mn-ea"/>
                <a:sym typeface="Wingdings" pitchFamily="2" charset="2"/>
              </a:rPr>
              <a:t>は、低温系との整合性をとることを主目的としている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下部でのクライオスタットのスペース確保と堅牢な支持土台を両立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Type-B</a:t>
            </a:r>
            <a:r>
              <a:rPr lang="ja-JP" altLang="en-US" sz="1800" kern="0" dirty="0" smtClean="0">
                <a:solidFill>
                  <a:srgbClr val="EAEAEA"/>
                </a:solidFill>
                <a:latin typeface="+mn-lt"/>
                <a:ea typeface="+mn-ea"/>
                <a:sym typeface="Wingdings" pitchFamily="2" charset="2"/>
              </a:rPr>
              <a:t>は、</a:t>
            </a:r>
            <a:r>
              <a:rPr lang="en-US" altLang="ja-JP" sz="1800" kern="0" dirty="0" smtClean="0">
                <a:solidFill>
                  <a:srgbClr val="EAEAEA"/>
                </a:solidFill>
                <a:latin typeface="+mn-lt"/>
                <a:ea typeface="+mn-ea"/>
                <a:sym typeface="Wingdings" pitchFamily="2" charset="2"/>
              </a:rPr>
              <a:t>BS, </a:t>
            </a:r>
            <a:r>
              <a:rPr lang="ja-JP" altLang="en-US" sz="1800" kern="0" dirty="0" smtClean="0">
                <a:solidFill>
                  <a:srgbClr val="EAEAEA"/>
                </a:solidFill>
                <a:latin typeface="+mn-lt"/>
                <a:ea typeface="+mn-ea"/>
                <a:sym typeface="Wingdings" pitchFamily="2" charset="2"/>
              </a:rPr>
              <a:t>入射光学系など</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最終形でも</a:t>
            </a:r>
            <a:r>
              <a:rPr lang="en-US" altLang="ja-JP" sz="1800" kern="0" dirty="0" smtClean="0">
                <a:solidFill>
                  <a:srgbClr val="EAEAEA"/>
                </a:solidFill>
                <a:latin typeface="+mn-lt"/>
                <a:ea typeface="+mn-ea"/>
                <a:sym typeface="Wingdings" pitchFamily="2" charset="2"/>
              </a:rPr>
              <a:t>7</a:t>
            </a:r>
            <a:r>
              <a:rPr lang="ja-JP" altLang="en-US" sz="1800" kern="0" dirty="0" smtClean="0">
                <a:solidFill>
                  <a:srgbClr val="EAEAEA"/>
                </a:solidFill>
                <a:latin typeface="+mn-lt"/>
                <a:ea typeface="+mn-ea"/>
                <a:sym typeface="Wingdings" pitchFamily="2" charset="2"/>
              </a:rPr>
              <a:t>台使用される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Type-A, B</a:t>
            </a:r>
            <a:r>
              <a:rPr lang="ja-JP" altLang="en-US" sz="1800" kern="0" dirty="0" smtClean="0">
                <a:solidFill>
                  <a:srgbClr val="EAEAEA"/>
                </a:solidFill>
                <a:latin typeface="+mn-lt"/>
                <a:ea typeface="+mn-ea"/>
                <a:sym typeface="Wingdings" pitchFamily="2" charset="2"/>
              </a:rPr>
              <a:t>ではプレアイソレータ部の構造など多くの部品が共通</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防振性能は</a:t>
            </a:r>
            <a:r>
              <a:rPr lang="en-US" altLang="ja-JP" sz="1800" kern="0" dirty="0" smtClean="0">
                <a:solidFill>
                  <a:srgbClr val="EAEAEA"/>
                </a:solidFill>
                <a:latin typeface="+mn-lt"/>
                <a:ea typeface="+mn-ea"/>
                <a:sym typeface="Wingdings" pitchFamily="2" charset="2"/>
              </a:rPr>
              <a:t>, Type-B</a:t>
            </a:r>
            <a:r>
              <a:rPr lang="ja-JP" altLang="en-US" sz="1800" kern="0" dirty="0" smtClean="0">
                <a:solidFill>
                  <a:srgbClr val="EAEAEA"/>
                </a:solidFill>
                <a:latin typeface="+mn-lt"/>
                <a:ea typeface="+mn-ea"/>
                <a:sym typeface="Wingdings" pitchFamily="2" charset="2"/>
              </a:rPr>
              <a:t>の方が</a:t>
            </a:r>
            <a:r>
              <a:rPr lang="en-US" altLang="ja-JP" sz="1800" kern="0" dirty="0" smtClean="0">
                <a:solidFill>
                  <a:srgbClr val="EAEAEA"/>
                </a:solidFill>
                <a:latin typeface="+mn-lt"/>
                <a:ea typeface="+mn-ea"/>
                <a:sym typeface="Wingdings" pitchFamily="2" charset="2"/>
              </a:rPr>
              <a:t>Type-A+</a:t>
            </a:r>
            <a:r>
              <a:rPr lang="ja-JP" altLang="en-US" sz="1800" kern="0" dirty="0" smtClean="0">
                <a:solidFill>
                  <a:srgbClr val="EAEAEA"/>
                </a:solidFill>
                <a:latin typeface="+mn-lt"/>
                <a:ea typeface="+mn-ea"/>
                <a:sym typeface="Wingdings" pitchFamily="2" charset="2"/>
              </a:rPr>
              <a:t>低温より良い</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ヒートリンクの影響</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支持するテストマス重量は </a:t>
            </a:r>
            <a:r>
              <a:rPr lang="en-US" altLang="ja-JP" sz="1800" kern="0" dirty="0" smtClean="0">
                <a:solidFill>
                  <a:srgbClr val="EAEAEA"/>
                </a:solidFill>
                <a:latin typeface="+mn-lt"/>
                <a:ea typeface="+mn-ea"/>
                <a:sym typeface="Wingdings" pitchFamily="2" charset="2"/>
              </a:rPr>
              <a:t>Type-A 30kg, Type-B 10kg </a:t>
            </a:r>
            <a:r>
              <a:rPr lang="ja-JP" altLang="en-US" sz="1800" kern="0" dirty="0" smtClean="0">
                <a:solidFill>
                  <a:srgbClr val="EAEAEA"/>
                </a:solidFill>
                <a:latin typeface="+mn-lt"/>
                <a:ea typeface="+mn-ea"/>
                <a:sym typeface="Wingdings" pitchFamily="2" charset="2"/>
              </a:rPr>
              <a:t>を前提</a:t>
            </a:r>
            <a:r>
              <a:rPr lang="en-US" altLang="ja-JP" sz="1800" kern="0" dirty="0" smtClean="0">
                <a:solidFill>
                  <a:srgbClr val="EAEAEA"/>
                </a:solidFill>
                <a:latin typeface="+mn-lt"/>
                <a:ea typeface="+mn-ea"/>
                <a:sym typeface="Wingdings" pitchFamily="2" charset="2"/>
              </a:rPr>
              <a:t>.</a:t>
            </a:r>
          </a:p>
        </p:txBody>
      </p:sp>
      <p:sp>
        <p:nvSpPr>
          <p:cNvPr id="13" name="Rectangle 3"/>
          <p:cNvSpPr txBox="1">
            <a:spLocks noChangeArrowheads="1"/>
          </p:cNvSpPr>
          <p:nvPr/>
        </p:nvSpPr>
        <p:spPr>
          <a:xfrm>
            <a:off x="571472" y="4714884"/>
            <a:ext cx="8001056" cy="214314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r>
              <a:rPr lang="ja-JP" altLang="en-US" sz="1800" kern="0" dirty="0" smtClean="0">
                <a:solidFill>
                  <a:srgbClr val="EAEAEA"/>
                </a:solidFill>
                <a:latin typeface="+mn-lt"/>
                <a:ea typeface="+mn-ea"/>
              </a:rPr>
              <a:t>トンネルについての前提知識</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トンネルは、後からクライオスタットを搬入・設置できるように設計されている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今から設計変更はおそらく無い</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トンネル拡幅部、</a:t>
            </a:r>
            <a:r>
              <a:rPr lang="en-US" altLang="ja-JP" sz="1800" kern="0" dirty="0" smtClean="0">
                <a:solidFill>
                  <a:srgbClr val="EAEAEA"/>
                </a:solidFill>
                <a:latin typeface="+mn-lt"/>
                <a:ea typeface="+mn-ea"/>
                <a:sym typeface="Wingdings" pitchFamily="2" charset="2"/>
              </a:rPr>
              <a:t>Y</a:t>
            </a:r>
            <a:r>
              <a:rPr lang="ja-JP" altLang="en-US" sz="1800" kern="0" dirty="0" smtClean="0">
                <a:solidFill>
                  <a:srgbClr val="EAEAEA"/>
                </a:solidFill>
                <a:latin typeface="+mn-lt"/>
                <a:ea typeface="+mn-ea"/>
                <a:sym typeface="Wingdings" pitchFamily="2" charset="2"/>
              </a:rPr>
              <a:t>エンドのクライオスタット実証機部屋なども残る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ただし、予算削減の可能性とそれによる影響はあるかも</a:t>
            </a:r>
            <a:r>
              <a:rPr lang="en-US" altLang="ja-JP" sz="1800" kern="0" dirty="0" smtClean="0">
                <a:solidFill>
                  <a:srgbClr val="EAEAEA"/>
                </a:solidFill>
                <a:latin typeface="+mn-lt"/>
                <a:ea typeface="+mn-ea"/>
                <a:sym typeface="Wingdings" pitchFamily="2" charset="2"/>
              </a:rPr>
              <a:t>.</a:t>
            </a:r>
          </a:p>
        </p:txBody>
      </p:sp>
      <p:sp>
        <p:nvSpPr>
          <p:cNvPr id="14" name="Rectangle 3"/>
          <p:cNvSpPr txBox="1">
            <a:spLocks noChangeArrowheads="1"/>
          </p:cNvSpPr>
          <p:nvPr/>
        </p:nvSpPr>
        <p:spPr>
          <a:xfrm>
            <a:off x="571472" y="3214686"/>
            <a:ext cx="8001056" cy="150019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r>
              <a:rPr lang="ja-JP" altLang="en-US" sz="1800" kern="0" noProof="0" dirty="0" smtClean="0">
                <a:solidFill>
                  <a:srgbClr val="EAEAEA"/>
                </a:solidFill>
                <a:latin typeface="+mn-lt"/>
                <a:ea typeface="+mn-ea"/>
              </a:rPr>
              <a:t>冷却系についての前提知識</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 </a:t>
            </a:r>
            <a:r>
              <a:rPr lang="en-US" altLang="ja-JP" sz="1800" kern="0" dirty="0" smtClean="0">
                <a:solidFill>
                  <a:srgbClr val="EAEAEA"/>
                </a:solidFill>
                <a:latin typeface="+mn-lt"/>
                <a:ea typeface="+mn-ea"/>
                <a:sym typeface="Wingdings" pitchFamily="2" charset="2"/>
              </a:rPr>
              <a:t>Y</a:t>
            </a:r>
            <a:r>
              <a:rPr lang="ja-JP" altLang="en-US" sz="1800" kern="0" dirty="0" smtClean="0">
                <a:solidFill>
                  <a:srgbClr val="EAEAEA"/>
                </a:solidFill>
                <a:latin typeface="+mn-lt"/>
                <a:ea typeface="+mn-ea"/>
                <a:sym typeface="Wingdings" pitchFamily="2" charset="2"/>
              </a:rPr>
              <a:t>エンドルーム付近に作られた専用部屋でクライオスタット実証機の総合試験</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トンネル・施設完成後</a:t>
            </a:r>
            <a:r>
              <a:rPr lang="en-US" altLang="ja-JP" sz="1800" kern="0" dirty="0" smtClean="0">
                <a:solidFill>
                  <a:srgbClr val="EAEAEA"/>
                </a:solidFill>
                <a:latin typeface="+mn-lt"/>
                <a:ea typeface="+mn-ea"/>
                <a:sym typeface="Wingdings" pitchFamily="2" charset="2"/>
              </a:rPr>
              <a:t>(2012</a:t>
            </a:r>
            <a:r>
              <a:rPr lang="ja-JP" altLang="en-US" sz="1800" kern="0" dirty="0" smtClean="0">
                <a:solidFill>
                  <a:srgbClr val="EAEAEA"/>
                </a:solidFill>
                <a:latin typeface="+mn-lt"/>
                <a:ea typeface="+mn-ea"/>
                <a:sym typeface="Wingdings" pitchFamily="2" charset="2"/>
              </a:rPr>
              <a:t>年度初め</a:t>
            </a:r>
            <a:r>
              <a:rPr lang="en-US" altLang="ja-JP" sz="1800" kern="0" dirty="0" smtClean="0">
                <a:solidFill>
                  <a:srgbClr val="EAEAEA"/>
                </a:solidFill>
                <a:latin typeface="+mn-lt"/>
                <a:ea typeface="+mn-ea"/>
                <a:sym typeface="Wingdings" pitchFamily="2" charset="2"/>
              </a:rPr>
              <a:t>)</a:t>
            </a:r>
            <a:r>
              <a:rPr lang="ja-JP" altLang="en-US" sz="1800" kern="0" dirty="0" smtClean="0">
                <a:solidFill>
                  <a:srgbClr val="EAEAEA"/>
                </a:solidFill>
                <a:latin typeface="+mn-lt"/>
                <a:ea typeface="+mn-ea"/>
                <a:sym typeface="Wingdings" pitchFamily="2" charset="2"/>
              </a:rPr>
              <a:t>に開始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できるだけ多くの実証要素を組み込みたい</a:t>
            </a:r>
            <a:r>
              <a:rPr lang="en-US" altLang="ja-JP" sz="1800" kern="0" dirty="0" smtClean="0">
                <a:solidFill>
                  <a:srgbClr val="EAEAEA"/>
                </a:solidFill>
                <a:latin typeface="+mn-lt"/>
                <a:ea typeface="+mn-ea"/>
                <a:sym typeface="Wingdings" pitchFamily="2" charset="2"/>
              </a:rPr>
              <a:t>.</a:t>
            </a:r>
          </a:p>
        </p:txBody>
      </p:sp>
      <p:sp>
        <p:nvSpPr>
          <p:cNvPr id="7" name="スライド番号プレースホルダ 6"/>
          <p:cNvSpPr>
            <a:spLocks noGrp="1"/>
          </p:cNvSpPr>
          <p:nvPr>
            <p:ph type="sldNum" sz="quarter" idx="11"/>
          </p:nvPr>
        </p:nvSpPr>
        <p:spPr/>
        <p:txBody>
          <a:bodyPr/>
          <a:lstStyle/>
          <a:p>
            <a:pPr>
              <a:defRPr/>
            </a:pPr>
            <a:fld id="{7AF75637-E8AC-4181-927C-9D85E9A3AAC1}" type="slidenum">
              <a:rPr lang="en-US" altLang="ja-JP" smtClean="0"/>
              <a:pPr>
                <a:defRPr/>
              </a:pPr>
              <a:t>21</a:t>
            </a:fld>
            <a:endParaRPr lang="en-US" altLang="ja-JP" dirty="0"/>
          </a:p>
        </p:txBody>
      </p:sp>
    </p:spTree>
  </p:cSld>
  <p:clrMapOvr>
    <a:masterClrMapping/>
  </p:clrMapOvr>
  <p:transition advTm="1712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これまでの計画 </a:t>
            </a:r>
            <a:r>
              <a:rPr lang="en-US" altLang="ja-JP" dirty="0" smtClean="0"/>
              <a:t>(Review B</a:t>
            </a:r>
            <a:r>
              <a:rPr lang="ja-JP" altLang="en-US" dirty="0" smtClean="0"/>
              <a:t>前</a:t>
            </a:r>
            <a:r>
              <a:rPr lang="en-US" altLang="ja-JP" dirty="0" smtClean="0"/>
              <a:t>)</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1" name="Rectangle 3"/>
          <p:cNvSpPr txBox="1">
            <a:spLocks noChangeArrowheads="1"/>
          </p:cNvSpPr>
          <p:nvPr/>
        </p:nvSpPr>
        <p:spPr>
          <a:xfrm>
            <a:off x="571472" y="928670"/>
            <a:ext cx="8001056" cy="542928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iLCGT</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時</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Type-A, Type-B</a:t>
            </a:r>
            <a:r>
              <a:rPr lang="ja-JP" altLang="en-US" sz="1800" kern="0" dirty="0" smtClean="0">
                <a:solidFill>
                  <a:srgbClr val="EAEAEA"/>
                </a:solidFill>
                <a:latin typeface="+mn-lt"/>
                <a:ea typeface="+mn-ea"/>
                <a:sym typeface="Wingdings" pitchFamily="2" charset="2"/>
              </a:rPr>
              <a:t>など所期の防振系をインストール</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テストマス用には</a:t>
            </a:r>
            <a:r>
              <a:rPr lang="en-US" altLang="ja-JP" sz="1800" kern="0" dirty="0" smtClean="0">
                <a:solidFill>
                  <a:srgbClr val="EAEAEA"/>
                </a:solidFill>
                <a:latin typeface="+mn-lt"/>
                <a:ea typeface="+mn-ea"/>
                <a:sym typeface="Wingdings" pitchFamily="2" charset="2"/>
              </a:rPr>
              <a:t>Type-A</a:t>
            </a:r>
            <a:r>
              <a:rPr lang="ja-JP" altLang="en-US" sz="1800" kern="0" dirty="0" smtClean="0">
                <a:solidFill>
                  <a:srgbClr val="EAEAEA"/>
                </a:solidFill>
                <a:latin typeface="+mn-lt"/>
                <a:ea typeface="+mn-ea"/>
                <a:sym typeface="Wingdings" pitchFamily="2" charset="2"/>
              </a:rPr>
              <a:t>を使用</a:t>
            </a:r>
            <a:r>
              <a:rPr lang="en-US" altLang="ja-JP" sz="1800" kern="0" dirty="0" smtClean="0">
                <a:solidFill>
                  <a:srgbClr val="EAEAEA"/>
                </a:solidFill>
                <a:latin typeface="+mn-lt"/>
                <a:ea typeface="+mn-ea"/>
                <a:sym typeface="Wingdings" pitchFamily="2" charset="2"/>
              </a:rPr>
              <a:t>. </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常温用の真空槽・ペイロードを別途準備し、テストマスは</a:t>
            </a:r>
            <a:r>
              <a:rPr lang="en-US" altLang="ja-JP" sz="1800" kern="0" dirty="0" smtClean="0">
                <a:solidFill>
                  <a:srgbClr val="EAEAEA"/>
                </a:solidFill>
                <a:latin typeface="+mn-lt"/>
                <a:ea typeface="+mn-ea"/>
                <a:sym typeface="Wingdings" pitchFamily="2" charset="2"/>
              </a:rPr>
              <a:t>10kg</a:t>
            </a:r>
            <a:r>
              <a:rPr lang="ja-JP" altLang="en-US" sz="1800" kern="0" dirty="0" smtClean="0">
                <a:solidFill>
                  <a:srgbClr val="EAEAEA"/>
                </a:solidFill>
                <a:latin typeface="+mn-lt"/>
                <a:ea typeface="+mn-ea"/>
                <a:sym typeface="Wingdings" pitchFamily="2" charset="2"/>
              </a:rPr>
              <a:t>のシリカを使用</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防振系プリアイソレータの調整はせずに</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プラットホーム上部でクランプして使用</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a:t>
            </a:r>
            <a:r>
              <a:rPr lang="en-US" altLang="ja-JP" sz="1800" kern="0" dirty="0" smtClean="0">
                <a:solidFill>
                  <a:srgbClr val="EAEAEA"/>
                </a:solidFill>
                <a:latin typeface="+mn-lt"/>
                <a:ea typeface="+mn-ea"/>
                <a:sym typeface="Wingdings" pitchFamily="2" charset="2"/>
              </a:rPr>
              <a:t>bLCGT</a:t>
            </a:r>
            <a:r>
              <a:rPr lang="ja-JP" altLang="en-US" sz="1800" kern="0" dirty="0" smtClean="0">
                <a:solidFill>
                  <a:srgbClr val="EAEAEA"/>
                </a:solidFill>
                <a:latin typeface="+mn-lt"/>
                <a:ea typeface="+mn-ea"/>
                <a:sym typeface="Wingdings" pitchFamily="2" charset="2"/>
              </a:rPr>
              <a:t>初期</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干渉計の</a:t>
            </a:r>
            <a:r>
              <a:rPr lang="en-US" altLang="ja-JP" sz="1800" kern="0" dirty="0" smtClean="0">
                <a:solidFill>
                  <a:srgbClr val="EAEAEA"/>
                </a:solidFill>
                <a:latin typeface="+mn-lt"/>
                <a:ea typeface="+mn-ea"/>
                <a:sym typeface="Wingdings" pitchFamily="2" charset="2"/>
              </a:rPr>
              <a:t>RSE</a:t>
            </a:r>
            <a:r>
              <a:rPr lang="ja-JP" altLang="en-US" sz="1800" kern="0" dirty="0" smtClean="0">
                <a:solidFill>
                  <a:srgbClr val="EAEAEA"/>
                </a:solidFill>
                <a:latin typeface="+mn-lt"/>
                <a:ea typeface="+mn-ea"/>
                <a:sym typeface="Wingdings" pitchFamily="2" charset="2"/>
              </a:rPr>
              <a:t>動作後、防振系のアップグレード・調整</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この状態でフル干渉計を動作させる</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・低温移行時</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テストマス用の常温真空槽・ペイロードを撤去し、クライオスタットに置き換え</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ラディエーションシールドの設置</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低温用ペイロードへの取り換えとサファイヤテストマスのインストール</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冷却試験・低温動作試験</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 </a:t>
            </a:r>
            <a:r>
              <a:rPr lang="ja-JP" altLang="en-US" sz="1800" kern="0" dirty="0" smtClean="0">
                <a:solidFill>
                  <a:srgbClr val="EAEAEA"/>
                </a:solidFill>
                <a:latin typeface="+mn-lt"/>
                <a:ea typeface="+mn-ea"/>
                <a:sym typeface="Wingdings" pitchFamily="2" charset="2"/>
              </a:rPr>
              <a:t>低温干渉計動作</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22</a:t>
            </a:fld>
            <a:endParaRPr lang="en-US" altLang="ja-JP" dirty="0"/>
          </a:p>
        </p:txBody>
      </p:sp>
    </p:spTree>
  </p:cSld>
  <p:clrMapOvr>
    <a:masterClrMapping/>
  </p:clrMapOvr>
  <p:transition advTm="1712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問題意識</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714348" y="857232"/>
            <a:ext cx="8001056" cy="535785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LCGT</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では、スケジュールが非常に厳しい</a:t>
            </a: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特に現地でのインストール・コミッショ</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rPr>
              <a:t>　ニング時間の制約が大きい</a:t>
            </a:r>
            <a:r>
              <a:rPr lang="en-US" altLang="ja-JP" sz="1800" kern="0" dirty="0" smtClean="0">
                <a:solidFill>
                  <a:srgbClr val="EAEAEA"/>
                </a:solidFill>
                <a:latin typeface="+mn-lt"/>
                <a:ea typeface="+mn-ea"/>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事前に十分な実機評価試験を行い、現地作業をできるだけ圧縮</a:t>
            </a:r>
            <a:r>
              <a:rPr lang="ja-JP" altLang="en-US" sz="1800" kern="0" dirty="0" smtClean="0">
                <a:solidFill>
                  <a:srgbClr val="EAEAEA"/>
                </a:solidFill>
                <a:latin typeface="+mn-lt"/>
                <a:ea typeface="+mn-ea"/>
                <a:sym typeface="Wingdings" pitchFamily="2" charset="2"/>
              </a:rPr>
              <a:t>する</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　　　　ことが必須．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LCGT</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を</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R&amp;D</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のためには使用しない</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rPr>
              <a:t>・一方、</a:t>
            </a:r>
            <a:r>
              <a:rPr lang="en-US" altLang="ja-JP" sz="1800" kern="0" dirty="0" smtClean="0">
                <a:solidFill>
                  <a:srgbClr val="EAEAEA"/>
                </a:solidFill>
                <a:latin typeface="+mn-lt"/>
                <a:ea typeface="+mn-ea"/>
              </a:rPr>
              <a:t>2</a:t>
            </a:r>
            <a:r>
              <a:rPr lang="ja-JP" altLang="en-US" sz="1800" kern="0" dirty="0" smtClean="0">
                <a:solidFill>
                  <a:srgbClr val="EAEAEA"/>
                </a:solidFill>
                <a:latin typeface="+mn-lt"/>
                <a:ea typeface="+mn-ea"/>
              </a:rPr>
              <a:t>階建てフロア構造を前提とする低温テストマス用の</a:t>
            </a:r>
            <a:r>
              <a:rPr lang="en-US" altLang="ja-JP" sz="1800" kern="0" dirty="0" smtClean="0">
                <a:solidFill>
                  <a:srgbClr val="EAEAEA"/>
                </a:solidFill>
                <a:latin typeface="+mn-lt"/>
                <a:ea typeface="+mn-ea"/>
              </a:rPr>
              <a:t>type-A</a:t>
            </a:r>
            <a:r>
              <a:rPr lang="ja-JP" altLang="en-US" sz="1800" kern="0" dirty="0" smtClean="0">
                <a:solidFill>
                  <a:srgbClr val="EAEAEA"/>
                </a:solidFill>
                <a:latin typeface="+mn-lt"/>
                <a:ea typeface="+mn-ea"/>
              </a:rPr>
              <a:t>防振系は</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　 現地でしか最終試験ができない</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a:t>
            </a:r>
            <a:r>
              <a:rPr kumimoji="1" lang="en-US" altLang="ja-JP" sz="1800" i="0" u="none" strike="noStrike" kern="0" cap="none" spc="0" normalizeH="0" noProof="0" dirty="0" smtClean="0">
                <a:ln>
                  <a:noFill/>
                </a:ln>
                <a:solidFill>
                  <a:srgbClr val="EAEAEA"/>
                </a:solidFill>
                <a:effectLst/>
                <a:uLnTx/>
                <a:uFillTx/>
                <a:latin typeface="+mn-lt"/>
                <a:ea typeface="+mn-ea"/>
                <a:cs typeface="+mn-cs"/>
              </a:rPr>
              <a:t> (</a:t>
            </a:r>
            <a:r>
              <a:rPr lang="ja-JP" altLang="en-US" sz="1800" kern="0" dirty="0" smtClean="0">
                <a:solidFill>
                  <a:srgbClr val="EAEAEA"/>
                </a:solidFill>
                <a:latin typeface="+mn-lt"/>
                <a:ea typeface="+mn-ea"/>
              </a:rPr>
              <a:t>他の場所で行うと、大がかりな施設が必要</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　 で、かつ地面振動レベルが大きく試験のための労力が大きい</a:t>
            </a:r>
            <a:r>
              <a:rPr lang="en-US" altLang="ja-JP" sz="1800" kern="0" dirty="0" smtClean="0">
                <a:solidFill>
                  <a:srgbClr val="EAEAEA"/>
                </a:solidFill>
                <a:latin typeface="+mn-lt"/>
                <a:ea typeface="+mn-ea"/>
                <a:sym typeface="Wingdings" pitchFamily="2" charset="2"/>
              </a:rPr>
              <a:t>.)</a:t>
            </a:r>
            <a:endParaRPr kumimoji="1" lang="en-US" altLang="ja-JP" sz="1800" i="0" u="none" strike="noStrike" kern="0" cap="none" spc="0" normalizeH="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en-US" altLang="ja-JP" sz="1800" kern="0" dirty="0" smtClean="0">
                <a:solidFill>
                  <a:srgbClr val="EAEAEA"/>
                </a:solidFill>
                <a:latin typeface="+mn-lt"/>
                <a:ea typeface="+mn-ea"/>
                <a:sym typeface="Wingdings" pitchFamily="2" charset="2"/>
              </a:rPr>
              <a:t> </a:t>
            </a:r>
            <a:r>
              <a:rPr kumimoji="1" lang="ja-JP" altLang="en-US" sz="1800" i="0" u="none" strike="noStrike" kern="0" cap="none" spc="0" normalizeH="0" noProof="0" dirty="0" smtClean="0">
                <a:ln>
                  <a:noFill/>
                </a:ln>
                <a:solidFill>
                  <a:srgbClr val="EAEAEA"/>
                </a:solidFill>
                <a:effectLst/>
                <a:uLnTx/>
                <a:uFillTx/>
                <a:latin typeface="+mn-lt"/>
                <a:ea typeface="+mn-ea"/>
                <a:cs typeface="+mn-cs"/>
              </a:rPr>
              <a:t>技術的・スケジュール上のリスクを避けにくい</a:t>
            </a:r>
            <a:r>
              <a:rPr kumimoji="1" lang="en-US" altLang="ja-JP" sz="1800" i="0" u="none" strike="noStrike" kern="0" cap="none" spc="0" normalizeH="0" noProof="0" dirty="0" smtClean="0">
                <a:ln>
                  <a:noFill/>
                </a:ln>
                <a:solidFill>
                  <a:srgbClr val="EAEAEA"/>
                </a:solidFill>
                <a:effectLst/>
                <a:uLnTx/>
                <a:uFillTx/>
                <a:latin typeface="+mn-lt"/>
                <a:ea typeface="+mn-ea"/>
                <a:cs typeface="+mn-cs"/>
              </a:rPr>
              <a:t>.</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・低温ペイロードについては、開発が必要</a:t>
            </a:r>
            <a:r>
              <a:rPr lang="ja-JP" altLang="en-US" sz="1800" kern="0" dirty="0" smtClean="0">
                <a:solidFill>
                  <a:srgbClr val="EAEAEA"/>
                </a:solidFill>
                <a:latin typeface="+mn-lt"/>
                <a:ea typeface="+mn-ea"/>
              </a:rPr>
              <a:t>となっている． </a:t>
            </a:r>
            <a:r>
              <a:rPr lang="en-US" altLang="ja-JP" sz="1800" kern="0" dirty="0" smtClean="0">
                <a:solidFill>
                  <a:srgbClr val="EAEAEA"/>
                </a:solidFill>
                <a:latin typeface="+mn-lt"/>
                <a:ea typeface="+mn-ea"/>
              </a:rPr>
              <a:t>LCGT</a:t>
            </a:r>
            <a:r>
              <a:rPr lang="ja-JP" altLang="en-US" sz="1800" kern="0" dirty="0" smtClean="0">
                <a:solidFill>
                  <a:srgbClr val="EAEAEA"/>
                </a:solidFill>
                <a:latin typeface="+mn-lt"/>
                <a:ea typeface="+mn-ea"/>
              </a:rPr>
              <a:t>低温干渉計に用い</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るためには、事前最終評価試験を</a:t>
            </a:r>
            <a:r>
              <a:rPr lang="en-US" altLang="ja-JP" sz="1800" kern="0" dirty="0" smtClean="0">
                <a:solidFill>
                  <a:srgbClr val="EAEAEA"/>
                </a:solidFill>
                <a:latin typeface="+mn-lt"/>
                <a:ea typeface="+mn-ea"/>
              </a:rPr>
              <a:t>type-A</a:t>
            </a:r>
            <a:r>
              <a:rPr lang="ja-JP" altLang="en-US" sz="1800" kern="0" dirty="0" smtClean="0">
                <a:solidFill>
                  <a:srgbClr val="EAEAEA"/>
                </a:solidFill>
                <a:latin typeface="+mn-lt"/>
                <a:ea typeface="+mn-ea"/>
              </a:rPr>
              <a:t>防振系、クライオスタットと組み合わせ</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て行う必要がある</a:t>
            </a: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別に施設を建設するか、干渉計のコミッショニングを止めて</a:t>
            </a:r>
            <a:r>
              <a:rPr lang="en-US" altLang="ja-JP" sz="1800" kern="0" dirty="0" smtClean="0">
                <a:solidFill>
                  <a:srgbClr val="EAEAEA"/>
                </a:solidFill>
                <a:latin typeface="+mn-lt"/>
                <a:ea typeface="+mn-ea"/>
              </a:rPr>
              <a:t>LCGT</a:t>
            </a:r>
            <a:r>
              <a:rPr lang="ja-JP" altLang="en-US" sz="1800" kern="0" dirty="0" smtClean="0">
                <a:solidFill>
                  <a:srgbClr val="EAEAEA"/>
                </a:solidFill>
                <a:latin typeface="+mn-lt"/>
                <a:ea typeface="+mn-ea"/>
              </a:rPr>
              <a:t>実機で試験するか</a:t>
            </a:r>
            <a:r>
              <a:rPr lang="en-US" altLang="ja-JP" sz="1800" kern="0" dirty="0" smtClean="0">
                <a:solidFill>
                  <a:srgbClr val="EAEAEA"/>
                </a:solidFill>
                <a:latin typeface="+mn-lt"/>
                <a:ea typeface="+mn-ea"/>
              </a:rPr>
              <a:t>?</a:t>
            </a:r>
            <a:endParaRPr lang="en-US" altLang="ja-JP" sz="1800" kern="0" dirty="0" smtClean="0">
              <a:solidFill>
                <a:srgbClr val="EAEAEA"/>
              </a:solidFill>
              <a:latin typeface="+mn-lt"/>
              <a:ea typeface="+mn-ea"/>
              <a:sym typeface="Wingdings" pitchFamily="2" charset="2"/>
            </a:endParaRP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23</a:t>
            </a:fld>
            <a:endParaRPr lang="en-US" altLang="ja-JP" dirty="0"/>
          </a:p>
        </p:txBody>
      </p:sp>
    </p:spTree>
  </p:cSld>
  <p:clrMapOvr>
    <a:masterClrMapping/>
  </p:clrMapOvr>
  <p:transition advTm="1712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補足資料</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pic>
        <p:nvPicPr>
          <p:cNvPr id="6" name="図 5" descr="VIS_plans.jpg"/>
          <p:cNvPicPr>
            <a:picLocks noChangeAspect="1"/>
          </p:cNvPicPr>
          <p:nvPr/>
        </p:nvPicPr>
        <p:blipFill>
          <a:blip r:embed="rId3" cstate="print"/>
          <a:stretch>
            <a:fillRect/>
          </a:stretch>
        </p:blipFill>
        <p:spPr>
          <a:xfrm>
            <a:off x="1000100" y="786848"/>
            <a:ext cx="7533538" cy="5642547"/>
          </a:xfrm>
          <a:prstGeom prst="rect">
            <a:avLst/>
          </a:prstGeom>
        </p:spPr>
      </p:pic>
      <p:sp>
        <p:nvSpPr>
          <p:cNvPr id="7" name="スライド番号プレースホルダ 6"/>
          <p:cNvSpPr>
            <a:spLocks noGrp="1"/>
          </p:cNvSpPr>
          <p:nvPr>
            <p:ph type="sldNum" sz="quarter" idx="11"/>
          </p:nvPr>
        </p:nvSpPr>
        <p:spPr/>
        <p:txBody>
          <a:bodyPr/>
          <a:lstStyle/>
          <a:p>
            <a:pPr>
              <a:defRPr/>
            </a:pPr>
            <a:fld id="{7AF75637-E8AC-4181-927C-9D85E9A3AAC1}" type="slidenum">
              <a:rPr lang="en-US" altLang="ja-JP" smtClean="0"/>
              <a:pPr>
                <a:defRPr/>
              </a:pPr>
              <a:t>24</a:t>
            </a:fld>
            <a:endParaRPr lang="en-US" altLang="ja-JP" dirty="0"/>
          </a:p>
        </p:txBody>
      </p:sp>
    </p:spTree>
  </p:cSld>
  <p:clrMapOvr>
    <a:masterClrMapping/>
  </p:clrMapOvr>
  <p:transition advTm="1712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effectLst>
                  <a:outerShdw blurRad="38100" dist="38100" dir="2700000" algn="tl">
                    <a:srgbClr val="000000">
                      <a:alpha val="43137"/>
                    </a:srgbClr>
                  </a:outerShdw>
                </a:effectLst>
              </a:rPr>
              <a:t>Vibration isolation system</a:t>
            </a:r>
            <a:endParaRPr lang="ja-JP" altLang="ja-JP" dirty="0">
              <a:effectLst>
                <a:outerShdw blurRad="38100" dist="38100" dir="2700000" algn="tl">
                  <a:srgbClr val="000000">
                    <a:alpha val="43137"/>
                  </a:srgbClr>
                </a:outerShdw>
              </a:effectLst>
            </a:endParaRPr>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2571736" y="121442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Type-A</a:t>
            </a:r>
            <a:endParaRPr lang="en-US" altLang="ja-JP" sz="1800" kern="0" dirty="0" smtClean="0">
              <a:solidFill>
                <a:srgbClr val="EAEAEA"/>
              </a:solidFill>
              <a:latin typeface="+mn-lt"/>
              <a:ea typeface="+mn-ea"/>
            </a:endParaRPr>
          </a:p>
        </p:txBody>
      </p:sp>
      <p:sp>
        <p:nvSpPr>
          <p:cNvPr id="6" name="Rectangle 3"/>
          <p:cNvSpPr txBox="1">
            <a:spLocks noChangeArrowheads="1"/>
          </p:cNvSpPr>
          <p:nvPr/>
        </p:nvSpPr>
        <p:spPr>
          <a:xfrm>
            <a:off x="5715008" y="128586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Type-B</a:t>
            </a:r>
            <a:endParaRPr lang="en-US" altLang="ja-JP" sz="1800" kern="0" dirty="0" smtClean="0">
              <a:solidFill>
                <a:srgbClr val="EAEAEA"/>
              </a:solidFill>
              <a:latin typeface="+mn-lt"/>
              <a:ea typeface="+mn-ea"/>
            </a:endParaRPr>
          </a:p>
        </p:txBody>
      </p:sp>
      <p:sp>
        <p:nvSpPr>
          <p:cNvPr id="7" name="Rectangle 3"/>
          <p:cNvSpPr txBox="1">
            <a:spLocks noChangeArrowheads="1"/>
          </p:cNvSpPr>
          <p:nvPr/>
        </p:nvSpPr>
        <p:spPr>
          <a:xfrm>
            <a:off x="714348" y="2643182"/>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Isolator</a:t>
            </a:r>
          </a:p>
        </p:txBody>
      </p:sp>
      <p:sp>
        <p:nvSpPr>
          <p:cNvPr id="10" name="Rectangle 3"/>
          <p:cNvSpPr txBox="1">
            <a:spLocks noChangeArrowheads="1"/>
          </p:cNvSpPr>
          <p:nvPr/>
        </p:nvSpPr>
        <p:spPr>
          <a:xfrm>
            <a:off x="2071670" y="2571744"/>
            <a:ext cx="3071834" cy="128588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Pre-Isolator (IP+GASF)</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GASF  x 3</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Payload</a:t>
            </a:r>
          </a:p>
        </p:txBody>
      </p:sp>
      <p:sp>
        <p:nvSpPr>
          <p:cNvPr id="11" name="Rectangle 3"/>
          <p:cNvSpPr txBox="1">
            <a:spLocks noChangeArrowheads="1"/>
          </p:cNvSpPr>
          <p:nvPr/>
        </p:nvSpPr>
        <p:spPr>
          <a:xfrm>
            <a:off x="5429256" y="2571744"/>
            <a:ext cx="3071834" cy="128588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Pre-Isolator (IP+GASF)</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GASF  x 1</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Payload  </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FFFFFF"/>
              </a:solidFill>
              <a:latin typeface="+mn-lt"/>
              <a:ea typeface="+mn-ea"/>
            </a:endParaRPr>
          </a:p>
        </p:txBody>
      </p:sp>
      <p:sp>
        <p:nvSpPr>
          <p:cNvPr id="12" name="Rectangle 3"/>
          <p:cNvSpPr txBox="1">
            <a:spLocks noChangeArrowheads="1"/>
          </p:cNvSpPr>
          <p:nvPr/>
        </p:nvSpPr>
        <p:spPr>
          <a:xfrm>
            <a:off x="2071670" y="3786190"/>
            <a:ext cx="3071834" cy="128588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Tank at the upper-floor</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Vertical duct  </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Connection tank</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Cryostat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FFFFFF"/>
              </a:solidFill>
              <a:latin typeface="+mn-lt"/>
              <a:ea typeface="+mn-ea"/>
            </a:endParaRPr>
          </a:p>
        </p:txBody>
      </p:sp>
      <p:sp>
        <p:nvSpPr>
          <p:cNvPr id="13" name="Rectangle 3"/>
          <p:cNvSpPr txBox="1">
            <a:spLocks noChangeArrowheads="1"/>
          </p:cNvSpPr>
          <p:nvPr/>
        </p:nvSpPr>
        <p:spPr>
          <a:xfrm>
            <a:off x="714348" y="385762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Vacuum</a:t>
            </a:r>
          </a:p>
        </p:txBody>
      </p:sp>
      <p:sp>
        <p:nvSpPr>
          <p:cNvPr id="14" name="Rectangle 3"/>
          <p:cNvSpPr txBox="1">
            <a:spLocks noChangeArrowheads="1"/>
          </p:cNvSpPr>
          <p:nvPr/>
        </p:nvSpPr>
        <p:spPr>
          <a:xfrm>
            <a:off x="5429256" y="4000504"/>
            <a:ext cx="3071834" cy="71438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Single room-temp. tank</a:t>
            </a:r>
          </a:p>
        </p:txBody>
      </p:sp>
      <p:sp>
        <p:nvSpPr>
          <p:cNvPr id="15" name="Rectangle 3"/>
          <p:cNvSpPr txBox="1">
            <a:spLocks noChangeArrowheads="1"/>
          </p:cNvSpPr>
          <p:nvPr/>
        </p:nvSpPr>
        <p:spPr>
          <a:xfrm>
            <a:off x="714348" y="5286388"/>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Damping</a:t>
            </a:r>
          </a:p>
        </p:txBody>
      </p:sp>
      <p:sp>
        <p:nvSpPr>
          <p:cNvPr id="16" name="Rectangle 3"/>
          <p:cNvSpPr txBox="1">
            <a:spLocks noChangeArrowheads="1"/>
          </p:cNvSpPr>
          <p:nvPr/>
        </p:nvSpPr>
        <p:spPr>
          <a:xfrm>
            <a:off x="2071670" y="5214950"/>
            <a:ext cx="271464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Eddy-current damping</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Local control</a:t>
            </a:r>
          </a:p>
        </p:txBody>
      </p:sp>
      <p:sp>
        <p:nvSpPr>
          <p:cNvPr id="17" name="Rectangle 3"/>
          <p:cNvSpPr txBox="1">
            <a:spLocks noChangeArrowheads="1"/>
          </p:cNvSpPr>
          <p:nvPr/>
        </p:nvSpPr>
        <p:spPr>
          <a:xfrm>
            <a:off x="5429256" y="5214950"/>
            <a:ext cx="271464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Eddy-current damping</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Local control</a:t>
            </a:r>
          </a:p>
        </p:txBody>
      </p:sp>
      <p:sp>
        <p:nvSpPr>
          <p:cNvPr id="18" name="Rectangle 3"/>
          <p:cNvSpPr txBox="1">
            <a:spLocks noChangeArrowheads="1"/>
          </p:cNvSpPr>
          <p:nvPr/>
        </p:nvSpPr>
        <p:spPr>
          <a:xfrm>
            <a:off x="2143108" y="1643050"/>
            <a:ext cx="3071834"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4 units for</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Cryogenic test mass (30kg)</a:t>
            </a:r>
          </a:p>
        </p:txBody>
      </p:sp>
      <p:sp>
        <p:nvSpPr>
          <p:cNvPr id="19" name="Rectangle 3"/>
          <p:cNvSpPr txBox="1">
            <a:spLocks noChangeArrowheads="1"/>
          </p:cNvSpPr>
          <p:nvPr/>
        </p:nvSpPr>
        <p:spPr>
          <a:xfrm>
            <a:off x="5429256" y="1643050"/>
            <a:ext cx="2928958" cy="5715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7 units for </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BS, RM, SEM, MMT (10kg) </a:t>
            </a:r>
          </a:p>
        </p:txBody>
      </p:sp>
      <p:sp>
        <p:nvSpPr>
          <p:cNvPr id="20" name="Rectangle 3"/>
          <p:cNvSpPr txBox="1">
            <a:spLocks noChangeArrowheads="1"/>
          </p:cNvSpPr>
          <p:nvPr/>
        </p:nvSpPr>
        <p:spPr>
          <a:xfrm>
            <a:off x="642910" y="1643050"/>
            <a:ext cx="2000264" cy="500066"/>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Suspended</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FFFFFF"/>
                </a:solidFill>
                <a:latin typeface="+mn-lt"/>
                <a:ea typeface="+mn-ea"/>
              </a:rPr>
              <a:t>   Optics</a:t>
            </a:r>
          </a:p>
        </p:txBody>
      </p:sp>
      <p:sp>
        <p:nvSpPr>
          <p:cNvPr id="21" name="スライド番号プレースホルダ 20"/>
          <p:cNvSpPr>
            <a:spLocks noGrp="1"/>
          </p:cNvSpPr>
          <p:nvPr>
            <p:ph type="sldNum" sz="quarter" idx="11"/>
          </p:nvPr>
        </p:nvSpPr>
        <p:spPr/>
        <p:txBody>
          <a:bodyPr/>
          <a:lstStyle/>
          <a:p>
            <a:pPr>
              <a:defRPr/>
            </a:pPr>
            <a:fld id="{7AF75637-E8AC-4181-927C-9D85E9A3AAC1}" type="slidenum">
              <a:rPr lang="en-US" altLang="ja-JP" smtClean="0"/>
              <a:pPr>
                <a:defRPr/>
              </a:pPr>
              <a:t>25</a:t>
            </a:fld>
            <a:endParaRPr lang="en-US" altLang="ja-JP" dirty="0"/>
          </a:p>
        </p:txBody>
      </p:sp>
    </p:spTree>
  </p:cSld>
  <p:clrMapOvr>
    <a:masterClrMapping/>
  </p:clrMapOvr>
  <p:transition advTm="1712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Site Dimension</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928662" y="874121"/>
            <a:ext cx="7429552" cy="5579623"/>
          </a:xfrm>
          <a:prstGeom prst="rect">
            <a:avLst/>
          </a:prstGeom>
          <a:noFill/>
          <a:ln w="9525">
            <a:noFill/>
            <a:miter lim="800000"/>
            <a:headEnd/>
            <a:tailEnd/>
          </a:ln>
        </p:spPr>
      </p:pic>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26</a:t>
            </a:fld>
            <a:endParaRPr lang="en-US" altLang="ja-JP" dirty="0"/>
          </a:p>
        </p:txBody>
      </p:sp>
    </p:spTree>
  </p:cSld>
  <p:clrMapOvr>
    <a:masterClrMapping/>
  </p:clrMapOvr>
  <p:transition advTm="1712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1649" y="785794"/>
            <a:ext cx="8406631" cy="5593310"/>
          </a:xfrm>
          <a:prstGeom prst="rect">
            <a:avLst/>
          </a:prstGeom>
          <a:noFill/>
          <a:ln w="9525">
            <a:noFill/>
            <a:miter lim="800000"/>
            <a:headEnd/>
            <a:tailEnd/>
          </a:ln>
        </p:spPr>
      </p:pic>
      <p:sp>
        <p:nvSpPr>
          <p:cNvPr id="7" name="角丸四角形 6"/>
          <p:cNvSpPr/>
          <p:nvPr/>
        </p:nvSpPr>
        <p:spPr bwMode="auto">
          <a:xfrm>
            <a:off x="5357818" y="1357298"/>
            <a:ext cx="3143272" cy="785818"/>
          </a:xfrm>
          <a:prstGeom prst="roundRect">
            <a:avLst/>
          </a:prstGeom>
          <a:solidFill>
            <a:srgbClr val="99CCFF">
              <a:alpha val="10000"/>
            </a:srgbClr>
          </a:solidFill>
          <a:ln w="6350" cap="flat" cmpd="sng" algn="ctr">
            <a:solidFill>
              <a:srgbClr val="99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smtClean="0">
              <a:ln>
                <a:noFill/>
              </a:ln>
              <a:solidFill>
                <a:schemeClr val="tx1"/>
              </a:solidFill>
              <a:effectLst/>
              <a:latin typeface="Tahoma" pitchFamily="34" charset="0"/>
              <a:ea typeface="HGP創英角ｺﾞｼｯｸUB" pitchFamily="50" charset="-128"/>
            </a:endParaRPr>
          </a:p>
        </p:txBody>
      </p:sp>
      <p:sp>
        <p:nvSpPr>
          <p:cNvPr id="1964036" name="Rectangle 4"/>
          <p:cNvSpPr>
            <a:spLocks noGrp="1" noChangeArrowheads="1"/>
          </p:cNvSpPr>
          <p:nvPr>
            <p:ph type="title"/>
          </p:nvPr>
        </p:nvSpPr>
        <p:spPr/>
        <p:txBody>
          <a:bodyPr/>
          <a:lstStyle/>
          <a:p>
            <a:r>
              <a:rPr lang="en-US" altLang="ja-JP" dirty="0" smtClean="0"/>
              <a:t>End Room Dimension</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 name="Rectangle 3"/>
          <p:cNvSpPr txBox="1">
            <a:spLocks noChangeArrowheads="1"/>
          </p:cNvSpPr>
          <p:nvPr/>
        </p:nvSpPr>
        <p:spPr>
          <a:xfrm>
            <a:off x="5367342" y="1357298"/>
            <a:ext cx="3205186" cy="78581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chemeClr val="tx1">
                    <a:lumMod val="60000"/>
                    <a:lumOff val="40000"/>
                  </a:schemeClr>
                </a:solidFill>
                <a:latin typeface="+mn-lt"/>
                <a:ea typeface="+mn-ea"/>
                <a:sym typeface="Wingdings" pitchFamily="2" charset="2"/>
              </a:rPr>
              <a:t>End room 1</a:t>
            </a:r>
            <a:r>
              <a:rPr lang="en-US" altLang="ja-JP" sz="1800" kern="0" baseline="30000" dirty="0" smtClean="0">
                <a:solidFill>
                  <a:schemeClr val="tx1">
                    <a:lumMod val="60000"/>
                    <a:lumOff val="40000"/>
                  </a:schemeClr>
                </a:solidFill>
                <a:latin typeface="+mn-lt"/>
                <a:ea typeface="+mn-ea"/>
                <a:sym typeface="Wingdings" pitchFamily="2" charset="2"/>
              </a:rPr>
              <a:t>st</a:t>
            </a:r>
            <a:r>
              <a:rPr lang="en-US" altLang="ja-JP" sz="1800" kern="0" dirty="0" smtClean="0">
                <a:solidFill>
                  <a:schemeClr val="tx1">
                    <a:lumMod val="60000"/>
                    <a:lumOff val="40000"/>
                  </a:schemeClr>
                </a:solidFill>
                <a:latin typeface="+mn-lt"/>
                <a:ea typeface="+mn-ea"/>
                <a:sym typeface="Wingdings" pitchFamily="2" charset="2"/>
              </a:rPr>
              <a:t> floor</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chemeClr val="tx1">
                    <a:lumMod val="60000"/>
                    <a:lumOff val="40000"/>
                  </a:schemeClr>
                </a:solidFill>
                <a:latin typeface="+mn-lt"/>
                <a:ea typeface="+mn-ea"/>
                <a:sym typeface="Wingdings" pitchFamily="2" charset="2"/>
              </a:rPr>
              <a:t>　</a:t>
            </a:r>
            <a:r>
              <a:rPr lang="en-US" altLang="ja-JP" sz="1800" kern="0" dirty="0" smtClean="0">
                <a:solidFill>
                  <a:schemeClr val="tx1">
                    <a:lumMod val="60000"/>
                    <a:lumOff val="40000"/>
                  </a:schemeClr>
                </a:solidFill>
                <a:latin typeface="+mn-lt"/>
                <a:ea typeface="+mn-ea"/>
                <a:sym typeface="Wingdings" pitchFamily="2" charset="2"/>
              </a:rPr>
              <a:t>W12m , L20m, H8m</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chemeClr val="tx1">
                  <a:lumMod val="60000"/>
                  <a:lumOff val="40000"/>
                </a:schemeClr>
              </a:solidFill>
              <a:latin typeface="+mn-lt"/>
              <a:ea typeface="+mn-ea"/>
              <a:sym typeface="Wingdings" pitchFamily="2" charset="2"/>
            </a:endParaRPr>
          </a:p>
        </p:txBody>
      </p:sp>
      <p:sp>
        <p:nvSpPr>
          <p:cNvPr id="8" name="スライド番号プレースホルダ 7"/>
          <p:cNvSpPr>
            <a:spLocks noGrp="1"/>
          </p:cNvSpPr>
          <p:nvPr>
            <p:ph type="sldNum" sz="quarter" idx="11"/>
          </p:nvPr>
        </p:nvSpPr>
        <p:spPr/>
        <p:txBody>
          <a:bodyPr/>
          <a:lstStyle/>
          <a:p>
            <a:pPr>
              <a:defRPr/>
            </a:pPr>
            <a:fld id="{7AF75637-E8AC-4181-927C-9D85E9A3AAC1}" type="slidenum">
              <a:rPr lang="en-US" altLang="ja-JP" smtClean="0"/>
              <a:pPr>
                <a:defRPr/>
              </a:pPr>
              <a:t>27</a:t>
            </a:fld>
            <a:endParaRPr lang="en-US" altLang="ja-JP" dirty="0"/>
          </a:p>
        </p:txBody>
      </p:sp>
    </p:spTree>
  </p:cSld>
  <p:clrMapOvr>
    <a:masterClrMapping/>
  </p:clrMapOvr>
  <p:transition advTm="1712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a:t>
            </a:r>
            <a:r>
              <a:rPr lang="ja-JP" altLang="en-US" dirty="0" smtClean="0"/>
              <a:t>意義 </a:t>
            </a:r>
            <a:r>
              <a:rPr lang="en-US" altLang="ja-JP" dirty="0" smtClean="0"/>
              <a:t>(1/3)</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 name="Rectangle 3"/>
          <p:cNvSpPr txBox="1">
            <a:spLocks noChangeArrowheads="1"/>
          </p:cNvSpPr>
          <p:nvPr/>
        </p:nvSpPr>
        <p:spPr>
          <a:xfrm>
            <a:off x="642910" y="1214422"/>
            <a:ext cx="8001056" cy="557216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(1) </a:t>
            </a:r>
            <a:r>
              <a:rPr kumimoji="1" lang="en-US" altLang="ja-JP" sz="1800" i="0" u="none" strike="noStrike" kern="0" cap="none" spc="0" normalizeH="0" baseline="0" noProof="0" dirty="0" smtClean="0">
                <a:ln>
                  <a:noFill/>
                </a:ln>
                <a:solidFill>
                  <a:srgbClr val="99CCFF"/>
                </a:solidFill>
                <a:effectLst/>
                <a:uLnTx/>
                <a:uFillTx/>
                <a:latin typeface="+mn-lt"/>
                <a:ea typeface="+mn-ea"/>
                <a:cs typeface="+mn-cs"/>
              </a:rPr>
              <a:t>iLCGT</a:t>
            </a:r>
            <a:r>
              <a:rPr kumimoji="1" lang="ja-JP" altLang="en-US" sz="1800" i="0" u="none" strike="noStrike" kern="0" cap="none" spc="0" normalizeH="0" baseline="0" noProof="0" dirty="0" smtClean="0">
                <a:ln>
                  <a:noFill/>
                </a:ln>
                <a:solidFill>
                  <a:srgbClr val="99CCFF"/>
                </a:solidFill>
                <a:effectLst/>
                <a:uLnTx/>
                <a:uFillTx/>
                <a:latin typeface="+mn-lt"/>
                <a:ea typeface="+mn-ea"/>
                <a:cs typeface="+mn-cs"/>
              </a:rPr>
              <a:t>初期動作開始までの</a:t>
            </a:r>
            <a:r>
              <a:rPr lang="ja-JP" altLang="en-US" sz="1800" kern="0" dirty="0" smtClean="0">
                <a:solidFill>
                  <a:srgbClr val="99CCFF"/>
                </a:solidFill>
                <a:latin typeface="+mn-lt"/>
                <a:ea typeface="+mn-ea"/>
              </a:rPr>
              <a:t>技術</a:t>
            </a:r>
            <a:r>
              <a:rPr kumimoji="1" lang="ja-JP" altLang="en-US" sz="1800" i="0" u="none" strike="noStrike" kern="0" cap="none" spc="0" normalizeH="0" baseline="0" noProof="0" dirty="0" smtClean="0">
                <a:ln>
                  <a:noFill/>
                </a:ln>
                <a:solidFill>
                  <a:srgbClr val="99CCFF"/>
                </a:solidFill>
                <a:effectLst/>
                <a:uLnTx/>
                <a:uFillTx/>
                <a:latin typeface="+mn-lt"/>
                <a:ea typeface="+mn-ea"/>
                <a:cs typeface="+mn-cs"/>
              </a:rPr>
              <a:t>リスクの低減</a:t>
            </a:r>
            <a:r>
              <a:rPr lang="ja-JP" altLang="en-US" sz="1800" kern="0" dirty="0" err="1" smtClean="0">
                <a:solidFill>
                  <a:srgbClr val="99CCFF"/>
                </a:solidFill>
                <a:latin typeface="+mn-lt"/>
                <a:ea typeface="+mn-ea"/>
              </a:rPr>
              <a:t>、</a:t>
            </a:r>
            <a:r>
              <a:rPr lang="ja-JP" altLang="en-US" sz="1800" kern="0" dirty="0" smtClean="0">
                <a:solidFill>
                  <a:srgbClr val="99CCFF"/>
                </a:solidFill>
                <a:latin typeface="+mn-lt"/>
                <a:ea typeface="+mn-ea"/>
              </a:rPr>
              <a:t>スケジュールの短縮</a:t>
            </a:r>
            <a:r>
              <a:rPr lang="en-US" altLang="ja-JP" sz="1800" kern="0" dirty="0" smtClean="0">
                <a:solidFill>
                  <a:srgbClr val="99CCFF"/>
                </a:solidFill>
                <a:latin typeface="+mn-lt"/>
                <a:ea typeface="+mn-ea"/>
              </a:rPr>
              <a:t>.</a:t>
            </a:r>
            <a:endParaRPr lang="en-US" altLang="ja-JP" sz="1800" kern="0" noProof="0" dirty="0" smtClean="0">
              <a:solidFill>
                <a:srgbClr val="99CCFF"/>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en-US" altLang="ja-JP" sz="1800" i="0" u="none" strike="noStrike" kern="0" cap="none" spc="0" normalizeH="0" dirty="0" smtClean="0">
                <a:ln>
                  <a:noFill/>
                </a:ln>
                <a:solidFill>
                  <a:srgbClr val="EAEAEA"/>
                </a:solidFill>
                <a:effectLst/>
                <a:uLnTx/>
                <a:uFillTx/>
                <a:latin typeface="+mn-lt"/>
                <a:ea typeface="+mn-ea"/>
                <a:cs typeface="+mn-cs"/>
              </a:rPr>
              <a:t>   </a:t>
            </a:r>
            <a:r>
              <a:rPr lang="ja-JP" altLang="en-US" sz="1800" kern="0" dirty="0" smtClean="0">
                <a:solidFill>
                  <a:srgbClr val="EAEAEA"/>
                </a:solidFill>
                <a:latin typeface="+mn-lt"/>
                <a:ea typeface="+mn-ea"/>
              </a:rPr>
              <a:t>・</a:t>
            </a:r>
            <a:r>
              <a:rPr kumimoji="1" lang="en-US" altLang="ja-JP" sz="1800" i="0" u="none" strike="noStrike" kern="0" cap="none" spc="0" normalizeH="0" dirty="0" smtClean="0">
                <a:ln>
                  <a:noFill/>
                </a:ln>
                <a:solidFill>
                  <a:srgbClr val="EAEAEA"/>
                </a:solidFill>
                <a:effectLst/>
                <a:uLnTx/>
                <a:uFillTx/>
                <a:latin typeface="+mn-lt"/>
                <a:ea typeface="+mn-ea"/>
                <a:cs typeface="+mn-cs"/>
              </a:rPr>
              <a:t>Type-B</a:t>
            </a:r>
            <a:r>
              <a:rPr kumimoji="1" lang="ja-JP" altLang="en-US" sz="1800" i="0" u="none" strike="noStrike" kern="0" cap="none" spc="0" normalizeH="0" dirty="0" smtClean="0">
                <a:ln>
                  <a:noFill/>
                </a:ln>
                <a:solidFill>
                  <a:srgbClr val="EAEAEA"/>
                </a:solidFill>
                <a:effectLst/>
                <a:uLnTx/>
                <a:uFillTx/>
                <a:latin typeface="+mn-lt"/>
                <a:ea typeface="+mn-ea"/>
                <a:cs typeface="+mn-cs"/>
              </a:rPr>
              <a:t>防振系とそのための真空槽は、</a:t>
            </a:r>
            <a:r>
              <a:rPr kumimoji="1" lang="en-US" altLang="ja-JP" sz="1800" i="0" u="none" strike="noStrike" kern="0" cap="none" spc="0" normalizeH="0" dirty="0" smtClean="0">
                <a:ln>
                  <a:noFill/>
                </a:ln>
                <a:solidFill>
                  <a:srgbClr val="EAEAEA"/>
                </a:solidFill>
                <a:effectLst/>
                <a:uLnTx/>
                <a:uFillTx/>
                <a:latin typeface="+mn-lt"/>
                <a:ea typeface="+mn-ea"/>
                <a:cs typeface="+mn-cs"/>
              </a:rPr>
              <a:t>BS, PRM, SEM</a:t>
            </a:r>
            <a:r>
              <a:rPr kumimoji="1" lang="ja-JP" altLang="en-US" sz="1800" i="0" u="none" strike="noStrike" kern="0" cap="none" spc="0" normalizeH="0" dirty="0" smtClean="0">
                <a:ln>
                  <a:noFill/>
                </a:ln>
                <a:solidFill>
                  <a:srgbClr val="EAEAEA"/>
                </a:solidFill>
                <a:effectLst/>
                <a:uLnTx/>
                <a:uFillTx/>
                <a:latin typeface="+mn-lt"/>
                <a:ea typeface="+mn-ea"/>
                <a:cs typeface="+mn-cs"/>
              </a:rPr>
              <a:t>など</a:t>
            </a:r>
            <a:r>
              <a:rPr kumimoji="1" lang="en-US" altLang="ja-JP" sz="1800" i="0" u="none" strike="noStrike" kern="0" cap="none" spc="0" normalizeH="0" dirty="0" smtClean="0">
                <a:ln>
                  <a:noFill/>
                </a:ln>
                <a:solidFill>
                  <a:srgbClr val="EAEAEA"/>
                </a:solidFill>
                <a:effectLst/>
                <a:uLnTx/>
                <a:uFillTx/>
                <a:latin typeface="+mn-lt"/>
                <a:ea typeface="+mn-ea"/>
                <a:cs typeface="+mn-cs"/>
              </a:rPr>
              <a:t>7</a:t>
            </a:r>
            <a:r>
              <a:rPr lang="ja-JP" altLang="en-US" sz="1800" kern="0" dirty="0" smtClean="0">
                <a:solidFill>
                  <a:srgbClr val="EAEAEA"/>
                </a:solidFill>
                <a:latin typeface="+mn-lt"/>
                <a:ea typeface="+mn-ea"/>
              </a:rPr>
              <a:t>か所に使用される</a:t>
            </a:r>
            <a:r>
              <a:rPr lang="en-US" altLang="ja-JP" sz="1800" kern="0" dirty="0" smtClean="0">
                <a:solidFill>
                  <a:srgbClr val="EAEAEA"/>
                </a:solidFill>
                <a:latin typeface="+mn-lt"/>
                <a:ea typeface="+mn-ea"/>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  これらは、いずれにせよ</a:t>
            </a:r>
            <a:r>
              <a:rPr lang="en-US" altLang="ja-JP" sz="1800" kern="0" dirty="0" smtClean="0">
                <a:solidFill>
                  <a:srgbClr val="EAEAEA"/>
                </a:solidFill>
                <a:latin typeface="+mn-lt"/>
                <a:ea typeface="+mn-ea"/>
              </a:rPr>
              <a:t>iLCGT</a:t>
            </a:r>
            <a:r>
              <a:rPr lang="ja-JP" altLang="en-US" sz="1800" kern="0" dirty="0" smtClean="0">
                <a:solidFill>
                  <a:srgbClr val="EAEAEA"/>
                </a:solidFill>
                <a:latin typeface="+mn-lt"/>
                <a:ea typeface="+mn-ea"/>
              </a:rPr>
              <a:t>初期から必要であり、事前の開発は完了して</a:t>
            </a:r>
            <a:r>
              <a:rPr lang="ja-JP" altLang="en-US" sz="1800" kern="0" dirty="0" err="1" smtClean="0">
                <a:solidFill>
                  <a:srgbClr val="EAEAEA"/>
                </a:solidFill>
                <a:latin typeface="+mn-lt"/>
                <a:ea typeface="+mn-ea"/>
              </a:rPr>
              <a:t>い</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rPr>
              <a:t>　　る必要がある</a:t>
            </a: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この技術的に完成した防振系・真空槽をセットでテストマス用に</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rPr>
              <a:t>　　使用することで、余分な開発要素を低減し、リスクを避ける</a:t>
            </a:r>
            <a:r>
              <a:rPr lang="en-US" altLang="ja-JP" sz="1800" kern="0" dirty="0" smtClean="0">
                <a:solidFill>
                  <a:srgbClr val="EAEAEA"/>
                </a:solidFill>
                <a:latin typeface="+mn-lt"/>
                <a:ea typeface="+mn-ea"/>
              </a:rPr>
              <a:t>.</a:t>
            </a:r>
          </a:p>
        </p:txBody>
      </p:sp>
      <p:sp>
        <p:nvSpPr>
          <p:cNvPr id="8" name="Rectangle 3"/>
          <p:cNvSpPr txBox="1">
            <a:spLocks noChangeArrowheads="1"/>
          </p:cNvSpPr>
          <p:nvPr/>
        </p:nvSpPr>
        <p:spPr>
          <a:xfrm>
            <a:off x="571472" y="3143248"/>
            <a:ext cx="8001056" cy="2714644"/>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     </a:t>
            </a:r>
            <a:r>
              <a:rPr lang="ja-JP" altLang="en-US" sz="1600" kern="0" dirty="0" smtClean="0">
                <a:solidFill>
                  <a:srgbClr val="B2B2B2"/>
                </a:solidFill>
                <a:latin typeface="+mn-lt"/>
                <a:ea typeface="+mn-ea"/>
              </a:rPr>
              <a:t>・テストマスに</a:t>
            </a:r>
            <a:r>
              <a:rPr lang="en-US" altLang="ja-JP" sz="1600" kern="0" dirty="0" smtClean="0">
                <a:solidFill>
                  <a:srgbClr val="B2B2B2"/>
                </a:solidFill>
                <a:latin typeface="+mn-lt"/>
                <a:ea typeface="+mn-ea"/>
              </a:rPr>
              <a:t>Type-A</a:t>
            </a:r>
            <a:r>
              <a:rPr lang="ja-JP" altLang="en-US" sz="1600" kern="0" dirty="0" smtClean="0">
                <a:solidFill>
                  <a:srgbClr val="B2B2B2"/>
                </a:solidFill>
                <a:latin typeface="+mn-lt"/>
                <a:ea typeface="+mn-ea"/>
              </a:rPr>
              <a:t>を使用する場合には、そのための常温ペーロード部、及び、常温真</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　　　 空槽の設計・開発が必要になる</a:t>
            </a:r>
            <a:r>
              <a:rPr lang="en-US" altLang="ja-JP" sz="1600" kern="0" dirty="0" smtClean="0">
                <a:solidFill>
                  <a:srgbClr val="B2B2B2"/>
                </a:solidFill>
                <a:latin typeface="+mn-lt"/>
                <a:ea typeface="+mn-ea"/>
              </a:rPr>
              <a:t>. </a:t>
            </a:r>
            <a:r>
              <a:rPr lang="ja-JP" altLang="en-US" sz="1600" kern="0" dirty="0" smtClean="0">
                <a:solidFill>
                  <a:srgbClr val="B2B2B2"/>
                </a:solidFill>
                <a:latin typeface="+mn-lt"/>
                <a:ea typeface="+mn-ea"/>
              </a:rPr>
              <a:t>また、</a:t>
            </a:r>
            <a:r>
              <a:rPr lang="en-US" altLang="ja-JP" sz="1600" kern="0" dirty="0" smtClean="0">
                <a:solidFill>
                  <a:srgbClr val="B2B2B2"/>
                </a:solidFill>
                <a:latin typeface="+mn-lt"/>
                <a:ea typeface="+mn-ea"/>
              </a:rPr>
              <a:t>Type-A</a:t>
            </a:r>
            <a:r>
              <a:rPr lang="ja-JP" altLang="en-US" sz="1600" kern="0" dirty="0" smtClean="0">
                <a:solidFill>
                  <a:srgbClr val="B2B2B2"/>
                </a:solidFill>
                <a:latin typeface="+mn-lt"/>
                <a:ea typeface="+mn-ea"/>
              </a:rPr>
              <a:t>防振系は</a:t>
            </a:r>
            <a:r>
              <a:rPr lang="en-US" altLang="ja-JP" sz="1600" kern="0" dirty="0" smtClean="0">
                <a:solidFill>
                  <a:srgbClr val="B2B2B2"/>
                </a:solidFill>
                <a:latin typeface="+mn-lt"/>
                <a:ea typeface="+mn-ea"/>
              </a:rPr>
              <a:t>bLCGT</a:t>
            </a:r>
            <a:r>
              <a:rPr lang="ja-JP" altLang="en-US" sz="1600" kern="0" dirty="0" smtClean="0">
                <a:solidFill>
                  <a:srgbClr val="B2B2B2"/>
                </a:solidFill>
                <a:latin typeface="+mn-lt"/>
                <a:ea typeface="+mn-ea"/>
              </a:rPr>
              <a:t>所期の位置にしか設</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600" kern="0" dirty="0" smtClean="0">
                <a:solidFill>
                  <a:srgbClr val="B2B2B2"/>
                </a:solidFill>
                <a:latin typeface="+mn-lt"/>
                <a:ea typeface="+mn-ea"/>
              </a:rPr>
              <a:t>       </a:t>
            </a:r>
            <a:r>
              <a:rPr lang="ja-JP" altLang="en-US" sz="1600" kern="0" dirty="0" smtClean="0">
                <a:solidFill>
                  <a:srgbClr val="B2B2B2"/>
                </a:solidFill>
                <a:latin typeface="+mn-lt"/>
                <a:ea typeface="+mn-ea"/>
              </a:rPr>
              <a:t>置できず、エンドルームを使用したフルのサファイヤ懸架システム開発を並行して進める</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600" kern="0" dirty="0" smtClean="0">
                <a:solidFill>
                  <a:srgbClr val="B2B2B2"/>
                </a:solidFill>
                <a:latin typeface="+mn-lt"/>
                <a:ea typeface="+mn-ea"/>
              </a:rPr>
              <a:t>       </a:t>
            </a:r>
            <a:r>
              <a:rPr lang="ja-JP" altLang="en-US" sz="1600" kern="0" dirty="0" smtClean="0">
                <a:solidFill>
                  <a:srgbClr val="B2B2B2"/>
                </a:solidFill>
                <a:latin typeface="+mn-lt"/>
                <a:ea typeface="+mn-ea"/>
              </a:rPr>
              <a:t>ことはできない</a:t>
            </a:r>
            <a:r>
              <a:rPr lang="en-US" altLang="ja-JP" sz="1600" kern="0" dirty="0" smtClean="0">
                <a:solidFill>
                  <a:srgbClr val="B2B2B2"/>
                </a:solidFill>
                <a:latin typeface="+mn-lt"/>
                <a:ea typeface="+mn-ea"/>
              </a:rPr>
              <a: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600" kern="0" dirty="0" smtClean="0">
                <a:solidFill>
                  <a:srgbClr val="B2B2B2"/>
                </a:solidFill>
                <a:latin typeface="+mn-lt"/>
                <a:ea typeface="+mn-ea"/>
              </a:rPr>
              <a:t>     </a:t>
            </a:r>
            <a:r>
              <a:rPr lang="ja-JP" altLang="en-US" sz="1600" kern="0" dirty="0" smtClean="0">
                <a:solidFill>
                  <a:srgbClr val="B2B2B2"/>
                </a:solidFill>
                <a:latin typeface="+mn-lt"/>
                <a:ea typeface="+mn-ea"/>
              </a:rPr>
              <a:t>・テストマスに</a:t>
            </a:r>
            <a:r>
              <a:rPr lang="en-US" altLang="ja-JP" sz="1600" kern="0" dirty="0" smtClean="0">
                <a:solidFill>
                  <a:srgbClr val="B2B2B2"/>
                </a:solidFill>
                <a:latin typeface="+mn-lt"/>
                <a:ea typeface="+mn-ea"/>
              </a:rPr>
              <a:t>Type-C</a:t>
            </a:r>
            <a:r>
              <a:rPr lang="ja-JP" altLang="en-US" sz="1600" kern="0" dirty="0" smtClean="0">
                <a:solidFill>
                  <a:srgbClr val="B2B2B2"/>
                </a:solidFill>
                <a:latin typeface="+mn-lt"/>
                <a:ea typeface="+mn-ea"/>
              </a:rPr>
              <a:t>を使用する場合には、スタックの上に</a:t>
            </a:r>
            <a:r>
              <a:rPr lang="en-US" altLang="ja-JP" sz="1600" kern="0" dirty="0" smtClean="0">
                <a:solidFill>
                  <a:srgbClr val="B2B2B2"/>
                </a:solidFill>
                <a:latin typeface="+mn-lt"/>
                <a:ea typeface="+mn-ea"/>
              </a:rPr>
              <a:t>Type-B</a:t>
            </a:r>
            <a:r>
              <a:rPr lang="ja-JP" altLang="en-US" sz="1600" kern="0" dirty="0" smtClean="0">
                <a:solidFill>
                  <a:srgbClr val="B2B2B2"/>
                </a:solidFill>
                <a:latin typeface="+mn-lt"/>
                <a:ea typeface="+mn-ea"/>
              </a:rPr>
              <a:t>用ペイロードを</a:t>
            </a:r>
            <a:r>
              <a:rPr lang="ja-JP" altLang="en-US" sz="1600" kern="0" dirty="0" err="1" smtClean="0">
                <a:solidFill>
                  <a:srgbClr val="B2B2B2"/>
                </a:solidFill>
                <a:latin typeface="+mn-lt"/>
                <a:ea typeface="+mn-ea"/>
              </a:rPr>
              <a:t>設置す</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　　　ることになり、このためのスタックと支持構造を設計・製作する必要がある</a:t>
            </a:r>
            <a:r>
              <a:rPr lang="en-US" altLang="ja-JP" sz="1600" kern="0" dirty="0" smtClean="0">
                <a:solidFill>
                  <a:srgbClr val="B2B2B2"/>
                </a:solidFill>
                <a:latin typeface="+mn-lt"/>
                <a:ea typeface="+mn-ea"/>
              </a:rPr>
              <a:t>.</a:t>
            </a:r>
          </a:p>
        </p:txBody>
      </p:sp>
      <p:sp>
        <p:nvSpPr>
          <p:cNvPr id="7" name="スライド番号プレースホルダ 6"/>
          <p:cNvSpPr>
            <a:spLocks noGrp="1"/>
          </p:cNvSpPr>
          <p:nvPr>
            <p:ph type="sldNum" sz="quarter" idx="11"/>
          </p:nvPr>
        </p:nvSpPr>
        <p:spPr/>
        <p:txBody>
          <a:bodyPr/>
          <a:lstStyle/>
          <a:p>
            <a:pPr>
              <a:defRPr/>
            </a:pPr>
            <a:fld id="{7AF75637-E8AC-4181-927C-9D85E9A3AAC1}" type="slidenum">
              <a:rPr lang="en-US" altLang="ja-JP" smtClean="0"/>
              <a:pPr>
                <a:defRPr/>
              </a:pPr>
              <a:t>28</a:t>
            </a:fld>
            <a:endParaRPr lang="en-US" altLang="ja-JP" dirty="0"/>
          </a:p>
        </p:txBody>
      </p:sp>
    </p:spTree>
  </p:cSld>
  <p:clrMapOvr>
    <a:masterClrMapping/>
  </p:clrMapOvr>
  <p:transition advTm="1712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a:t>
            </a:r>
            <a:r>
              <a:rPr lang="ja-JP" altLang="en-US" dirty="0" smtClean="0"/>
              <a:t>意義 </a:t>
            </a:r>
            <a:r>
              <a:rPr lang="en-US" altLang="ja-JP" dirty="0" smtClean="0"/>
              <a:t>(2/3)</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6" name="Rectangle 3"/>
          <p:cNvSpPr txBox="1">
            <a:spLocks noChangeArrowheads="1"/>
          </p:cNvSpPr>
          <p:nvPr/>
        </p:nvSpPr>
        <p:spPr>
          <a:xfrm>
            <a:off x="571472" y="1285860"/>
            <a:ext cx="8001056" cy="414340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(2) Type-A</a:t>
            </a:r>
            <a:r>
              <a:rPr lang="ja-JP" altLang="en-US" sz="1800" kern="0" dirty="0" smtClean="0">
                <a:solidFill>
                  <a:srgbClr val="99CCFF"/>
                </a:solidFill>
                <a:latin typeface="+mn-lt"/>
                <a:ea typeface="+mn-ea"/>
              </a:rPr>
              <a:t>防振系・低温ペイロードの実地開発を可能にする</a:t>
            </a:r>
            <a:r>
              <a:rPr lang="en-US" altLang="ja-JP" sz="1800" kern="0" dirty="0" smtClean="0">
                <a:solidFill>
                  <a:srgbClr val="99CCFF"/>
                </a:solidFill>
                <a:latin typeface="+mn-lt"/>
                <a:ea typeface="+mn-ea"/>
              </a:rPr>
              <a:t>.</a:t>
            </a:r>
            <a:endParaRPr lang="en-US" altLang="ja-JP" sz="1800" kern="0" noProof="0" dirty="0" smtClean="0">
              <a:solidFill>
                <a:srgbClr val="99CCFF"/>
              </a:solidFill>
              <a:latin typeface="+mn-lt"/>
              <a:ea typeface="+mn-ea"/>
            </a:endParaRPr>
          </a:p>
          <a:p>
            <a:pPr marL="193675" lvl="0" indent="-193675" algn="l" eaLnBrk="0" hangingPunct="0">
              <a:lnSpc>
                <a:spcPct val="120000"/>
              </a:lnSpc>
              <a:buSzPct val="70000"/>
              <a:buNone/>
            </a:pPr>
            <a:r>
              <a:rPr lang="ja-JP" altLang="en-US" sz="1800" kern="0" dirty="0" smtClean="0">
                <a:solidFill>
                  <a:srgbClr val="EAEAEA"/>
                </a:solidFill>
              </a:rPr>
              <a:t>　  ・トンネル</a:t>
            </a:r>
            <a:r>
              <a:rPr lang="en-US" altLang="ja-JP" sz="1800" kern="0" dirty="0" smtClean="0">
                <a:solidFill>
                  <a:srgbClr val="EAEAEA"/>
                </a:solidFill>
              </a:rPr>
              <a:t>2</a:t>
            </a:r>
            <a:r>
              <a:rPr lang="ja-JP" altLang="en-US" sz="1800" kern="0" dirty="0" smtClean="0">
                <a:solidFill>
                  <a:srgbClr val="EAEAEA"/>
                </a:solidFill>
              </a:rPr>
              <a:t>層構造化された</a:t>
            </a:r>
            <a:r>
              <a:rPr kumimoji="1" lang="ja-JP" altLang="en-US" sz="1800" i="0" u="none" strike="noStrike" kern="0" cap="none" spc="0" normalizeH="0" dirty="0" smtClean="0">
                <a:ln>
                  <a:noFill/>
                </a:ln>
                <a:solidFill>
                  <a:srgbClr val="EAEAEA"/>
                </a:solidFill>
                <a:effectLst/>
                <a:uLnTx/>
                <a:uFillTx/>
                <a:latin typeface="+mn-lt"/>
                <a:ea typeface="+mn-ea"/>
                <a:cs typeface="+mn-cs"/>
              </a:rPr>
              <a:t>エンドルームで</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Type-A</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防振系の現地への実機導入と　</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ja-JP" altLang="en-US" sz="1800" kern="0" dirty="0" smtClean="0">
                <a:solidFill>
                  <a:srgbClr val="EAEAEA"/>
                </a:solidFill>
                <a:latin typeface="+mn-lt"/>
                <a:ea typeface="+mn-ea"/>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総合試験を行うことが可能になる。神岡サイトの静寂な環境で試験を行うことで</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en-US" altLang="ja-JP" sz="1800" kern="0" dirty="0" smtClean="0">
                <a:solidFill>
                  <a:srgbClr val="EAEAEA"/>
                </a:solidFill>
                <a:latin typeface="+mn-lt"/>
                <a:ea typeface="+mn-ea"/>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防振系調整のための余分な調整を行う手間を省くことができる。</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ja-JP" altLang="en-US" sz="1800" kern="0" dirty="0" smtClean="0">
                <a:solidFill>
                  <a:srgbClr val="EAEAEA"/>
                </a:solidFill>
                <a:latin typeface="+mn-lt"/>
                <a:ea typeface="+mn-ea"/>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この開発・試験は、</a:t>
            </a:r>
            <a:r>
              <a:rPr lang="ja-JP" altLang="en-US" sz="1800" kern="0" dirty="0" smtClean="0">
                <a:solidFill>
                  <a:srgbClr val="EAEAEA"/>
                </a:solidFill>
                <a:latin typeface="+mn-lt"/>
                <a:ea typeface="+mn-ea"/>
              </a:rPr>
              <a:t>干渉計コミッショニングと並行して行われ、</a:t>
            </a:r>
            <a:r>
              <a:rPr lang="en-US" altLang="ja-JP" sz="1800" kern="0" dirty="0" smtClean="0">
                <a:solidFill>
                  <a:srgbClr val="EAEAEA"/>
                </a:solidFill>
                <a:latin typeface="+mn-lt"/>
                <a:ea typeface="+mn-ea"/>
              </a:rPr>
              <a:t>LCGT</a:t>
            </a:r>
            <a:r>
              <a:rPr lang="ja-JP" altLang="en-US" sz="1800" kern="0" dirty="0" smtClean="0">
                <a:solidFill>
                  <a:srgbClr val="EAEAEA"/>
                </a:solidFill>
                <a:latin typeface="+mn-lt"/>
                <a:ea typeface="+mn-ea"/>
              </a:rPr>
              <a:t>のメインスケ</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ジュールには直接的には影響を与えない。従って、「</a:t>
            </a:r>
            <a:r>
              <a:rPr lang="en-US" altLang="ja-JP" sz="1800" kern="0" dirty="0" smtClean="0">
                <a:solidFill>
                  <a:srgbClr val="EAEAEA"/>
                </a:solidFill>
                <a:latin typeface="+mn-lt"/>
                <a:ea typeface="+mn-ea"/>
              </a:rPr>
              <a:t>LCGT</a:t>
            </a:r>
            <a:r>
              <a:rPr lang="ja-JP" altLang="en-US" sz="1800" kern="0" dirty="0" smtClean="0">
                <a:solidFill>
                  <a:srgbClr val="EAEAEA"/>
                </a:solidFill>
                <a:latin typeface="+mn-lt"/>
                <a:ea typeface="+mn-ea"/>
              </a:rPr>
              <a:t>を</a:t>
            </a:r>
            <a:r>
              <a:rPr lang="en-US" altLang="ja-JP" sz="1800" kern="0" dirty="0" smtClean="0">
                <a:solidFill>
                  <a:srgbClr val="EAEAEA"/>
                </a:solidFill>
                <a:latin typeface="+mn-lt"/>
                <a:ea typeface="+mn-ea"/>
              </a:rPr>
              <a:t>R&amp;D</a:t>
            </a:r>
            <a:r>
              <a:rPr lang="ja-JP" altLang="en-US" sz="1800" kern="0" dirty="0" smtClean="0">
                <a:solidFill>
                  <a:srgbClr val="EAEAEA"/>
                </a:solidFill>
                <a:latin typeface="+mn-lt"/>
                <a:ea typeface="+mn-ea"/>
              </a:rPr>
              <a:t>に利用しない」</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という方針には反しない。</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p:txBody>
      </p:sp>
      <p:sp>
        <p:nvSpPr>
          <p:cNvPr id="7" name="Rectangle 3"/>
          <p:cNvSpPr txBox="1">
            <a:spLocks noChangeArrowheads="1"/>
          </p:cNvSpPr>
          <p:nvPr/>
        </p:nvSpPr>
        <p:spPr>
          <a:xfrm>
            <a:off x="857224" y="3786190"/>
            <a:ext cx="8001056" cy="1928826"/>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a:t>
            </a:r>
            <a:r>
              <a:rPr lang="en-US" altLang="ja-JP" sz="1600" kern="0" dirty="0" smtClean="0">
                <a:solidFill>
                  <a:srgbClr val="B2B2B2"/>
                </a:solidFill>
                <a:latin typeface="+mn-lt"/>
                <a:ea typeface="+mn-ea"/>
              </a:rPr>
              <a:t>Type-A</a:t>
            </a:r>
            <a:r>
              <a:rPr lang="ja-JP" altLang="en-US" sz="1600" kern="0" dirty="0" smtClean="0">
                <a:solidFill>
                  <a:srgbClr val="B2B2B2"/>
                </a:solidFill>
                <a:latin typeface="+mn-lt"/>
                <a:ea typeface="+mn-ea"/>
              </a:rPr>
              <a:t>防振系は、トンネル</a:t>
            </a:r>
            <a:r>
              <a:rPr lang="en-US" altLang="ja-JP" sz="1600" kern="0" dirty="0" smtClean="0">
                <a:solidFill>
                  <a:srgbClr val="B2B2B2"/>
                </a:solidFill>
                <a:latin typeface="+mn-lt"/>
                <a:ea typeface="+mn-ea"/>
              </a:rPr>
              <a:t>2</a:t>
            </a:r>
            <a:r>
              <a:rPr lang="ja-JP" altLang="en-US" sz="1600" kern="0" dirty="0" smtClean="0">
                <a:solidFill>
                  <a:srgbClr val="B2B2B2"/>
                </a:solidFill>
                <a:latin typeface="+mn-lt"/>
                <a:ea typeface="+mn-ea"/>
              </a:rPr>
              <a:t>層構造を前提としているため、別施設で事前総合評価試験を</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600" kern="0" dirty="0" smtClean="0">
                <a:solidFill>
                  <a:srgbClr val="B2B2B2"/>
                </a:solidFill>
                <a:latin typeface="+mn-lt"/>
                <a:ea typeface="+mn-ea"/>
              </a:rPr>
              <a:t>  </a:t>
            </a:r>
            <a:r>
              <a:rPr lang="ja-JP" altLang="en-US" sz="1600" kern="0" dirty="0" smtClean="0">
                <a:solidFill>
                  <a:srgbClr val="B2B2B2"/>
                </a:solidFill>
                <a:latin typeface="+mn-lt"/>
                <a:ea typeface="+mn-ea"/>
              </a:rPr>
              <a:t>行うためには大規模な準備が必要になる。また、地上施設では、地面振動レベルが大きく、静寂な神岡サイトに設置するよりも大きな開発労力を必要とすることが想定される。</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・神岡サイト実地で総合評価試験を行う場合は、その試験と干渉計動作試験を同時に行う</a:t>
            </a:r>
            <a:endParaRPr lang="en-US" altLang="ja-JP" sz="1600" kern="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　ことができない。</a:t>
            </a:r>
            <a:r>
              <a:rPr lang="en-US" altLang="ja-JP" sz="1600" kern="0" dirty="0" smtClean="0">
                <a:solidFill>
                  <a:srgbClr val="B2B2B2"/>
                </a:solidFill>
                <a:latin typeface="+mn-lt"/>
                <a:ea typeface="+mn-ea"/>
              </a:rPr>
              <a:t>LCGT</a:t>
            </a:r>
            <a:r>
              <a:rPr lang="ja-JP" altLang="en-US" sz="1600" kern="0" dirty="0" smtClean="0">
                <a:solidFill>
                  <a:srgbClr val="B2B2B2"/>
                </a:solidFill>
                <a:latin typeface="+mn-lt"/>
                <a:ea typeface="+mn-ea"/>
              </a:rPr>
              <a:t>全体のスケジュールを圧迫することになる。</a:t>
            </a:r>
            <a:endParaRPr lang="en-US" altLang="ja-JP" sz="1600" kern="0" dirty="0" smtClean="0">
              <a:solidFill>
                <a:srgbClr val="B2B2B2"/>
              </a:solidFill>
              <a:latin typeface="+mn-lt"/>
              <a:ea typeface="+mn-ea"/>
            </a:endParaRPr>
          </a:p>
        </p:txBody>
      </p:sp>
      <p:sp>
        <p:nvSpPr>
          <p:cNvPr id="8" name="スライド番号プレースホルダ 7"/>
          <p:cNvSpPr>
            <a:spLocks noGrp="1"/>
          </p:cNvSpPr>
          <p:nvPr>
            <p:ph type="sldNum" sz="quarter" idx="11"/>
          </p:nvPr>
        </p:nvSpPr>
        <p:spPr/>
        <p:txBody>
          <a:bodyPr/>
          <a:lstStyle/>
          <a:p>
            <a:pPr>
              <a:defRPr/>
            </a:pPr>
            <a:fld id="{7AF75637-E8AC-4181-927C-9D85E9A3AAC1}" type="slidenum">
              <a:rPr lang="en-US" altLang="ja-JP" smtClean="0"/>
              <a:pPr>
                <a:defRPr/>
              </a:pPr>
              <a:t>29</a:t>
            </a:fld>
            <a:endParaRPr lang="en-US" altLang="ja-JP" dirty="0"/>
          </a:p>
        </p:txBody>
      </p:sp>
    </p:spTree>
  </p:cSld>
  <p:clrMapOvr>
    <a:masterClrMapping/>
  </p:clrMapOvr>
  <p:transition advTm="1712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Plan-A Draft Schedule</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285720" y="3245184"/>
            <a:ext cx="2119030" cy="500062"/>
          </a:xfrm>
          <a:prstGeom prst="rect">
            <a:avLst/>
          </a:prstGeom>
        </p:spPr>
        <p:txBody>
          <a:bodyPr/>
          <a:lstStyle/>
          <a:p>
            <a:pPr>
              <a:spcBef>
                <a:spcPct val="0"/>
              </a:spcBef>
              <a:buClrTx/>
              <a:buFontTx/>
              <a:buNone/>
            </a:pPr>
            <a:r>
              <a:rPr lang="en-US" altLang="ja-JP" sz="1600" dirty="0" smtClean="0">
                <a:solidFill>
                  <a:srgbClr val="99FF99"/>
                </a:solidFill>
              </a:rPr>
              <a:t>Type-B</a:t>
            </a:r>
            <a:r>
              <a:rPr lang="ja-JP" altLang="en-US" sz="1600" dirty="0" smtClean="0">
                <a:solidFill>
                  <a:srgbClr val="99FF99"/>
                </a:solidFill>
              </a:rPr>
              <a:t>　</a:t>
            </a:r>
            <a:r>
              <a:rPr lang="en-US" altLang="ja-JP" sz="1600" dirty="0" smtClean="0">
                <a:solidFill>
                  <a:srgbClr val="99FF99"/>
                </a:solidFill>
              </a:rPr>
              <a:t>development</a:t>
            </a:r>
          </a:p>
        </p:txBody>
      </p:sp>
      <p:pic>
        <p:nvPicPr>
          <p:cNvPr id="8" name="Picture 3"/>
          <p:cNvPicPr>
            <a:picLocks noChangeAspect="1" noChangeArrowheads="1"/>
          </p:cNvPicPr>
          <p:nvPr/>
        </p:nvPicPr>
        <p:blipFill>
          <a:blip r:embed="rId3" cstate="print"/>
          <a:srcRect/>
          <a:stretch>
            <a:fillRect/>
          </a:stretch>
        </p:blipFill>
        <p:spPr bwMode="auto">
          <a:xfrm>
            <a:off x="214282" y="1153352"/>
            <a:ext cx="8786842" cy="1989896"/>
          </a:xfrm>
          <a:prstGeom prst="rect">
            <a:avLst/>
          </a:prstGeom>
          <a:noFill/>
          <a:ln w="9525">
            <a:noFill/>
            <a:miter lim="800000"/>
            <a:headEnd/>
            <a:tailEnd/>
          </a:ln>
        </p:spPr>
      </p:pic>
      <p:sp>
        <p:nvSpPr>
          <p:cNvPr id="9" name="Rectangle 3"/>
          <p:cNvSpPr txBox="1">
            <a:spLocks noChangeArrowheads="1"/>
          </p:cNvSpPr>
          <p:nvPr/>
        </p:nvSpPr>
        <p:spPr>
          <a:xfrm>
            <a:off x="114297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2011</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0" name="Rectangle 3"/>
          <p:cNvSpPr txBox="1">
            <a:spLocks noChangeArrowheads="1"/>
          </p:cNvSpPr>
          <p:nvPr/>
        </p:nvSpPr>
        <p:spPr>
          <a:xfrm>
            <a:off x="221454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2012</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1" name="Rectangle 3"/>
          <p:cNvSpPr txBox="1">
            <a:spLocks noChangeArrowheads="1"/>
          </p:cNvSpPr>
          <p:nvPr/>
        </p:nvSpPr>
        <p:spPr>
          <a:xfrm>
            <a:off x="3428992"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2013</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2" name="Rectangle 3"/>
          <p:cNvSpPr txBox="1">
            <a:spLocks noChangeArrowheads="1"/>
          </p:cNvSpPr>
          <p:nvPr/>
        </p:nvSpPr>
        <p:spPr>
          <a:xfrm>
            <a:off x="464343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2014</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3" name="Rectangle 3"/>
          <p:cNvSpPr txBox="1">
            <a:spLocks noChangeArrowheads="1"/>
          </p:cNvSpPr>
          <p:nvPr/>
        </p:nvSpPr>
        <p:spPr>
          <a:xfrm>
            <a:off x="571500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2015</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4" name="Rectangle 3"/>
          <p:cNvSpPr txBox="1">
            <a:spLocks noChangeArrowheads="1"/>
          </p:cNvSpPr>
          <p:nvPr/>
        </p:nvSpPr>
        <p:spPr>
          <a:xfrm>
            <a:off x="685801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2016</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5" name="Rectangle 3"/>
          <p:cNvSpPr txBox="1">
            <a:spLocks noChangeArrowheads="1"/>
          </p:cNvSpPr>
          <p:nvPr/>
        </p:nvSpPr>
        <p:spPr>
          <a:xfrm>
            <a:off x="8001024"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2017</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6" name="角丸四角形 15"/>
          <p:cNvSpPr/>
          <p:nvPr/>
        </p:nvSpPr>
        <p:spPr bwMode="auto">
          <a:xfrm>
            <a:off x="214282" y="1142984"/>
            <a:ext cx="4643470" cy="2000264"/>
          </a:xfrm>
          <a:prstGeom prst="roundRect">
            <a:avLst>
              <a:gd name="adj" fmla="val 4286"/>
            </a:avLst>
          </a:prstGeom>
          <a:solidFill>
            <a:schemeClr val="bg1">
              <a:lumMod val="90000"/>
              <a:alpha val="20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7" name="角丸四角形 16"/>
          <p:cNvSpPr/>
          <p:nvPr/>
        </p:nvSpPr>
        <p:spPr bwMode="auto">
          <a:xfrm>
            <a:off x="4881565" y="1142984"/>
            <a:ext cx="2905145" cy="2000264"/>
          </a:xfrm>
          <a:prstGeom prst="roundRect">
            <a:avLst>
              <a:gd name="adj" fmla="val 5238"/>
            </a:avLst>
          </a:prstGeom>
          <a:solidFill>
            <a:schemeClr val="accent6">
              <a:lumMod val="50000"/>
              <a:lumOff val="50000"/>
              <a:alpha val="2000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8" name="Rectangle 3"/>
          <p:cNvSpPr txBox="1">
            <a:spLocks noChangeArrowheads="1"/>
          </p:cNvSpPr>
          <p:nvPr/>
        </p:nvSpPr>
        <p:spPr>
          <a:xfrm>
            <a:off x="6143636" y="1785926"/>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2000" b="1" i="0" u="none" strike="noStrike" kern="0" cap="none" spc="0" normalizeH="0" baseline="0" noProof="0" dirty="0" smtClean="0">
                <a:ln>
                  <a:noFill/>
                </a:ln>
                <a:solidFill>
                  <a:srgbClr val="3366FF"/>
                </a:solidFill>
                <a:uLnTx/>
                <a:uFillTx/>
                <a:latin typeface="+mn-lt"/>
                <a:ea typeface="+mn-ea"/>
                <a:cs typeface="+mn-cs"/>
              </a:rPr>
              <a:t>bLCGT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p:txBody>
      </p:sp>
      <p:sp>
        <p:nvSpPr>
          <p:cNvPr id="19" name="Rectangle 3"/>
          <p:cNvSpPr txBox="1">
            <a:spLocks noChangeArrowheads="1"/>
          </p:cNvSpPr>
          <p:nvPr/>
        </p:nvSpPr>
        <p:spPr>
          <a:xfrm>
            <a:off x="1928794" y="2357430"/>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chemeClr val="bg1">
                    <a:lumMod val="75000"/>
                  </a:schemeClr>
                </a:solidFill>
                <a:latin typeface="+mn-lt"/>
                <a:ea typeface="+mn-ea"/>
              </a:rPr>
              <a:t>i</a:t>
            </a:r>
            <a:r>
              <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rPr>
              <a:t>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p:txBody>
      </p:sp>
      <p:sp>
        <p:nvSpPr>
          <p:cNvPr id="20" name="角丸四角形 19"/>
          <p:cNvSpPr/>
          <p:nvPr/>
        </p:nvSpPr>
        <p:spPr bwMode="auto">
          <a:xfrm>
            <a:off x="7810523" y="1142984"/>
            <a:ext cx="1190633" cy="2000264"/>
          </a:xfrm>
          <a:prstGeom prst="roundRect">
            <a:avLst>
              <a:gd name="adj" fmla="val 5238"/>
            </a:avLst>
          </a:prstGeom>
          <a:solidFill>
            <a:srgbClr val="CC99FF">
              <a:alpha val="20000"/>
            </a:srgbClr>
          </a:solidFill>
          <a:ln w="25400" cap="flat" cmpd="sng" algn="ctr">
            <a:solidFill>
              <a:srgbClr val="CC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21" name="Rectangle 3"/>
          <p:cNvSpPr txBox="1">
            <a:spLocks noChangeArrowheads="1"/>
          </p:cNvSpPr>
          <p:nvPr/>
        </p:nvSpPr>
        <p:spPr>
          <a:xfrm>
            <a:off x="8001024" y="1938326"/>
            <a:ext cx="1071570"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rgbClr val="9900CC"/>
                </a:solidFill>
                <a:latin typeface="+mn-lt"/>
                <a:ea typeface="+mn-ea"/>
              </a:rPr>
              <a:t>OBS</a:t>
            </a: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p:txBody>
      </p:sp>
      <p:cxnSp>
        <p:nvCxnSpPr>
          <p:cNvPr id="24" name="直線矢印コネクタ 23"/>
          <p:cNvCxnSpPr/>
          <p:nvPr/>
        </p:nvCxnSpPr>
        <p:spPr bwMode="auto">
          <a:xfrm>
            <a:off x="2428860" y="3442648"/>
            <a:ext cx="285752" cy="5223"/>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28" name="Rectangle 3"/>
          <p:cNvSpPr txBox="1">
            <a:spLocks noChangeArrowheads="1"/>
          </p:cNvSpPr>
          <p:nvPr/>
        </p:nvSpPr>
        <p:spPr>
          <a:xfrm>
            <a:off x="214282" y="3556110"/>
            <a:ext cx="2928958" cy="500066"/>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Type-B construction</a:t>
            </a:r>
            <a:r>
              <a:rPr kumimoji="1" lang="en-US" altLang="ja-JP" sz="1600" b="0" i="0" u="none" strike="noStrike" kern="0" cap="none" spc="0" normalizeH="0" noProof="0" dirty="0" smtClean="0">
                <a:ln>
                  <a:noFill/>
                </a:ln>
                <a:solidFill>
                  <a:srgbClr val="99FF99"/>
                </a:solidFill>
                <a:effectLst/>
                <a:uLnTx/>
                <a:uFillTx/>
                <a:latin typeface="+mn-lt"/>
                <a:ea typeface="+mn-ea"/>
                <a:cs typeface="+mn-cs"/>
              </a:rPr>
              <a:t> </a:t>
            </a:r>
            <a:r>
              <a:rPr lang="en-US" altLang="ja-JP" sz="1600" kern="0" dirty="0" smtClean="0">
                <a:solidFill>
                  <a:srgbClr val="99FF99"/>
                </a:solidFill>
                <a:latin typeface="+mn-lt"/>
                <a:ea typeface="+mn-ea"/>
              </a:rPr>
              <a:t>and test</a:t>
            </a:r>
            <a:endParaRPr kumimoji="1" lang="en-US" altLang="ja-JP" sz="1600" b="0" i="0" u="none" strike="noStrike" kern="0" cap="none" spc="0" normalizeH="0" baseline="0" noProof="0" dirty="0" smtClean="0">
              <a:ln>
                <a:noFill/>
              </a:ln>
              <a:solidFill>
                <a:srgbClr val="99FF99"/>
              </a:solidFill>
              <a:effectLst/>
              <a:uLnTx/>
              <a:uFillTx/>
              <a:latin typeface="+mn-lt"/>
              <a:ea typeface="+mn-ea"/>
              <a:cs typeface="+mn-cs"/>
            </a:endParaRPr>
          </a:p>
        </p:txBody>
      </p:sp>
      <p:cxnSp>
        <p:nvCxnSpPr>
          <p:cNvPr id="29" name="直線矢印コネクタ 28"/>
          <p:cNvCxnSpPr/>
          <p:nvPr/>
        </p:nvCxnSpPr>
        <p:spPr bwMode="auto">
          <a:xfrm>
            <a:off x="2928926" y="3714752"/>
            <a:ext cx="214314"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cxnSp>
        <p:nvCxnSpPr>
          <p:cNvPr id="34" name="直線矢印コネクタ 33"/>
          <p:cNvCxnSpPr/>
          <p:nvPr/>
        </p:nvCxnSpPr>
        <p:spPr bwMode="auto">
          <a:xfrm>
            <a:off x="3357554" y="4143380"/>
            <a:ext cx="785818"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35" name="Rectangle 3"/>
          <p:cNvSpPr txBox="1">
            <a:spLocks noChangeArrowheads="1"/>
          </p:cNvSpPr>
          <p:nvPr/>
        </p:nvSpPr>
        <p:spPr>
          <a:xfrm>
            <a:off x="1615746" y="3857628"/>
            <a:ext cx="235745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Type-B</a:t>
            </a:r>
            <a:r>
              <a:rPr lang="ja-JP" altLang="en-US" sz="1600" kern="0" dirty="0" smtClean="0">
                <a:solidFill>
                  <a:srgbClr val="99FF99"/>
                </a:solidFill>
                <a:latin typeface="+mn-lt"/>
                <a:ea typeface="+mn-ea"/>
              </a:rPr>
              <a:t> </a:t>
            </a:r>
            <a:r>
              <a:rPr lang="en-US" altLang="ja-JP" sz="1600" kern="0" dirty="0" smtClean="0">
                <a:solidFill>
                  <a:srgbClr val="99FF99"/>
                </a:solidFill>
                <a:latin typeface="+mn-lt"/>
                <a:ea typeface="+mn-ea"/>
              </a:rPr>
              <a:t>installation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   and shakedown</a:t>
            </a:r>
          </a:p>
        </p:txBody>
      </p:sp>
      <p:sp>
        <p:nvSpPr>
          <p:cNvPr id="36" name="Rectangle 3"/>
          <p:cNvSpPr txBox="1">
            <a:spLocks noChangeArrowheads="1"/>
          </p:cNvSpPr>
          <p:nvPr/>
        </p:nvSpPr>
        <p:spPr>
          <a:xfrm>
            <a:off x="642910" y="5000636"/>
            <a:ext cx="307183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 installation,</a:t>
            </a:r>
            <a:endParaRPr kumimoji="1" lang="en-US" altLang="ja-JP" sz="1600" b="0" i="0" u="none" strike="noStrike" kern="0" cap="none" spc="0" normalizeH="0" noProof="0" dirty="0" smtClean="0">
              <a:ln>
                <a:noFill/>
              </a:ln>
              <a:solidFill>
                <a:srgbClr val="FF9999"/>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FF9999"/>
                </a:solidFill>
                <a:latin typeface="+mn-lt"/>
                <a:ea typeface="+mn-ea"/>
              </a:rPr>
              <a:t>d</a:t>
            </a:r>
            <a:r>
              <a:rPr lang="en-US" altLang="ja-JP" sz="1600" kern="0" baseline="0" dirty="0" smtClean="0">
                <a:solidFill>
                  <a:srgbClr val="FF9999"/>
                </a:solidFill>
                <a:latin typeface="+mn-lt"/>
                <a:ea typeface="+mn-ea"/>
              </a:rPr>
              <a:t>evelopment</a:t>
            </a:r>
            <a:r>
              <a:rPr lang="en-US" altLang="ja-JP" sz="1600" kern="0" dirty="0" smtClean="0">
                <a:solidFill>
                  <a:srgbClr val="FF9999"/>
                </a:solidFill>
                <a:latin typeface="+mn-lt"/>
                <a:ea typeface="+mn-ea"/>
              </a:rPr>
              <a:t> and shakedown</a:t>
            </a:r>
            <a:endParaRPr kumimoji="1" lang="en-US" altLang="ja-JP" sz="1600" b="0" i="0" u="none" strike="noStrike" kern="0" cap="none" spc="0" normalizeH="0" baseline="0" noProof="0" dirty="0" smtClean="0">
              <a:ln>
                <a:noFill/>
              </a:ln>
              <a:solidFill>
                <a:srgbClr val="FF9999"/>
              </a:solidFill>
              <a:effectLst/>
              <a:uLnTx/>
              <a:uFillTx/>
              <a:latin typeface="+mn-lt"/>
              <a:ea typeface="+mn-ea"/>
              <a:cs typeface="+mn-cs"/>
            </a:endParaRPr>
          </a:p>
        </p:txBody>
      </p:sp>
      <p:cxnSp>
        <p:nvCxnSpPr>
          <p:cNvPr id="37" name="直線矢印コネクタ 36"/>
          <p:cNvCxnSpPr/>
          <p:nvPr/>
        </p:nvCxnSpPr>
        <p:spPr bwMode="auto">
          <a:xfrm>
            <a:off x="3357554" y="5141924"/>
            <a:ext cx="785818"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40" name="Rectangle 3"/>
          <p:cNvSpPr txBox="1">
            <a:spLocks noChangeArrowheads="1"/>
          </p:cNvSpPr>
          <p:nvPr/>
        </p:nvSpPr>
        <p:spPr>
          <a:xfrm>
            <a:off x="3286116" y="5645166"/>
            <a:ext cx="271464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Cryostat + Cryo-payload</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        Prototype test</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41" name="直線矢印コネクタ 40"/>
          <p:cNvCxnSpPr/>
          <p:nvPr/>
        </p:nvCxnSpPr>
        <p:spPr bwMode="auto">
          <a:xfrm>
            <a:off x="3214678" y="5645166"/>
            <a:ext cx="3357586"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49" name="Rectangle 3"/>
          <p:cNvSpPr txBox="1">
            <a:spLocks noChangeArrowheads="1"/>
          </p:cNvSpPr>
          <p:nvPr/>
        </p:nvSpPr>
        <p:spPr>
          <a:xfrm>
            <a:off x="4071934" y="4214817"/>
            <a:ext cx="3214710"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Room-temperature</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  IFO </a:t>
            </a:r>
            <a:r>
              <a:rPr lang="en-US" altLang="ja-JP" sz="1600" kern="0" noProof="0" dirty="0" smtClean="0">
                <a:solidFill>
                  <a:srgbClr val="CC99FF"/>
                </a:solidFill>
                <a:latin typeface="+mn-lt"/>
                <a:ea typeface="+mn-ea"/>
              </a:rPr>
              <a:t>commissioning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0" name="直線矢印コネクタ 49"/>
          <p:cNvCxnSpPr/>
          <p:nvPr/>
        </p:nvCxnSpPr>
        <p:spPr bwMode="auto">
          <a:xfrm>
            <a:off x="4143372" y="4786322"/>
            <a:ext cx="2428892"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54" name="直線矢印コネクタ 53"/>
          <p:cNvCxnSpPr/>
          <p:nvPr/>
        </p:nvCxnSpPr>
        <p:spPr bwMode="auto">
          <a:xfrm>
            <a:off x="6572264" y="4784733"/>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6" name="Rectangle 3"/>
          <p:cNvSpPr txBox="1">
            <a:spLocks noChangeArrowheads="1"/>
          </p:cNvSpPr>
          <p:nvPr/>
        </p:nvSpPr>
        <p:spPr>
          <a:xfrm rot="16200000">
            <a:off x="5893604" y="3679033"/>
            <a:ext cx="1714512"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Half-cryogenic</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CC99FF"/>
                </a:solidFill>
                <a:effectLst/>
                <a:uLnTx/>
                <a:uFillTx/>
                <a:latin typeface="+mn-lt"/>
                <a:ea typeface="+mn-ea"/>
                <a:cs typeface="+mn-cs"/>
              </a:rPr>
              <a:t>     operation</a:t>
            </a:r>
          </a:p>
        </p:txBody>
      </p:sp>
      <p:cxnSp>
        <p:nvCxnSpPr>
          <p:cNvPr id="57" name="直線矢印コネクタ 56"/>
          <p:cNvCxnSpPr/>
          <p:nvPr/>
        </p:nvCxnSpPr>
        <p:spPr bwMode="auto">
          <a:xfrm>
            <a:off x="7143768" y="4786321"/>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8" name="Rectangle 3"/>
          <p:cNvSpPr txBox="1">
            <a:spLocks noChangeArrowheads="1"/>
          </p:cNvSpPr>
          <p:nvPr/>
        </p:nvSpPr>
        <p:spPr>
          <a:xfrm rot="16200000">
            <a:off x="6536546" y="3750472"/>
            <a:ext cx="1571636"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Full-cryogenic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operation</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9" name="直線矢印コネクタ 58"/>
          <p:cNvCxnSpPr/>
          <p:nvPr/>
        </p:nvCxnSpPr>
        <p:spPr bwMode="auto">
          <a:xfrm>
            <a:off x="7786710" y="4786321"/>
            <a:ext cx="1000132"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47" name="直線矢印コネクタ 46"/>
          <p:cNvCxnSpPr/>
          <p:nvPr/>
        </p:nvCxnSpPr>
        <p:spPr bwMode="auto">
          <a:xfrm>
            <a:off x="6572264" y="5643578"/>
            <a:ext cx="857256"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51" name="Rectangle 3"/>
          <p:cNvSpPr txBox="1">
            <a:spLocks noChangeArrowheads="1"/>
          </p:cNvSpPr>
          <p:nvPr/>
        </p:nvSpPr>
        <p:spPr>
          <a:xfrm>
            <a:off x="6215074" y="5716604"/>
            <a:ext cx="2714644" cy="500066"/>
          </a:xfrm>
          <a:prstGeom prst="rect">
            <a:avLst/>
          </a:prstGeom>
        </p:spPr>
        <p:txBody>
          <a:bodyPr/>
          <a:lstStyle/>
          <a:p>
            <a:pPr marL="193675" lvl="0" indent="-193675" algn="l" eaLnBrk="0" hangingPunct="0">
              <a:lnSpc>
                <a:spcPct val="90000"/>
              </a:lnSpc>
              <a:buSzPct val="70000"/>
              <a:buNone/>
              <a:defRPr/>
            </a:pPr>
            <a:r>
              <a:rPr lang="en-US" altLang="ja-JP" sz="1600" kern="0" dirty="0" smtClean="0">
                <a:solidFill>
                  <a:srgbClr val="99CCFF"/>
                </a:solidFill>
                <a:latin typeface="Tahoma"/>
                <a:ea typeface="HGP創英角ｺﾞｼｯｸUB"/>
              </a:rPr>
              <a:t>Cryogenic full system</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99CCFF"/>
                </a:solidFill>
                <a:effectLst/>
                <a:uLnTx/>
                <a:uFillTx/>
                <a:latin typeface="+mn-lt"/>
                <a:ea typeface="+mn-ea"/>
                <a:cs typeface="+mn-cs"/>
              </a:rPr>
              <a:t> installation</a:t>
            </a:r>
            <a:r>
              <a:rPr lang="en-US" altLang="ja-JP" sz="1600" kern="0" dirty="0" smtClean="0">
                <a:solidFill>
                  <a:srgbClr val="99CCFF"/>
                </a:solidFill>
                <a:latin typeface="+mn-lt"/>
                <a:ea typeface="+mn-ea"/>
              </a:rPr>
              <a:t> and </a:t>
            </a:r>
            <a:r>
              <a:rPr kumimoji="1" lang="en-US" altLang="ja-JP" sz="1600" b="0" i="0" u="none" strike="noStrike" kern="0" cap="none" spc="0" normalizeH="0" dirty="0" smtClean="0">
                <a:ln>
                  <a:noFill/>
                </a:ln>
                <a:solidFill>
                  <a:srgbClr val="99CCFF"/>
                </a:solidFill>
                <a:effectLst/>
                <a:uLnTx/>
                <a:uFillTx/>
                <a:latin typeface="+mn-lt"/>
                <a:ea typeface="+mn-ea"/>
                <a:cs typeface="+mn-cs"/>
              </a:rPr>
              <a:t>shakedown</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52" name="直線矢印コネクタ 51"/>
          <p:cNvCxnSpPr/>
          <p:nvPr/>
        </p:nvCxnSpPr>
        <p:spPr bwMode="auto">
          <a:xfrm>
            <a:off x="2357422" y="4714884"/>
            <a:ext cx="285752"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55" name="Rectangle 3"/>
          <p:cNvSpPr txBox="1">
            <a:spLocks noChangeArrowheads="1"/>
          </p:cNvSpPr>
          <p:nvPr/>
        </p:nvSpPr>
        <p:spPr>
          <a:xfrm>
            <a:off x="214282" y="4429132"/>
            <a:ext cx="2143140"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a:t>
            </a:r>
            <a:r>
              <a:rPr kumimoji="1" lang="en-US" altLang="ja-JP" sz="1600" b="0" i="0" u="none" strike="noStrike" kern="0" cap="none" spc="0" normalizeH="0" noProof="0" dirty="0" smtClean="0">
                <a:ln>
                  <a:noFill/>
                </a:ln>
                <a:solidFill>
                  <a:srgbClr val="FF9999"/>
                </a:solidFill>
                <a:effectLst/>
                <a:uLnTx/>
                <a:uFillTx/>
                <a:latin typeface="+mn-lt"/>
                <a:ea typeface="+mn-ea"/>
                <a:cs typeface="+mn-cs"/>
              </a:rPr>
              <a:t> design,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noProof="0" dirty="0" smtClean="0">
                <a:ln>
                  <a:noFill/>
                </a:ln>
                <a:solidFill>
                  <a:srgbClr val="FF9999"/>
                </a:solidFill>
                <a:effectLst/>
                <a:uLnTx/>
                <a:uFillTx/>
                <a:latin typeface="+mn-lt"/>
                <a:ea typeface="+mn-ea"/>
                <a:cs typeface="+mn-cs"/>
              </a:rPr>
              <a:t>construction, and test</a:t>
            </a:r>
          </a:p>
        </p:txBody>
      </p:sp>
      <p:sp>
        <p:nvSpPr>
          <p:cNvPr id="67" name="Rectangle 3"/>
          <p:cNvSpPr txBox="1">
            <a:spLocks noChangeArrowheads="1"/>
          </p:cNvSpPr>
          <p:nvPr/>
        </p:nvSpPr>
        <p:spPr>
          <a:xfrm rot="16200000">
            <a:off x="7429520" y="3786190"/>
            <a:ext cx="1500198"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Observation</a:t>
            </a:r>
            <a:r>
              <a:rPr lang="en-US" altLang="ja-JP" sz="1600" kern="0" noProof="0" dirty="0" smtClean="0">
                <a:solidFill>
                  <a:srgbClr val="CC99FF"/>
                </a:solidFill>
                <a:latin typeface="+mn-lt"/>
                <a:ea typeface="+mn-ea"/>
              </a:rPr>
              <a:t>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and</a:t>
            </a:r>
            <a:r>
              <a:rPr kumimoji="1" lang="en-US" altLang="ja-JP" sz="1600" b="0" i="0" u="none" strike="noStrike" kern="0" cap="none" spc="0" normalizeH="0" dirty="0" smtClean="0">
                <a:ln>
                  <a:noFill/>
                </a:ln>
                <a:solidFill>
                  <a:srgbClr val="CC99FF"/>
                </a:solidFill>
                <a:effectLst/>
                <a:uLnTx/>
                <a:uFillTx/>
                <a:latin typeface="+mn-lt"/>
                <a:ea typeface="+mn-ea"/>
                <a:cs typeface="+mn-cs"/>
              </a:rPr>
              <a:t> tuning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sp>
        <p:nvSpPr>
          <p:cNvPr id="42" name="スライド番号プレースホルダ 41"/>
          <p:cNvSpPr>
            <a:spLocks noGrp="1"/>
          </p:cNvSpPr>
          <p:nvPr>
            <p:ph type="sldNum" sz="quarter" idx="11"/>
          </p:nvPr>
        </p:nvSpPr>
        <p:spPr/>
        <p:txBody>
          <a:bodyPr/>
          <a:lstStyle/>
          <a:p>
            <a:pPr>
              <a:defRPr/>
            </a:pPr>
            <a:fld id="{7AF75637-E8AC-4181-927C-9D85E9A3AAC1}" type="slidenum">
              <a:rPr lang="en-US" altLang="ja-JP" smtClean="0"/>
              <a:pPr>
                <a:defRPr/>
              </a:pPr>
              <a:t>3</a:t>
            </a:fld>
            <a:endParaRPr lang="en-US" altLang="ja-JP" dirty="0"/>
          </a:p>
        </p:txBody>
      </p:sp>
    </p:spTree>
  </p:cSld>
  <p:clrMapOvr>
    <a:masterClrMapping/>
  </p:clrMapOvr>
  <p:transition advTm="1712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a:t>
            </a:r>
            <a:r>
              <a:rPr lang="ja-JP" altLang="en-US" dirty="0" smtClean="0"/>
              <a:t>意義 </a:t>
            </a:r>
            <a:r>
              <a:rPr lang="en-US" altLang="ja-JP" dirty="0" smtClean="0"/>
              <a:t>(3/3)</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642910" y="1142984"/>
            <a:ext cx="8001056" cy="4857784"/>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rPr>
              <a:t>(3) </a:t>
            </a:r>
            <a:r>
              <a:rPr lang="ja-JP" altLang="en-US" sz="1800" kern="0" dirty="0" smtClean="0">
                <a:solidFill>
                  <a:srgbClr val="99CCFF"/>
                </a:solidFill>
                <a:latin typeface="+mn-lt"/>
                <a:ea typeface="+mn-ea"/>
              </a:rPr>
              <a:t>低温系導入を前倒し・実機総合試験ができる</a:t>
            </a:r>
            <a:r>
              <a:rPr lang="en-US" altLang="ja-JP" sz="1800" kern="0" dirty="0" smtClean="0">
                <a:solidFill>
                  <a:srgbClr val="99CCFF"/>
                </a:solidFill>
                <a:latin typeface="+mn-lt"/>
                <a:ea typeface="+mn-ea"/>
              </a:rPr>
              <a:t>.</a:t>
            </a:r>
            <a:endParaRPr lang="en-US" altLang="ja-JP" sz="1800" kern="0" noProof="0" dirty="0" smtClean="0">
              <a:solidFill>
                <a:srgbClr val="99CCFF"/>
              </a:solidFill>
              <a:latin typeface="+mn-lt"/>
              <a:ea typeface="+mn-ea"/>
            </a:endParaRPr>
          </a:p>
          <a:p>
            <a:pPr marL="193675" lvl="0" indent="-193675" algn="l" eaLnBrk="0" hangingPunct="0">
              <a:lnSpc>
                <a:spcPct val="120000"/>
              </a:lnSpc>
              <a:buSzPct val="70000"/>
              <a:buNone/>
            </a:pPr>
            <a:r>
              <a:rPr lang="ja-JP" altLang="en-US" sz="1800" kern="0" dirty="0" smtClean="0">
                <a:solidFill>
                  <a:srgbClr val="EAEAEA"/>
                </a:solidFill>
              </a:rPr>
              <a:t>　・</a:t>
            </a:r>
            <a:r>
              <a:rPr kumimoji="1" lang="ja-JP" altLang="en-US" sz="1800" i="0" u="none" strike="noStrike" kern="0" cap="none" spc="0" normalizeH="0" dirty="0" smtClean="0">
                <a:ln>
                  <a:noFill/>
                </a:ln>
                <a:solidFill>
                  <a:srgbClr val="EAEAEA"/>
                </a:solidFill>
                <a:effectLst/>
                <a:uLnTx/>
                <a:uFillTx/>
                <a:latin typeface="+mn-lt"/>
                <a:ea typeface="+mn-ea"/>
                <a:cs typeface="+mn-cs"/>
              </a:rPr>
              <a:t>エンドルームでは</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Type-A</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防振系だけでなく、クライオスタット実機の設置・動作</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en-US" altLang="ja-JP" sz="1800" kern="0" dirty="0" smtClean="0">
                <a:solidFill>
                  <a:srgbClr val="EAEAEA"/>
                </a:solidFill>
                <a:latin typeface="+mn-lt"/>
                <a:ea typeface="+mn-ea"/>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試験、それらを組み合わせ</a:t>
            </a:r>
            <a:r>
              <a:rPr lang="ja-JP" altLang="en-US" sz="1800" kern="0" noProof="0" dirty="0" smtClean="0">
                <a:solidFill>
                  <a:srgbClr val="EAEAEA"/>
                </a:solidFill>
                <a:latin typeface="+mn-lt"/>
                <a:ea typeface="+mn-ea"/>
              </a:rPr>
              <a:t>るとともにサファイヤテストマスをインストールした状</a:t>
            </a:r>
            <a:endParaRPr lang="en-US" altLang="ja-JP" sz="1800" kern="0" noProof="0" dirty="0" smtClean="0">
              <a:solidFill>
                <a:srgbClr val="EAEAEA"/>
              </a:solidFill>
              <a:latin typeface="+mn-lt"/>
              <a:ea typeface="+mn-ea"/>
            </a:endParaRPr>
          </a:p>
          <a:p>
            <a:pPr marL="193675" lvl="0" indent="-193675" algn="l" eaLnBrk="0" hangingPunct="0">
              <a:lnSpc>
                <a:spcPct val="120000"/>
              </a:lnSpc>
              <a:buSzPct val="70000"/>
              <a:buNone/>
            </a:pPr>
            <a:r>
              <a:rPr lang="en-US" altLang="ja-JP" sz="1800" kern="0" dirty="0" smtClean="0">
                <a:solidFill>
                  <a:srgbClr val="EAEAEA"/>
                </a:solidFill>
                <a:latin typeface="+mn-lt"/>
                <a:ea typeface="+mn-ea"/>
              </a:rPr>
              <a:t>    </a:t>
            </a:r>
            <a:r>
              <a:rPr lang="ja-JP" altLang="en-US" sz="1800" kern="0" noProof="0" dirty="0" smtClean="0">
                <a:solidFill>
                  <a:srgbClr val="EAEAEA"/>
                </a:solidFill>
                <a:latin typeface="+mn-lt"/>
                <a:ea typeface="+mn-ea"/>
              </a:rPr>
              <a:t>態での実機総合試験</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を行うこともできる。</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ja-JP" altLang="en-US" sz="1800" kern="0" noProof="0" dirty="0" smtClean="0">
                <a:solidFill>
                  <a:srgbClr val="EAEAEA"/>
                </a:solidFill>
                <a:latin typeface="+mn-lt"/>
                <a:ea typeface="+mn-ea"/>
              </a:rPr>
              <a:t>  ・この試験も、</a:t>
            </a:r>
            <a:r>
              <a:rPr lang="en-US" altLang="ja-JP" sz="1800" kern="0" noProof="0" dirty="0" smtClean="0">
                <a:solidFill>
                  <a:srgbClr val="EAEAEA"/>
                </a:solidFill>
                <a:latin typeface="+mn-lt"/>
                <a:ea typeface="+mn-ea"/>
              </a:rPr>
              <a:t>LCGT</a:t>
            </a:r>
            <a:r>
              <a:rPr lang="ja-JP" altLang="en-US" sz="1800" kern="0" noProof="0" dirty="0" smtClean="0">
                <a:solidFill>
                  <a:srgbClr val="EAEAEA"/>
                </a:solidFill>
                <a:latin typeface="+mn-lt"/>
                <a:ea typeface="+mn-ea"/>
              </a:rPr>
              <a:t>のメインスケジュールに干渉することなく行うことができる</a:t>
            </a:r>
            <a:r>
              <a:rPr lang="en-US" altLang="ja-JP" sz="1800" kern="0" noProof="0" dirty="0" smtClean="0">
                <a:solidFill>
                  <a:srgbClr val="EAEAEA"/>
                </a:solidFill>
                <a:latin typeface="+mn-lt"/>
                <a:ea typeface="+mn-ea"/>
              </a:rPr>
              <a:t>.</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lvl="0" indent="-193675" algn="l" eaLnBrk="0" hangingPunct="0">
              <a:lnSpc>
                <a:spcPct val="120000"/>
              </a:lnSpc>
              <a:buSzPct val="70000"/>
              <a:buNone/>
            </a:pPr>
            <a:r>
              <a:rPr lang="ja-JP" altLang="en-US" sz="1800" kern="0" dirty="0" smtClean="0">
                <a:solidFill>
                  <a:srgbClr val="EAEAEA"/>
                </a:solidFill>
                <a:latin typeface="+mn-lt"/>
                <a:ea typeface="+mn-ea"/>
              </a:rPr>
              <a:t>  ・両エンドルームでの実機総合試験が完了した後に干渉計と接続するため、  </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pPr>
            <a:r>
              <a:rPr kumimoji="1" lang="ja-JP" altLang="en-US" sz="1800" i="0" u="none" strike="noStrike" kern="0" cap="none" spc="0" normalizeH="0" noProof="0" dirty="0" smtClean="0">
                <a:ln>
                  <a:noFill/>
                </a:ln>
                <a:solidFill>
                  <a:srgbClr val="EAEAEA"/>
                </a:solidFill>
                <a:effectLst/>
                <a:uLnTx/>
                <a:uFillTx/>
                <a:latin typeface="+mn-lt"/>
                <a:ea typeface="+mn-ea"/>
                <a:cs typeface="+mn-cs"/>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エンドテストマスだけ冷却した「半低温」動作</a:t>
            </a:r>
            <a:r>
              <a:rPr lang="ja-JP" altLang="en-US" sz="1800" kern="0" dirty="0" err="1" smtClean="0">
                <a:solidFill>
                  <a:srgbClr val="EAEAEA"/>
                </a:solidFill>
                <a:latin typeface="+mn-lt"/>
                <a:ea typeface="+mn-ea"/>
              </a:rPr>
              <a:t>への</a:t>
            </a:r>
            <a:r>
              <a:rPr lang="ja-JP" altLang="en-US" sz="1800" kern="0" dirty="0" smtClean="0">
                <a:solidFill>
                  <a:srgbClr val="EAEAEA"/>
                </a:solidFill>
                <a:latin typeface="+mn-lt"/>
                <a:ea typeface="+mn-ea"/>
              </a:rPr>
              <a:t>スムーズな移行が期待できる。</a:t>
            </a:r>
            <a:endParaRPr lang="en-US" altLang="ja-JP" sz="1800" kern="0" dirty="0" smtClean="0">
              <a:solidFill>
                <a:srgbClr val="EAEAEA"/>
              </a:solidFill>
              <a:latin typeface="+mn-lt"/>
              <a:ea typeface="+mn-ea"/>
            </a:endParaRPr>
          </a:p>
        </p:txBody>
      </p:sp>
      <p:sp>
        <p:nvSpPr>
          <p:cNvPr id="9" name="Rectangle 3"/>
          <p:cNvSpPr txBox="1">
            <a:spLocks noChangeArrowheads="1"/>
          </p:cNvSpPr>
          <p:nvPr/>
        </p:nvSpPr>
        <p:spPr>
          <a:xfrm>
            <a:off x="785786" y="3714752"/>
            <a:ext cx="8001056" cy="2500330"/>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noProof="0" dirty="0" smtClean="0">
                <a:solidFill>
                  <a:srgbClr val="B2B2B2"/>
                </a:solidFill>
                <a:latin typeface="+mn-lt"/>
                <a:ea typeface="+mn-ea"/>
              </a:rPr>
              <a:t>・</a:t>
            </a:r>
            <a:r>
              <a:rPr lang="en-US" altLang="ja-JP" sz="1600" kern="0" noProof="0" dirty="0" smtClean="0">
                <a:solidFill>
                  <a:srgbClr val="B2B2B2"/>
                </a:solidFill>
                <a:latin typeface="+mn-lt"/>
                <a:ea typeface="+mn-ea"/>
              </a:rPr>
              <a:t>Y</a:t>
            </a:r>
            <a:r>
              <a:rPr lang="ja-JP" altLang="en-US" sz="1600" kern="0" noProof="0" dirty="0" smtClean="0">
                <a:solidFill>
                  <a:srgbClr val="B2B2B2"/>
                </a:solidFill>
                <a:latin typeface="+mn-lt"/>
                <a:ea typeface="+mn-ea"/>
              </a:rPr>
              <a:t>エンド付近別室でのクライオスタット実証機試験では、ラディエーションシールの長が長く取れない、</a:t>
            </a:r>
            <a:r>
              <a:rPr lang="en-US" altLang="ja-JP" sz="1600" kern="0" noProof="0" dirty="0" smtClean="0">
                <a:solidFill>
                  <a:srgbClr val="B2B2B2"/>
                </a:solidFill>
                <a:latin typeface="+mn-lt"/>
                <a:ea typeface="+mn-ea"/>
              </a:rPr>
              <a:t>Type-A</a:t>
            </a:r>
            <a:r>
              <a:rPr lang="ja-JP" altLang="en-US" sz="1600" kern="0" noProof="0" dirty="0" smtClean="0">
                <a:solidFill>
                  <a:srgbClr val="B2B2B2"/>
                </a:solidFill>
                <a:latin typeface="+mn-lt"/>
                <a:ea typeface="+mn-ea"/>
              </a:rPr>
              <a:t>防振系が無い、という制約</a:t>
            </a:r>
            <a:r>
              <a:rPr lang="ja-JP" altLang="en-US" sz="1600" kern="0" dirty="0" smtClean="0">
                <a:solidFill>
                  <a:srgbClr val="B2B2B2"/>
                </a:solidFill>
                <a:latin typeface="+mn-lt"/>
                <a:ea typeface="+mn-ea"/>
              </a:rPr>
              <a:t>がある。実機でそれらを含めた事前試験ができる意義は大きい</a:t>
            </a:r>
            <a:r>
              <a:rPr lang="en-US" altLang="ja-JP" sz="1600" kern="0" dirty="0" smtClean="0">
                <a:solidFill>
                  <a:srgbClr val="B2B2B2"/>
                </a:solidFill>
                <a:latin typeface="+mn-lt"/>
                <a:ea typeface="+mn-ea"/>
              </a:rPr>
              <a: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a:t>
            </a:r>
            <a:r>
              <a:rPr lang="ja-JP" altLang="en-US" sz="1600" kern="0" noProof="0" dirty="0" smtClean="0">
                <a:solidFill>
                  <a:srgbClr val="B2B2B2"/>
                </a:solidFill>
                <a:latin typeface="+mn-lt"/>
                <a:ea typeface="+mn-ea"/>
              </a:rPr>
              <a:t>「半低温」移行時の作業は、常温で使用していたエンドテストマス防振系の撤去、ラディ</a:t>
            </a:r>
            <a:endParaRPr lang="en-US" altLang="ja-JP" sz="1600" kern="0" noProof="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1600" kern="0" dirty="0" smtClean="0">
                <a:solidFill>
                  <a:srgbClr val="B2B2B2"/>
                </a:solidFill>
                <a:latin typeface="+mn-lt"/>
                <a:ea typeface="+mn-ea"/>
              </a:rPr>
              <a:t>   </a:t>
            </a:r>
            <a:r>
              <a:rPr lang="ja-JP" altLang="en-US" sz="1600" kern="0" noProof="0" dirty="0" smtClean="0">
                <a:solidFill>
                  <a:srgbClr val="B2B2B2"/>
                </a:solidFill>
                <a:latin typeface="+mn-lt"/>
                <a:ea typeface="+mn-ea"/>
              </a:rPr>
              <a:t>エーションシールドと真空ダクトの接続、</a:t>
            </a:r>
            <a:r>
              <a:rPr lang="en-US" altLang="ja-JP" sz="1600" kern="0" noProof="0" dirty="0" smtClean="0">
                <a:solidFill>
                  <a:srgbClr val="B2B2B2"/>
                </a:solidFill>
                <a:latin typeface="+mn-lt"/>
                <a:ea typeface="+mn-ea"/>
              </a:rPr>
              <a:t>2</a:t>
            </a:r>
            <a:r>
              <a:rPr lang="ja-JP" altLang="en-US" sz="1600" kern="0" noProof="0" dirty="0" smtClean="0">
                <a:solidFill>
                  <a:srgbClr val="B2B2B2"/>
                </a:solidFill>
                <a:latin typeface="+mn-lt"/>
                <a:ea typeface="+mn-ea"/>
              </a:rPr>
              <a:t>つが大きな作業となる。</a:t>
            </a:r>
            <a:endParaRPr lang="en-US" altLang="ja-JP" sz="1600" kern="0" noProof="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a:t>
            </a:r>
            <a:r>
              <a:rPr lang="ja-JP" altLang="en-US" sz="1600" kern="0" noProof="0" dirty="0" smtClean="0">
                <a:solidFill>
                  <a:srgbClr val="B2B2B2"/>
                </a:solidFill>
                <a:latin typeface="+mn-lt"/>
                <a:ea typeface="+mn-ea"/>
              </a:rPr>
              <a:t>この「半低温」動作時には、光はテストマス基材をほとんど透過しないため、サファイヤ基材</a:t>
            </a:r>
            <a:endParaRPr lang="en-US" altLang="ja-JP" sz="1600" kern="0" noProof="0" dirty="0" smtClean="0">
              <a:solidFill>
                <a:srgbClr val="B2B2B2"/>
              </a:solidFill>
              <a:latin typeface="+mn-lt"/>
              <a:ea typeface="+mn-ea"/>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ja-JP" altLang="en-US" sz="1600" kern="0" dirty="0" smtClean="0">
                <a:solidFill>
                  <a:srgbClr val="B2B2B2"/>
                </a:solidFill>
                <a:latin typeface="+mn-lt"/>
                <a:ea typeface="+mn-ea"/>
              </a:rPr>
              <a:t>  の</a:t>
            </a:r>
            <a:r>
              <a:rPr lang="ja-JP" altLang="en-US" sz="1600" kern="0" noProof="0" dirty="0" smtClean="0">
                <a:solidFill>
                  <a:srgbClr val="B2B2B2"/>
                </a:solidFill>
                <a:latin typeface="+mn-lt"/>
                <a:ea typeface="+mn-ea"/>
              </a:rPr>
              <a:t>熱吸収は問題にはならず、多少品質の</a:t>
            </a:r>
            <a:r>
              <a:rPr kumimoji="1" lang="ja-JP" altLang="en-US" sz="1600" i="0" u="none" strike="noStrike" kern="0" cap="none" spc="0" normalizeH="0" baseline="0" dirty="0" smtClean="0">
                <a:ln>
                  <a:noFill/>
                </a:ln>
                <a:solidFill>
                  <a:srgbClr val="B2B2B2"/>
                </a:solidFill>
                <a:effectLst/>
                <a:uLnTx/>
                <a:uFillTx/>
                <a:latin typeface="+mn-lt"/>
                <a:ea typeface="+mn-ea"/>
                <a:cs typeface="+mn-cs"/>
              </a:rPr>
              <a:t>低い基材、もしくは結晶軸の違う基材でも使用可</a:t>
            </a:r>
            <a:endParaRPr kumimoji="1" lang="en-US" altLang="ja-JP" sz="1600" i="0" u="none" strike="noStrike" kern="0" cap="none" spc="0" normalizeH="0" baseline="0" dirty="0" smtClean="0">
              <a:ln>
                <a:noFill/>
              </a:ln>
              <a:solidFill>
                <a:srgbClr val="B2B2B2"/>
              </a:solidFill>
              <a:effectLst/>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ja-JP" altLang="en-US" sz="1600" i="0" u="none" strike="noStrike" kern="0" cap="none" spc="0" normalizeH="0" baseline="0" dirty="0" smtClean="0">
                <a:ln>
                  <a:noFill/>
                </a:ln>
                <a:solidFill>
                  <a:srgbClr val="B2B2B2"/>
                </a:solidFill>
                <a:effectLst/>
                <a:uLnTx/>
                <a:uFillTx/>
                <a:latin typeface="+mn-lt"/>
                <a:ea typeface="+mn-ea"/>
                <a:cs typeface="+mn-cs"/>
              </a:rPr>
              <a:t>  能である。</a:t>
            </a:r>
            <a:endParaRPr kumimoji="1" lang="en-US" altLang="ja-JP" sz="1600" i="0" u="none" strike="noStrike" kern="0" cap="none" spc="0" normalizeH="0" baseline="0" dirty="0" smtClean="0">
              <a:ln>
                <a:noFill/>
              </a:ln>
              <a:solidFill>
                <a:srgbClr val="B2B2B2"/>
              </a:solidFill>
              <a:effectLst/>
              <a:uLnTx/>
              <a:uFillTx/>
              <a:latin typeface="+mn-lt"/>
              <a:ea typeface="+mn-ea"/>
              <a:cs typeface="+mn-cs"/>
            </a:endParaRP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30</a:t>
            </a:fld>
            <a:endParaRPr lang="en-US" altLang="ja-JP" dirty="0"/>
          </a:p>
        </p:txBody>
      </p:sp>
    </p:spTree>
  </p:cSld>
  <p:clrMapOvr>
    <a:masterClrMapping/>
  </p:clrMapOvr>
  <p:transition advTm="1712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bwMode="auto">
          <a:xfrm>
            <a:off x="1704886" y="2071678"/>
            <a:ext cx="2286016" cy="357190"/>
          </a:xfrm>
          <a:prstGeom prst="rect">
            <a:avLst/>
          </a:prstGeom>
          <a:solidFill>
            <a:srgbClr val="DDDDDD"/>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964036" name="Rectangle 4"/>
          <p:cNvSpPr>
            <a:spLocks noGrp="1" noChangeArrowheads="1"/>
          </p:cNvSpPr>
          <p:nvPr>
            <p:ph type="title"/>
          </p:nvPr>
        </p:nvSpPr>
        <p:spPr/>
        <p:txBody>
          <a:bodyPr/>
          <a:lstStyle/>
          <a:p>
            <a:r>
              <a:rPr lang="ja-JP" altLang="en-US" dirty="0" smtClean="0"/>
              <a:t>ラディエーションシールド</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cxnSp>
        <p:nvCxnSpPr>
          <p:cNvPr id="8" name="直線コネクタ 7"/>
          <p:cNvCxnSpPr/>
          <p:nvPr/>
        </p:nvCxnSpPr>
        <p:spPr bwMode="auto">
          <a:xfrm>
            <a:off x="3000364" y="2786058"/>
            <a:ext cx="2143140"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9" name="正方形/長方形 8"/>
          <p:cNvSpPr/>
          <p:nvPr/>
        </p:nvSpPr>
        <p:spPr bwMode="auto">
          <a:xfrm>
            <a:off x="3643306" y="1285860"/>
            <a:ext cx="785818" cy="1500198"/>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 name="正方形/長方形 10"/>
          <p:cNvSpPr/>
          <p:nvPr/>
        </p:nvSpPr>
        <p:spPr bwMode="auto">
          <a:xfrm>
            <a:off x="3500430" y="2000240"/>
            <a:ext cx="1071570" cy="500066"/>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24" name="Rectangle 3"/>
          <p:cNvSpPr txBox="1">
            <a:spLocks noChangeArrowheads="1"/>
          </p:cNvSpPr>
          <p:nvPr/>
        </p:nvSpPr>
        <p:spPr>
          <a:xfrm>
            <a:off x="4786314" y="1214422"/>
            <a:ext cx="1571636" cy="642942"/>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3399FF"/>
                </a:solidFill>
                <a:latin typeface="+mn-lt"/>
                <a:ea typeface="+mn-ea"/>
              </a:rPr>
              <a:t>Room-temp.</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3399FF"/>
                </a:solidFill>
                <a:latin typeface="+mn-lt"/>
                <a:ea typeface="+mn-ea"/>
              </a:rPr>
              <a:t>vacuum tank</a:t>
            </a: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p:txBody>
      </p:sp>
      <p:sp>
        <p:nvSpPr>
          <p:cNvPr id="25" name="Rectangle 3"/>
          <p:cNvSpPr txBox="1">
            <a:spLocks noChangeArrowheads="1"/>
          </p:cNvSpPr>
          <p:nvPr/>
        </p:nvSpPr>
        <p:spPr>
          <a:xfrm>
            <a:off x="697502" y="4330398"/>
            <a:ext cx="1571636" cy="642942"/>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3399FF"/>
                </a:solidFill>
                <a:latin typeface="+mn-lt"/>
                <a:ea typeface="+mn-ea"/>
              </a:rPr>
              <a:t>Rad. shield</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3399FF"/>
                </a:solidFill>
                <a:effectLst/>
                <a:uLnTx/>
                <a:uFillTx/>
                <a:latin typeface="+mn-lt"/>
                <a:ea typeface="+mn-ea"/>
                <a:cs typeface="+mn-cs"/>
              </a:rPr>
              <a:t>+ Insulator</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p:txBody>
      </p:sp>
      <p:cxnSp>
        <p:nvCxnSpPr>
          <p:cNvPr id="27" name="直線矢印コネクタ 26"/>
          <p:cNvCxnSpPr/>
          <p:nvPr/>
        </p:nvCxnSpPr>
        <p:spPr bwMode="auto">
          <a:xfrm rot="10800000" flipV="1">
            <a:off x="4429124" y="1643051"/>
            <a:ext cx="428628" cy="142875"/>
          </a:xfrm>
          <a:prstGeom prst="straightConnector1">
            <a:avLst/>
          </a:prstGeom>
          <a:solidFill>
            <a:srgbClr val="FAFFC9">
              <a:alpha val="50000"/>
            </a:srgbClr>
          </a:solidFill>
          <a:ln w="15875" cap="flat" cmpd="sng" algn="ctr">
            <a:solidFill>
              <a:srgbClr val="3399FF"/>
            </a:solidFill>
            <a:prstDash val="solid"/>
            <a:round/>
            <a:headEnd type="none" w="med" len="med"/>
            <a:tailEnd type="arrow"/>
          </a:ln>
          <a:effectLst/>
        </p:spPr>
      </p:cxnSp>
      <p:sp>
        <p:nvSpPr>
          <p:cNvPr id="31" name="正方形/長方形 30"/>
          <p:cNvSpPr/>
          <p:nvPr/>
        </p:nvSpPr>
        <p:spPr bwMode="auto">
          <a:xfrm>
            <a:off x="3428992" y="5214950"/>
            <a:ext cx="2286016" cy="357190"/>
          </a:xfrm>
          <a:prstGeom prst="rect">
            <a:avLst/>
          </a:prstGeom>
          <a:solidFill>
            <a:srgbClr val="DDDDDD"/>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32" name="直線コネクタ 31"/>
          <p:cNvCxnSpPr/>
          <p:nvPr/>
        </p:nvCxnSpPr>
        <p:spPr bwMode="auto">
          <a:xfrm>
            <a:off x="3571868" y="5929330"/>
            <a:ext cx="2143140"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33" name="正方形/長方形 32"/>
          <p:cNvSpPr/>
          <p:nvPr/>
        </p:nvSpPr>
        <p:spPr bwMode="auto">
          <a:xfrm>
            <a:off x="4214810" y="4429132"/>
            <a:ext cx="785818" cy="1500198"/>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34" name="正方形/長方形 33"/>
          <p:cNvSpPr/>
          <p:nvPr/>
        </p:nvSpPr>
        <p:spPr bwMode="auto">
          <a:xfrm>
            <a:off x="4071934" y="5143512"/>
            <a:ext cx="1071570" cy="500066"/>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37" name="直線コネクタ 36"/>
          <p:cNvCxnSpPr/>
          <p:nvPr/>
        </p:nvCxnSpPr>
        <p:spPr bwMode="auto">
          <a:xfrm>
            <a:off x="3428992" y="5531196"/>
            <a:ext cx="2286016"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cxnSp>
        <p:nvCxnSpPr>
          <p:cNvPr id="38" name="直線コネクタ 37"/>
          <p:cNvCxnSpPr/>
          <p:nvPr/>
        </p:nvCxnSpPr>
        <p:spPr bwMode="auto">
          <a:xfrm>
            <a:off x="3442640" y="5272740"/>
            <a:ext cx="2272368" cy="13648"/>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sp>
        <p:nvSpPr>
          <p:cNvPr id="50" name="正方形/長方形 49"/>
          <p:cNvSpPr/>
          <p:nvPr/>
        </p:nvSpPr>
        <p:spPr bwMode="auto">
          <a:xfrm>
            <a:off x="6286512" y="5214950"/>
            <a:ext cx="2286016" cy="357190"/>
          </a:xfrm>
          <a:prstGeom prst="rect">
            <a:avLst/>
          </a:prstGeom>
          <a:solidFill>
            <a:srgbClr val="DDDDDD"/>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51" name="直線コネクタ 50"/>
          <p:cNvCxnSpPr/>
          <p:nvPr/>
        </p:nvCxnSpPr>
        <p:spPr bwMode="auto">
          <a:xfrm>
            <a:off x="6429388" y="5929330"/>
            <a:ext cx="2143140"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52" name="正方形/長方形 51"/>
          <p:cNvSpPr/>
          <p:nvPr/>
        </p:nvSpPr>
        <p:spPr bwMode="auto">
          <a:xfrm>
            <a:off x="7072330" y="4429132"/>
            <a:ext cx="785818" cy="1500198"/>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53" name="正方形/長方形 52"/>
          <p:cNvSpPr/>
          <p:nvPr/>
        </p:nvSpPr>
        <p:spPr bwMode="auto">
          <a:xfrm>
            <a:off x="6929454" y="5143512"/>
            <a:ext cx="1071570" cy="500066"/>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54" name="直線コネクタ 53"/>
          <p:cNvCxnSpPr/>
          <p:nvPr/>
        </p:nvCxnSpPr>
        <p:spPr bwMode="auto">
          <a:xfrm>
            <a:off x="8001024" y="5245444"/>
            <a:ext cx="571504"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cxnSp>
        <p:nvCxnSpPr>
          <p:cNvPr id="55" name="直線コネクタ 54"/>
          <p:cNvCxnSpPr/>
          <p:nvPr/>
        </p:nvCxnSpPr>
        <p:spPr bwMode="auto">
          <a:xfrm>
            <a:off x="8001024" y="5541646"/>
            <a:ext cx="571504"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cxnSp>
        <p:nvCxnSpPr>
          <p:cNvPr id="56" name="直線コネクタ 55"/>
          <p:cNvCxnSpPr/>
          <p:nvPr/>
        </p:nvCxnSpPr>
        <p:spPr bwMode="auto">
          <a:xfrm>
            <a:off x="6300160" y="5541646"/>
            <a:ext cx="571504"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cxnSp>
        <p:nvCxnSpPr>
          <p:cNvPr id="57" name="直線コネクタ 56"/>
          <p:cNvCxnSpPr/>
          <p:nvPr/>
        </p:nvCxnSpPr>
        <p:spPr bwMode="auto">
          <a:xfrm>
            <a:off x="6300160" y="5272740"/>
            <a:ext cx="571504"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sp>
        <p:nvSpPr>
          <p:cNvPr id="58" name="Rectangle 3"/>
          <p:cNvSpPr txBox="1">
            <a:spLocks noChangeArrowheads="1"/>
          </p:cNvSpPr>
          <p:nvPr/>
        </p:nvSpPr>
        <p:spPr>
          <a:xfrm>
            <a:off x="6572264" y="3786190"/>
            <a:ext cx="1857388" cy="428628"/>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EAEAEA"/>
                </a:solidFill>
                <a:effectLst/>
                <a:uLnTx/>
                <a:uFillTx/>
                <a:latin typeface="+mn-lt"/>
                <a:ea typeface="+mn-ea"/>
                <a:cs typeface="+mn-cs"/>
              </a:rPr>
              <a:t>(C) </a:t>
            </a:r>
            <a:r>
              <a:rPr kumimoji="1" lang="ja-JP" altLang="en-US" sz="1600" b="0" i="0" u="none" strike="noStrike" kern="0" cap="none" spc="0" normalizeH="0" baseline="0" noProof="0" dirty="0" smtClean="0">
                <a:ln>
                  <a:noFill/>
                </a:ln>
                <a:solidFill>
                  <a:srgbClr val="EAEAEA"/>
                </a:solidFill>
                <a:effectLst/>
                <a:uLnTx/>
                <a:uFillTx/>
                <a:latin typeface="+mn-lt"/>
                <a:ea typeface="+mn-ea"/>
                <a:cs typeface="+mn-cs"/>
              </a:rPr>
              <a:t>シールド接続</a:t>
            </a: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p:txBody>
      </p:sp>
      <p:cxnSp>
        <p:nvCxnSpPr>
          <p:cNvPr id="62" name="直線コネクタ 61"/>
          <p:cNvCxnSpPr/>
          <p:nvPr/>
        </p:nvCxnSpPr>
        <p:spPr bwMode="auto">
          <a:xfrm>
            <a:off x="857223" y="5929330"/>
            <a:ext cx="2143140" cy="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sp>
        <p:nvSpPr>
          <p:cNvPr id="69" name="Rectangle 3"/>
          <p:cNvSpPr txBox="1">
            <a:spLocks noChangeArrowheads="1"/>
          </p:cNvSpPr>
          <p:nvPr/>
        </p:nvSpPr>
        <p:spPr>
          <a:xfrm>
            <a:off x="642910" y="3714752"/>
            <a:ext cx="1928826" cy="642942"/>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EAEAEA"/>
                </a:solidFill>
                <a:latin typeface="+mn-lt"/>
                <a:ea typeface="+mn-ea"/>
              </a:rPr>
              <a:t>(a) </a:t>
            </a:r>
            <a:r>
              <a:rPr lang="ja-JP" altLang="en-US" sz="1600" kern="0" dirty="0" smtClean="0">
                <a:solidFill>
                  <a:srgbClr val="EAEAEA"/>
                </a:solidFill>
                <a:latin typeface="+mn-lt"/>
                <a:ea typeface="+mn-ea"/>
              </a:rPr>
              <a:t>真空槽撤去</a:t>
            </a: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EAEAEA"/>
                </a:solidFill>
                <a:effectLst/>
                <a:uLnTx/>
                <a:uFillTx/>
                <a:latin typeface="+mn-lt"/>
                <a:ea typeface="+mn-ea"/>
                <a:cs typeface="+mn-cs"/>
              </a:rPr>
              <a:t>    </a:t>
            </a:r>
            <a:r>
              <a:rPr kumimoji="1" lang="en-US" altLang="ja-JP" sz="1600" b="0" i="0" u="none" strike="noStrike" kern="0" cap="none" spc="0" normalizeH="0" noProof="0" dirty="0" smtClean="0">
                <a:ln>
                  <a:noFill/>
                </a:ln>
                <a:solidFill>
                  <a:srgbClr val="EAEAEA"/>
                </a:solidFill>
                <a:effectLst/>
                <a:uLnTx/>
                <a:uFillTx/>
                <a:latin typeface="+mn-lt"/>
                <a:ea typeface="+mn-ea"/>
                <a:cs typeface="+mn-cs"/>
              </a:rPr>
              <a:t>  </a:t>
            </a:r>
            <a:r>
              <a:rPr lang="en-US" altLang="ja-JP" sz="1600" kern="0" dirty="0" smtClean="0">
                <a:solidFill>
                  <a:srgbClr val="EAEAEA"/>
                </a:solidFill>
                <a:latin typeface="+mn-lt"/>
                <a:ea typeface="+mn-ea"/>
                <a:sym typeface="Wingdings" pitchFamily="2" charset="2"/>
              </a:rPr>
              <a:t>&amp; </a:t>
            </a:r>
            <a:r>
              <a:rPr kumimoji="1" lang="ja-JP" altLang="en-US" sz="1600" b="0"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シールド設置</a:t>
            </a: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p:txBody>
      </p:sp>
      <p:sp>
        <p:nvSpPr>
          <p:cNvPr id="72" name="正方形/長方形 71"/>
          <p:cNvSpPr/>
          <p:nvPr/>
        </p:nvSpPr>
        <p:spPr bwMode="auto">
          <a:xfrm>
            <a:off x="857224" y="5214950"/>
            <a:ext cx="2286016" cy="357190"/>
          </a:xfrm>
          <a:prstGeom prst="rect">
            <a:avLst/>
          </a:prstGeom>
          <a:solidFill>
            <a:srgbClr val="DDDDDD"/>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73" name="直線コネクタ 72"/>
          <p:cNvCxnSpPr/>
          <p:nvPr/>
        </p:nvCxnSpPr>
        <p:spPr bwMode="auto">
          <a:xfrm>
            <a:off x="857224" y="5531196"/>
            <a:ext cx="2286016" cy="0"/>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cxnSp>
        <p:nvCxnSpPr>
          <p:cNvPr id="74" name="直線コネクタ 73"/>
          <p:cNvCxnSpPr/>
          <p:nvPr/>
        </p:nvCxnSpPr>
        <p:spPr bwMode="auto">
          <a:xfrm>
            <a:off x="870872" y="5272740"/>
            <a:ext cx="2272368" cy="13648"/>
          </a:xfrm>
          <a:prstGeom prst="line">
            <a:avLst/>
          </a:prstGeom>
          <a:solidFill>
            <a:srgbClr val="FAFFC9">
              <a:alpha val="50000"/>
            </a:srgbClr>
          </a:solidFill>
          <a:ln w="15875" cap="flat" cmpd="sng" algn="ctr">
            <a:solidFill>
              <a:schemeClr val="tx2">
                <a:lumMod val="60000"/>
                <a:lumOff val="40000"/>
              </a:schemeClr>
            </a:solidFill>
            <a:prstDash val="solid"/>
            <a:round/>
            <a:headEnd type="none" w="med" len="med"/>
            <a:tailEnd type="none" w="med" len="med"/>
          </a:ln>
          <a:effectLst/>
        </p:spPr>
      </p:cxnSp>
      <p:sp>
        <p:nvSpPr>
          <p:cNvPr id="75" name="正方形/長方形 74"/>
          <p:cNvSpPr/>
          <p:nvPr/>
        </p:nvSpPr>
        <p:spPr bwMode="auto">
          <a:xfrm>
            <a:off x="1928794" y="5572140"/>
            <a:ext cx="142876" cy="357190"/>
          </a:xfrm>
          <a:prstGeom prst="rect">
            <a:avLst/>
          </a:prstGeom>
          <a:solidFill>
            <a:srgbClr val="FFFFFF"/>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None/>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71" name="直線矢印コネクタ 70"/>
          <p:cNvCxnSpPr/>
          <p:nvPr/>
        </p:nvCxnSpPr>
        <p:spPr bwMode="auto">
          <a:xfrm rot="16200000" flipH="1">
            <a:off x="1285850" y="5000636"/>
            <a:ext cx="428630" cy="142878"/>
          </a:xfrm>
          <a:prstGeom prst="straightConnector1">
            <a:avLst/>
          </a:prstGeom>
          <a:solidFill>
            <a:srgbClr val="FAFFC9">
              <a:alpha val="50000"/>
            </a:srgbClr>
          </a:solidFill>
          <a:ln w="15875" cap="flat" cmpd="sng" algn="ctr">
            <a:solidFill>
              <a:srgbClr val="3399FF"/>
            </a:solidFill>
            <a:prstDash val="solid"/>
            <a:round/>
            <a:headEnd type="none" w="med" len="med"/>
            <a:tailEnd type="arrow"/>
          </a:ln>
          <a:effectLst/>
        </p:spPr>
      </p:cxnSp>
      <p:cxnSp>
        <p:nvCxnSpPr>
          <p:cNvPr id="77" name="直線矢印コネクタ 76"/>
          <p:cNvCxnSpPr/>
          <p:nvPr/>
        </p:nvCxnSpPr>
        <p:spPr bwMode="auto">
          <a:xfrm rot="16200000" flipH="1">
            <a:off x="2500298" y="4898704"/>
            <a:ext cx="428630" cy="142878"/>
          </a:xfrm>
          <a:prstGeom prst="straightConnector1">
            <a:avLst/>
          </a:prstGeom>
          <a:solidFill>
            <a:srgbClr val="FAFFC9">
              <a:alpha val="50000"/>
            </a:srgbClr>
          </a:solidFill>
          <a:ln w="15875" cap="flat" cmpd="sng" algn="ctr">
            <a:solidFill>
              <a:srgbClr val="3399FF"/>
            </a:solidFill>
            <a:prstDash val="solid"/>
            <a:round/>
            <a:headEnd type="none" w="med" len="med"/>
            <a:tailEnd type="arrow"/>
          </a:ln>
          <a:effectLst/>
        </p:spPr>
      </p:cxnSp>
      <p:sp>
        <p:nvSpPr>
          <p:cNvPr id="78" name="Rectangle 3"/>
          <p:cNvSpPr txBox="1">
            <a:spLocks noChangeArrowheads="1"/>
          </p:cNvSpPr>
          <p:nvPr/>
        </p:nvSpPr>
        <p:spPr>
          <a:xfrm>
            <a:off x="2071670" y="4500570"/>
            <a:ext cx="1500198" cy="357190"/>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3399FF"/>
                </a:solidFill>
                <a:latin typeface="+mn-lt"/>
                <a:ea typeface="+mn-ea"/>
              </a:rPr>
              <a:t>Vacuum Duct</a:t>
            </a: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3399FF"/>
              </a:solidFill>
              <a:effectLst/>
              <a:uLnTx/>
              <a:uFillTx/>
              <a:latin typeface="+mn-lt"/>
              <a:ea typeface="+mn-ea"/>
              <a:cs typeface="+mn-cs"/>
            </a:endParaRPr>
          </a:p>
        </p:txBody>
      </p:sp>
      <p:sp>
        <p:nvSpPr>
          <p:cNvPr id="79" name="Rectangle 3"/>
          <p:cNvSpPr txBox="1">
            <a:spLocks noChangeArrowheads="1"/>
          </p:cNvSpPr>
          <p:nvPr/>
        </p:nvSpPr>
        <p:spPr>
          <a:xfrm>
            <a:off x="3500430" y="3714752"/>
            <a:ext cx="2143140" cy="642942"/>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EAEAEA"/>
                </a:solidFill>
                <a:latin typeface="+mn-lt"/>
                <a:ea typeface="+mn-ea"/>
              </a:rPr>
              <a:t>(b) </a:t>
            </a:r>
            <a:r>
              <a:rPr lang="ja-JP" altLang="en-US" sz="1600" kern="0" dirty="0" smtClean="0">
                <a:solidFill>
                  <a:srgbClr val="EAEAEA"/>
                </a:solidFill>
                <a:latin typeface="+mn-lt"/>
                <a:ea typeface="+mn-ea"/>
              </a:rPr>
              <a:t>真空</a:t>
            </a:r>
            <a:r>
              <a:rPr lang="ja-JP" altLang="en-US" sz="1600" b="1" kern="0" dirty="0" smtClean="0">
                <a:solidFill>
                  <a:srgbClr val="EAEAEA"/>
                </a:solidFill>
                <a:latin typeface="+mn-lt"/>
                <a:ea typeface="+mn-ea"/>
              </a:rPr>
              <a:t>槽撤去せずに</a:t>
            </a:r>
            <a:endParaRPr kumimoji="1" lang="en-US" altLang="ja-JP" sz="1600" b="1"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1" i="0" u="none" strike="noStrike" kern="0" cap="none" spc="0" normalizeH="0" baseline="0" noProof="0" dirty="0" smtClean="0">
                <a:ln>
                  <a:noFill/>
                </a:ln>
                <a:solidFill>
                  <a:srgbClr val="EAEAEA"/>
                </a:solidFill>
                <a:effectLst/>
                <a:uLnTx/>
                <a:uFillTx/>
                <a:latin typeface="+mn-lt"/>
                <a:ea typeface="+mn-ea"/>
                <a:cs typeface="+mn-cs"/>
              </a:rPr>
              <a:t>    </a:t>
            </a:r>
            <a:r>
              <a:rPr kumimoji="1" lang="en-US" altLang="ja-JP" sz="1600" b="1" i="0" u="none" strike="noStrike" kern="0" cap="none" spc="0" normalizeH="0" noProof="0" dirty="0" smtClean="0">
                <a:ln>
                  <a:noFill/>
                </a:ln>
                <a:solidFill>
                  <a:srgbClr val="EAEAEA"/>
                </a:solidFill>
                <a:effectLst/>
                <a:uLnTx/>
                <a:uFillTx/>
                <a:latin typeface="+mn-lt"/>
                <a:ea typeface="+mn-ea"/>
                <a:cs typeface="+mn-cs"/>
              </a:rPr>
              <a:t> </a:t>
            </a:r>
            <a:r>
              <a:rPr lang="en-US" altLang="ja-JP" sz="1600" b="1" kern="0" dirty="0" smtClean="0">
                <a:solidFill>
                  <a:srgbClr val="EAEAEA"/>
                </a:solidFill>
                <a:latin typeface="+mn-lt"/>
                <a:ea typeface="+mn-ea"/>
                <a:sym typeface="Wingdings" pitchFamily="2" charset="2"/>
              </a:rPr>
              <a:t> </a:t>
            </a:r>
            <a:r>
              <a:rPr kumimoji="1" lang="ja-JP" altLang="en-US" sz="1600" b="1"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シールド</a:t>
            </a:r>
            <a:r>
              <a:rPr kumimoji="1" lang="ja-JP" altLang="en-US" sz="1600" b="0"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設置</a:t>
            </a: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p:txBody>
      </p:sp>
      <p:sp>
        <p:nvSpPr>
          <p:cNvPr id="81" name="下矢印 80"/>
          <p:cNvSpPr/>
          <p:nvPr/>
        </p:nvSpPr>
        <p:spPr bwMode="auto">
          <a:xfrm>
            <a:off x="4071934" y="3000372"/>
            <a:ext cx="357190" cy="571504"/>
          </a:xfrm>
          <a:prstGeom prst="downArrow">
            <a:avLst/>
          </a:prstGeom>
          <a:solidFill>
            <a:srgbClr val="FFFFFF">
              <a:alpha val="10000"/>
            </a:srgbClr>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2" name="下矢印 81"/>
          <p:cNvSpPr/>
          <p:nvPr/>
        </p:nvSpPr>
        <p:spPr bwMode="auto">
          <a:xfrm rot="3661300">
            <a:off x="2869094" y="2813582"/>
            <a:ext cx="357190" cy="1053644"/>
          </a:xfrm>
          <a:prstGeom prst="downArrow">
            <a:avLst/>
          </a:prstGeom>
          <a:solidFill>
            <a:srgbClr val="FFFFFF">
              <a:alpha val="10000"/>
            </a:srgbClr>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3" name="下矢印 82"/>
          <p:cNvSpPr/>
          <p:nvPr/>
        </p:nvSpPr>
        <p:spPr bwMode="auto">
          <a:xfrm rot="17787647">
            <a:off x="5587559" y="2796742"/>
            <a:ext cx="357190" cy="1053644"/>
          </a:xfrm>
          <a:prstGeom prst="downArrow">
            <a:avLst/>
          </a:prstGeom>
          <a:solidFill>
            <a:srgbClr val="FFFFFF">
              <a:alpha val="10000"/>
            </a:srgbClr>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4" name="Rectangle 3"/>
          <p:cNvSpPr txBox="1">
            <a:spLocks noChangeArrowheads="1"/>
          </p:cNvSpPr>
          <p:nvPr/>
        </p:nvSpPr>
        <p:spPr>
          <a:xfrm>
            <a:off x="928662" y="1000108"/>
            <a:ext cx="2347930" cy="642942"/>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EAEAEA"/>
                </a:solidFill>
                <a:latin typeface="+mn-lt"/>
                <a:ea typeface="+mn-ea"/>
              </a:rPr>
              <a:t>iLCGT</a:t>
            </a:r>
            <a:r>
              <a:rPr lang="ja-JP" altLang="en-US" sz="1600" kern="0" dirty="0" smtClean="0">
                <a:solidFill>
                  <a:srgbClr val="EAEAEA"/>
                </a:solidFill>
                <a:latin typeface="+mn-lt"/>
                <a:ea typeface="+mn-ea"/>
              </a:rPr>
              <a:t>用常温真空槽</a:t>
            </a:r>
            <a:endParaRPr lang="en-US" altLang="ja-JP" sz="1600" kern="0" dirty="0" smtClean="0">
              <a:solidFill>
                <a:srgbClr val="EAEAEA"/>
              </a:solidFill>
              <a:latin typeface="+mn-lt"/>
              <a:ea typeface="+mn-ea"/>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ja-JP" altLang="en-US" sz="1600" kern="0" dirty="0" smtClean="0">
                <a:solidFill>
                  <a:srgbClr val="EAEAEA"/>
                </a:solidFill>
                <a:latin typeface="+mn-lt"/>
                <a:ea typeface="+mn-ea"/>
              </a:rPr>
              <a:t>基線長方向に</a:t>
            </a:r>
            <a:r>
              <a:rPr lang="en-US" altLang="ja-JP" sz="1600" kern="0" dirty="0" smtClean="0">
                <a:solidFill>
                  <a:srgbClr val="EAEAEA"/>
                </a:solidFill>
                <a:latin typeface="+mn-lt"/>
                <a:ea typeface="+mn-ea"/>
              </a:rPr>
              <a:t>5m shift</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EAEAEA"/>
                </a:solidFill>
                <a:latin typeface="+mn-lt"/>
                <a:ea typeface="+mn-ea"/>
              </a:rPr>
              <a:t> </a:t>
            </a:r>
            <a:r>
              <a:rPr lang="ja-JP" altLang="en-US" sz="1600" kern="0" dirty="0" smtClean="0">
                <a:solidFill>
                  <a:srgbClr val="EAEAEA"/>
                </a:solidFill>
                <a:latin typeface="+mn-lt"/>
                <a:ea typeface="+mn-ea"/>
              </a:rPr>
              <a:t>して設置</a:t>
            </a:r>
            <a:r>
              <a:rPr lang="en-US" altLang="ja-JP" sz="1600" kern="0" dirty="0" smtClean="0">
                <a:solidFill>
                  <a:srgbClr val="EAEAEA"/>
                </a:solidFill>
                <a:latin typeface="+mn-lt"/>
                <a:ea typeface="+mn-ea"/>
              </a:rPr>
              <a:t>.</a:t>
            </a: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600" b="0" i="0" u="none" strike="noStrike" kern="0" cap="none" spc="0" normalizeH="0" baseline="0" noProof="0" dirty="0" smtClean="0">
              <a:ln>
                <a:noFill/>
              </a:ln>
              <a:solidFill>
                <a:srgbClr val="EAEAEA"/>
              </a:solidFill>
              <a:effectLst/>
              <a:uLnTx/>
              <a:uFillTx/>
              <a:latin typeface="+mn-lt"/>
              <a:ea typeface="+mn-ea"/>
              <a:cs typeface="+mn-cs"/>
            </a:endParaRPr>
          </a:p>
        </p:txBody>
      </p:sp>
      <p:cxnSp>
        <p:nvCxnSpPr>
          <p:cNvPr id="40" name="直線矢印コネクタ 39"/>
          <p:cNvCxnSpPr/>
          <p:nvPr/>
        </p:nvCxnSpPr>
        <p:spPr bwMode="auto">
          <a:xfrm rot="10800000">
            <a:off x="1285854" y="2143116"/>
            <a:ext cx="214313" cy="1588"/>
          </a:xfrm>
          <a:prstGeom prst="straightConnector1">
            <a:avLst/>
          </a:prstGeom>
          <a:solidFill>
            <a:srgbClr val="FAFFC9">
              <a:alpha val="50000"/>
            </a:srgbClr>
          </a:solidFill>
          <a:ln w="15875" cap="flat" cmpd="sng" algn="ctr">
            <a:solidFill>
              <a:srgbClr val="FFFFFF"/>
            </a:solidFill>
            <a:prstDash val="solid"/>
            <a:round/>
            <a:headEnd type="none" w="med" len="med"/>
            <a:tailEnd type="arrow"/>
          </a:ln>
          <a:effectLst/>
        </p:spPr>
      </p:cxnSp>
      <p:sp>
        <p:nvSpPr>
          <p:cNvPr id="42" name="Rectangle 3"/>
          <p:cNvSpPr txBox="1">
            <a:spLocks noChangeArrowheads="1"/>
          </p:cNvSpPr>
          <p:nvPr/>
        </p:nvSpPr>
        <p:spPr>
          <a:xfrm>
            <a:off x="1142976" y="2214554"/>
            <a:ext cx="785818" cy="357190"/>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200" b="0" i="0" u="none" strike="noStrike" kern="0" cap="none" spc="0" normalizeH="0" baseline="0" noProof="0" dirty="0" smtClean="0">
                <a:ln>
                  <a:noFill/>
                </a:ln>
                <a:solidFill>
                  <a:srgbClr val="FFFFFF"/>
                </a:solidFill>
                <a:effectLst/>
                <a:uLnTx/>
                <a:uFillTx/>
                <a:latin typeface="+mn-lt"/>
                <a:ea typeface="+mn-ea"/>
                <a:cs typeface="+mn-cs"/>
              </a:rPr>
              <a:t>Front</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200" b="0" i="0" u="none" strike="noStrike" kern="0" cap="none" spc="0" normalizeH="0" baseline="0" noProof="0" dirty="0" smtClean="0">
              <a:ln>
                <a:noFill/>
              </a:ln>
              <a:solidFill>
                <a:srgbClr val="FFFFFF"/>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endParaRPr kumimoji="1" lang="en-US" altLang="ja-JP" sz="1200" b="0" i="0" u="none" strike="noStrike" kern="0" cap="none" spc="0" normalizeH="0" baseline="0" noProof="0" dirty="0" smtClean="0">
              <a:ln>
                <a:noFill/>
              </a:ln>
              <a:solidFill>
                <a:srgbClr val="FFFFFF"/>
              </a:solidFill>
              <a:effectLst/>
              <a:uLnTx/>
              <a:uFillTx/>
              <a:latin typeface="+mn-lt"/>
              <a:ea typeface="+mn-ea"/>
              <a:cs typeface="+mn-cs"/>
            </a:endParaRPr>
          </a:p>
        </p:txBody>
      </p:sp>
      <p:sp>
        <p:nvSpPr>
          <p:cNvPr id="43" name="スライド番号プレースホルダ 42"/>
          <p:cNvSpPr>
            <a:spLocks noGrp="1"/>
          </p:cNvSpPr>
          <p:nvPr>
            <p:ph type="sldNum" sz="quarter" idx="11"/>
          </p:nvPr>
        </p:nvSpPr>
        <p:spPr/>
        <p:txBody>
          <a:bodyPr/>
          <a:lstStyle/>
          <a:p>
            <a:pPr>
              <a:defRPr/>
            </a:pPr>
            <a:fld id="{7AF75637-E8AC-4181-927C-9D85E9A3AAC1}" type="slidenum">
              <a:rPr lang="en-US" altLang="ja-JP" smtClean="0"/>
              <a:pPr>
                <a:defRPr/>
              </a:pPr>
              <a:t>31</a:t>
            </a:fld>
            <a:endParaRPr lang="en-US" altLang="ja-JP" dirty="0"/>
          </a:p>
        </p:txBody>
      </p:sp>
    </p:spTree>
  </p:cSld>
  <p:clrMapOvr>
    <a:masterClrMapping/>
  </p:clrMapOvr>
  <p:transition advTm="1712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懸念・要確認事項</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642910" y="928670"/>
            <a:ext cx="8001056" cy="535785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99CCFF"/>
                </a:solidFill>
                <a:effectLst/>
                <a:uLnTx/>
                <a:uFillTx/>
                <a:latin typeface="+mn-lt"/>
                <a:ea typeface="+mn-ea"/>
                <a:cs typeface="+mn-cs"/>
              </a:rPr>
              <a:t>・エンドルームのスペース</a:t>
            </a:r>
            <a:endParaRPr kumimoji="1" lang="en-US" altLang="ja-JP" sz="1800" i="0" u="none" strike="noStrike" kern="0" cap="none" spc="0" normalizeH="0" baseline="0" noProof="0" dirty="0" smtClean="0">
              <a:ln>
                <a:noFill/>
              </a:ln>
              <a:solidFill>
                <a:srgbClr val="99CCFF"/>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Type-B</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防振系をセンタールームに近い側に設置することが可能か。</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Type-A</a:t>
            </a:r>
            <a:r>
              <a:rPr lang="ja-JP" altLang="en-US" sz="1800" kern="0" dirty="0" smtClean="0">
                <a:solidFill>
                  <a:srgbClr val="EAEAEA"/>
                </a:solidFill>
                <a:latin typeface="+mn-lt"/>
                <a:ea typeface="+mn-ea"/>
              </a:rPr>
              <a:t>防振系とクライオスタットの開発を並行して行えるだけの空間があるか。</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pP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sym typeface="Wingdings" pitchFamily="2" charset="2"/>
              </a:rPr>
              <a:t> </a:t>
            </a:r>
            <a:r>
              <a:rPr lang="ja-JP" altLang="en-US" sz="1800" kern="0" dirty="0" smtClean="0">
                <a:solidFill>
                  <a:srgbClr val="EAEAEA"/>
                </a:solidFill>
                <a:latin typeface="+mn-lt"/>
                <a:ea typeface="+mn-ea"/>
                <a:sym typeface="Wingdings" pitchFamily="2" charset="2"/>
              </a:rPr>
              <a:t>トンネル・施設・真空・低温　</a:t>
            </a:r>
            <a:r>
              <a:rPr lang="ja-JP" altLang="en-US" sz="1800" kern="0" dirty="0" smtClean="0">
                <a:solidFill>
                  <a:srgbClr val="EAEAEA"/>
                </a:solidFill>
                <a:sym typeface="Wingdings" pitchFamily="2" charset="2"/>
              </a:rPr>
              <a:t>サブシステム</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99CCFF"/>
                </a:solidFill>
                <a:effectLst/>
                <a:uLnTx/>
                <a:uFillTx/>
                <a:latin typeface="+mn-lt"/>
                <a:ea typeface="+mn-ea"/>
                <a:cs typeface="+mn-cs"/>
              </a:rPr>
              <a:t>・干渉計コンフィグレーション</a:t>
            </a:r>
            <a:endParaRPr kumimoji="1" lang="en-US" altLang="ja-JP" sz="1800" i="0" u="none" strike="noStrike" kern="0" cap="none" spc="0" normalizeH="0" baseline="0" noProof="0" dirty="0" smtClean="0">
              <a:ln>
                <a:noFill/>
              </a:ln>
              <a:solidFill>
                <a:srgbClr val="99CCFF"/>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常温時と低温時で干渉計の基線長が数</a:t>
            </a:r>
            <a:r>
              <a:rPr lang="en-US" altLang="ja-JP" sz="1800" kern="0" dirty="0" smtClean="0">
                <a:solidFill>
                  <a:srgbClr val="EAEAEA"/>
                </a:solidFill>
                <a:latin typeface="+mn-lt"/>
                <a:ea typeface="+mn-ea"/>
              </a:rPr>
              <a:t>m</a:t>
            </a:r>
            <a:r>
              <a:rPr lang="ja-JP" altLang="en-US" sz="1800" kern="0" dirty="0" smtClean="0">
                <a:solidFill>
                  <a:srgbClr val="EAEAEA"/>
                </a:solidFill>
                <a:latin typeface="+mn-lt"/>
                <a:ea typeface="+mn-ea"/>
              </a:rPr>
              <a:t>変化する。問題になるか？</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主干渉計・鏡　サブシステム</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99CCFF"/>
                </a:solidFill>
                <a:latin typeface="+mn-lt"/>
                <a:ea typeface="+mn-ea"/>
                <a:sym typeface="Wingdings" pitchFamily="2" charset="2"/>
              </a:rPr>
              <a:t>・クライオスタットの搬入</a:t>
            </a:r>
            <a:endParaRPr lang="en-US" altLang="ja-JP" sz="1800" kern="0" dirty="0" smtClean="0">
              <a:solidFill>
                <a:srgbClr val="99CCFF"/>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常温干渉計用の防振系が設置された状態でエンドルームにクライオスタットを</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　　搬入・設置することが可能か？</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 </a:t>
            </a:r>
            <a:r>
              <a:rPr lang="ja-JP" altLang="en-US" sz="1800" kern="0" dirty="0" smtClean="0">
                <a:solidFill>
                  <a:srgbClr val="EAEAEA"/>
                </a:solidFill>
                <a:latin typeface="+mn-lt"/>
                <a:ea typeface="+mn-ea"/>
                <a:sym typeface="Wingdings" pitchFamily="2" charset="2"/>
              </a:rPr>
              <a:t>トンネル・低温　サブシステム</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99CCFF"/>
                </a:solidFill>
                <a:latin typeface="+mn-lt"/>
                <a:ea typeface="+mn-ea"/>
                <a:sym typeface="Wingdings" pitchFamily="2" charset="2"/>
              </a:rPr>
              <a:t>・追加物品用の経費</a:t>
            </a:r>
            <a:endParaRPr lang="en-US" altLang="ja-JP" sz="1800" kern="0" dirty="0" smtClean="0">
              <a:solidFill>
                <a:srgbClr val="99CCFF"/>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　　これまで</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常温テストマス用真空槽、常温ペイロード </a:t>
            </a:r>
            <a:r>
              <a:rPr lang="en-US" altLang="ja-JP" sz="1800" kern="0" dirty="0" smtClean="0">
                <a:solidFill>
                  <a:srgbClr val="EAEAEA"/>
                </a:solidFill>
                <a:latin typeface="+mn-lt"/>
                <a:ea typeface="+mn-ea"/>
                <a:sym typeface="Wingdings" pitchFamily="2" charset="2"/>
              </a:rPr>
              <a:t>(4</a:t>
            </a:r>
            <a:r>
              <a:rPr lang="ja-JP" altLang="en-US" sz="1800" kern="0" dirty="0" smtClean="0">
                <a:solidFill>
                  <a:srgbClr val="EAEAEA"/>
                </a:solidFill>
                <a:latin typeface="+mn-lt"/>
                <a:ea typeface="+mn-ea"/>
                <a:sym typeface="Wingdings" pitchFamily="2" charset="2"/>
              </a:rPr>
              <a:t>組</a:t>
            </a:r>
            <a:r>
              <a:rPr lang="en-US" altLang="ja-JP" sz="1800" kern="0" dirty="0" smtClean="0">
                <a:solidFill>
                  <a:srgbClr val="EAEAEA"/>
                </a:solidFill>
                <a:latin typeface="+mn-lt"/>
                <a:ea typeface="+mn-ea"/>
                <a:sym typeface="Wingdings" pitchFamily="2" charset="2"/>
              </a:rPr>
              <a:t>) , (</a:t>
            </a:r>
            <a:r>
              <a:rPr lang="ja-JP" altLang="en-US" sz="1800" kern="0" dirty="0" smtClean="0">
                <a:solidFill>
                  <a:srgbClr val="EAEAEA"/>
                </a:solidFill>
                <a:latin typeface="+mn-lt"/>
                <a:ea typeface="+mn-ea"/>
                <a:sym typeface="Wingdings" pitchFamily="2" charset="2"/>
              </a:rPr>
              <a:t>防振系試験施設</a:t>
            </a:r>
            <a:r>
              <a:rPr lang="en-US" altLang="ja-JP" sz="1800" kern="0" dirty="0" smtClean="0">
                <a:solidFill>
                  <a:srgbClr val="EAEAEA"/>
                </a:solidFill>
                <a:latin typeface="+mn-lt"/>
                <a:ea typeface="+mn-ea"/>
                <a:sym typeface="Wingdings" pitchFamily="2" charset="2"/>
              </a:rPr>
              <a:t>)   </a:t>
            </a:r>
          </a:p>
          <a:p>
            <a:pPr marL="193675" lvl="0" indent="-193675" algn="l" eaLnBrk="0" hangingPunct="0">
              <a:lnSpc>
                <a:spcPct val="120000"/>
              </a:lnSpc>
              <a:buSzPct val="70000"/>
              <a:buNone/>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この案</a:t>
            </a:r>
            <a:r>
              <a:rPr lang="en-US" altLang="ja-JP" sz="1800" kern="0" dirty="0" smtClean="0">
                <a:solidFill>
                  <a:srgbClr val="EAEAEA"/>
                </a:solidFill>
                <a:latin typeface="+mn-lt"/>
                <a:ea typeface="+mn-ea"/>
                <a:sym typeface="Wingdings" pitchFamily="2" charset="2"/>
              </a:rPr>
              <a:t>:</a:t>
            </a:r>
            <a:r>
              <a:rPr lang="ja-JP" altLang="en-US" sz="1800" kern="0" dirty="0" smtClean="0">
                <a:solidFill>
                  <a:srgbClr val="EAEAEA"/>
                </a:solidFill>
                <a:latin typeface="+mn-lt"/>
                <a:ea typeface="+mn-ea"/>
                <a:sym typeface="Wingdings" pitchFamily="2" charset="2"/>
              </a:rPr>
              <a:t>　　</a:t>
            </a:r>
            <a:r>
              <a:rPr lang="ja-JP" altLang="en-US" sz="1800" kern="0" dirty="0" smtClean="0">
                <a:solidFill>
                  <a:srgbClr val="EAEAEA"/>
                </a:solidFill>
                <a:sym typeface="Wingdings" pitchFamily="2" charset="2"/>
              </a:rPr>
              <a:t>常温テストマス用</a:t>
            </a:r>
            <a:r>
              <a:rPr lang="en-US" altLang="ja-JP" sz="1800" kern="0" dirty="0" smtClean="0">
                <a:solidFill>
                  <a:srgbClr val="EAEAEA"/>
                </a:solidFill>
                <a:sym typeface="Wingdings" pitchFamily="2" charset="2"/>
              </a:rPr>
              <a:t>Type-B</a:t>
            </a:r>
            <a:r>
              <a:rPr lang="ja-JP" altLang="en-US" sz="1800" kern="0" dirty="0" smtClean="0">
                <a:solidFill>
                  <a:srgbClr val="EAEAEA"/>
                </a:solidFill>
                <a:sym typeface="Wingdings" pitchFamily="2" charset="2"/>
              </a:rPr>
              <a:t>防振系</a:t>
            </a:r>
            <a:r>
              <a:rPr lang="en-US" altLang="ja-JP" sz="1800" kern="0" dirty="0" smtClean="0">
                <a:solidFill>
                  <a:srgbClr val="EAEAEA"/>
                </a:solidFill>
                <a:sym typeface="Wingdings" pitchFamily="2" charset="2"/>
              </a:rPr>
              <a:t> (4</a:t>
            </a:r>
            <a:r>
              <a:rPr lang="ja-JP" altLang="en-US" sz="1800" kern="0" dirty="0" smtClean="0">
                <a:solidFill>
                  <a:srgbClr val="EAEAEA"/>
                </a:solidFill>
                <a:sym typeface="Wingdings" pitchFamily="2" charset="2"/>
              </a:rPr>
              <a:t>組</a:t>
            </a:r>
            <a:r>
              <a:rPr lang="en-US" altLang="ja-JP" sz="1800" kern="0" dirty="0" smtClean="0">
                <a:solidFill>
                  <a:srgbClr val="EAEAEA"/>
                </a:solidFill>
                <a:sym typeface="Wingdings" pitchFamily="2" charset="2"/>
              </a:rPr>
              <a:t>)</a:t>
            </a:r>
          </a:p>
          <a:p>
            <a:pPr marL="193675" lvl="0" indent="-193675" algn="l" eaLnBrk="0" hangingPunct="0">
              <a:lnSpc>
                <a:spcPct val="120000"/>
              </a:lnSpc>
              <a:buSzPct val="70000"/>
              <a:buNone/>
            </a:pPr>
            <a:r>
              <a:rPr lang="en-US" altLang="ja-JP" sz="1800" kern="0" dirty="0" smtClean="0">
                <a:solidFill>
                  <a:srgbClr val="EAEAEA"/>
                </a:solidFill>
                <a:sym typeface="Wingdings" pitchFamily="2" charset="2"/>
              </a:rPr>
              <a:t>                   </a:t>
            </a:r>
            <a:r>
              <a:rPr lang="ja-JP" altLang="en-US" sz="1800" kern="0" dirty="0" smtClean="0">
                <a:solidFill>
                  <a:srgbClr val="EAEAEA"/>
                </a:solidFill>
                <a:sym typeface="Wingdings" pitchFamily="2" charset="2"/>
              </a:rPr>
              <a:t>ただし、</a:t>
            </a:r>
            <a:r>
              <a:rPr lang="en-US" altLang="ja-JP" sz="1800" kern="0" dirty="0" smtClean="0">
                <a:solidFill>
                  <a:srgbClr val="EAEAEA"/>
                </a:solidFill>
                <a:sym typeface="Wingdings" pitchFamily="2" charset="2"/>
              </a:rPr>
              <a:t>Type-A 3</a:t>
            </a:r>
            <a:r>
              <a:rPr lang="ja-JP" altLang="en-US" sz="1800" kern="0" dirty="0" smtClean="0">
                <a:solidFill>
                  <a:srgbClr val="EAEAEA"/>
                </a:solidFill>
                <a:sym typeface="Wingdings" pitchFamily="2" charset="2"/>
              </a:rPr>
              <a:t>組は初期には不要</a:t>
            </a:r>
            <a:r>
              <a:rPr lang="en-US" altLang="ja-JP" sz="1800" kern="0" dirty="0" smtClean="0">
                <a:solidFill>
                  <a:srgbClr val="EAEAEA"/>
                </a:solidFill>
                <a:sym typeface="Wingdings" pitchFamily="2" charset="2"/>
              </a:rPr>
              <a:t>.</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 </a:t>
            </a:r>
            <a:r>
              <a:rPr lang="ja-JP" altLang="en-US" sz="1800" kern="0" dirty="0" smtClean="0">
                <a:solidFill>
                  <a:srgbClr val="EAEAEA"/>
                </a:solidFill>
                <a:latin typeface="+mn-lt"/>
                <a:ea typeface="+mn-ea"/>
                <a:sym typeface="Wingdings" pitchFamily="2" charset="2"/>
              </a:rPr>
              <a:t>マネジメント</a:t>
            </a:r>
            <a:endParaRPr lang="en-US" altLang="ja-JP" sz="1800" kern="0" dirty="0" smtClean="0">
              <a:solidFill>
                <a:srgbClr val="EAEAEA"/>
              </a:solidFill>
              <a:latin typeface="+mn-lt"/>
              <a:ea typeface="+mn-ea"/>
              <a:sym typeface="Wingdings" pitchFamily="2" charset="2"/>
            </a:endParaRP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32</a:t>
            </a:fld>
            <a:endParaRPr lang="en-US" altLang="ja-JP" dirty="0"/>
          </a:p>
        </p:txBody>
      </p:sp>
    </p:spTree>
  </p:cSld>
  <p:clrMapOvr>
    <a:masterClrMapping/>
  </p:clrMapOvr>
  <p:transition advTm="1712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論点</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714348" y="1571612"/>
            <a:ext cx="8001056" cy="2500330"/>
          </a:xfrm>
          <a:prstGeom prst="rect">
            <a:avLst/>
          </a:prstGeom>
        </p:spPr>
        <p:txBody>
          <a:bodyPr/>
          <a:lstStyle/>
          <a:p>
            <a:pPr marL="193675" lvl="0" indent="-193675" algn="l" eaLnBrk="0" hangingPunct="0">
              <a:lnSpc>
                <a:spcPct val="120000"/>
              </a:lnSpc>
              <a:buSzPct val="70000"/>
              <a:buNone/>
              <a:defRPr/>
            </a:pPr>
            <a:r>
              <a:rPr lang="ja-JP" altLang="en-US" sz="1800" kern="0" dirty="0" smtClean="0">
                <a:solidFill>
                  <a:srgbClr val="EAEAEA"/>
                </a:solidFill>
                <a:latin typeface="+mn-lt"/>
                <a:ea typeface="+mn-ea"/>
              </a:rPr>
              <a:t>・根本的な問題、困難な点はあるか？</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r>
              <a:rPr lang="ja-JP" altLang="en-US" sz="1800" kern="0" dirty="0" smtClean="0">
                <a:solidFill>
                  <a:srgbClr val="EAEAEA"/>
                </a:solidFill>
                <a:latin typeface="+mn-lt"/>
                <a:ea typeface="+mn-ea"/>
              </a:rPr>
              <a:t>・より良い方策はあるか？</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常温干渉計用に </a:t>
            </a:r>
            <a:r>
              <a:rPr lang="en-US" altLang="ja-JP" sz="1800" kern="0" dirty="0" smtClean="0">
                <a:solidFill>
                  <a:srgbClr val="EAEAEA"/>
                </a:solidFill>
                <a:latin typeface="+mn-lt"/>
                <a:ea typeface="+mn-ea"/>
              </a:rPr>
              <a:t>Type-B</a:t>
            </a:r>
            <a:r>
              <a:rPr lang="ja-JP" altLang="en-US" sz="1800" kern="0" dirty="0" smtClean="0">
                <a:solidFill>
                  <a:srgbClr val="EAEAEA"/>
                </a:solidFill>
                <a:latin typeface="+mn-lt"/>
                <a:ea typeface="+mn-ea"/>
              </a:rPr>
              <a:t>ではなく</a:t>
            </a:r>
            <a:r>
              <a:rPr lang="en-US" altLang="ja-JP" sz="1800" kern="0" dirty="0" smtClean="0">
                <a:solidFill>
                  <a:srgbClr val="EAEAEA"/>
                </a:solidFill>
                <a:latin typeface="+mn-lt"/>
                <a:ea typeface="+mn-ea"/>
              </a:rPr>
              <a:t>Type-C, </a:t>
            </a:r>
            <a:r>
              <a:rPr lang="ja-JP" altLang="en-US" sz="1800" kern="0" dirty="0" smtClean="0">
                <a:solidFill>
                  <a:srgbClr val="EAEAEA"/>
                </a:solidFill>
                <a:latin typeface="+mn-lt"/>
                <a:ea typeface="+mn-ea"/>
              </a:rPr>
              <a:t>その他を用いる可能性は？</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低温系のより良い開発計画はあるか？</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rPr>
              <a:t>     </a:t>
            </a:r>
            <a:r>
              <a:rPr lang="ja-JP" altLang="en-US" sz="1800" kern="0" dirty="0" smtClean="0">
                <a:solidFill>
                  <a:srgbClr val="EAEAEA"/>
                </a:solidFill>
                <a:latin typeface="+mn-lt"/>
                <a:ea typeface="+mn-ea"/>
              </a:rPr>
              <a:t>その他、意見・対案は？</a:t>
            </a: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endParaRPr lang="en-US" altLang="ja-JP" sz="1800" kern="0" dirty="0" smtClean="0">
              <a:solidFill>
                <a:srgbClr val="EAEAEA"/>
              </a:solidFill>
              <a:latin typeface="+mn-lt"/>
              <a:ea typeface="+mn-ea"/>
            </a:endParaRPr>
          </a:p>
          <a:p>
            <a:pPr marL="193675" lvl="0" indent="-193675" algn="l" eaLnBrk="0" hangingPunct="0">
              <a:lnSpc>
                <a:spcPct val="120000"/>
              </a:lnSpc>
              <a:buSzPct val="70000"/>
              <a:buNone/>
              <a:defRPr/>
            </a:pPr>
            <a:r>
              <a:rPr lang="ja-JP" altLang="en-US" sz="1800" kern="0" dirty="0" smtClean="0">
                <a:solidFill>
                  <a:srgbClr val="EAEAEA"/>
                </a:solidFill>
                <a:latin typeface="+mn-lt"/>
                <a:ea typeface="+mn-ea"/>
              </a:rPr>
              <a:t>・新学術領域が採択された場合、計画に変更はあるか</a:t>
            </a:r>
            <a:r>
              <a:rPr lang="en-US" altLang="ja-JP" sz="1800" kern="0" dirty="0" smtClean="0">
                <a:solidFill>
                  <a:srgbClr val="EAEAEA"/>
                </a:solidFill>
                <a:latin typeface="+mn-lt"/>
                <a:ea typeface="+mn-ea"/>
              </a:rPr>
              <a:t>?</a:t>
            </a:r>
          </a:p>
          <a:p>
            <a:pPr marL="193675" lvl="0" indent="-193675" algn="l" eaLnBrk="0" hangingPunct="0">
              <a:lnSpc>
                <a:spcPct val="120000"/>
              </a:lnSpc>
              <a:buSzPct val="70000"/>
              <a:buNone/>
              <a:defRPr/>
            </a:pPr>
            <a:endParaRPr lang="ja-JP" altLang="en-US" sz="1800" kern="0" dirty="0" smtClean="0">
              <a:solidFill>
                <a:srgbClr val="EAEAEA"/>
              </a:solidFill>
              <a:latin typeface="+mn-lt"/>
              <a:ea typeface="+mn-ea"/>
            </a:endParaRP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33</a:t>
            </a:fld>
            <a:endParaRPr lang="en-US" altLang="ja-JP" dirty="0"/>
          </a:p>
        </p:txBody>
      </p:sp>
    </p:spTree>
  </p:cSld>
  <p:clrMapOvr>
    <a:masterClrMapping/>
  </p:clrMapOvr>
  <p:transition advTm="1712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まとめ</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8" name="Rectangle 3"/>
          <p:cNvSpPr txBox="1">
            <a:spLocks noChangeArrowheads="1"/>
          </p:cNvSpPr>
          <p:nvPr/>
        </p:nvSpPr>
        <p:spPr>
          <a:xfrm>
            <a:off x="714348" y="1571612"/>
            <a:ext cx="8001056" cy="250033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・この提案は、特にスケジュール面で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Mission Impossible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と言われる</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LCGT</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の</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rPr>
              <a:t>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実現を </a:t>
            </a:r>
            <a:r>
              <a:rPr kumimoji="1" lang="en-US" altLang="ja-JP" sz="1800" i="0" u="none" strike="noStrike" kern="0" cap="none" spc="0" normalizeH="0" baseline="0" noProof="0" dirty="0" smtClean="0">
                <a:ln>
                  <a:noFill/>
                </a:ln>
                <a:solidFill>
                  <a:srgbClr val="EAEAEA"/>
                </a:solidFill>
                <a:effectLst/>
                <a:uLnTx/>
                <a:uFillTx/>
                <a:latin typeface="+mn-lt"/>
                <a:ea typeface="+mn-ea"/>
                <a:cs typeface="+mn-cs"/>
              </a:rPr>
              <a:t>possible </a:t>
            </a: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にする鍵になり得るように思う。</a:t>
            </a:r>
            <a:r>
              <a:rPr lang="ja-JP" altLang="en-US" sz="1800" kern="0" dirty="0" smtClean="0">
                <a:solidFill>
                  <a:srgbClr val="EAEAEA"/>
                </a:solidFill>
                <a:latin typeface="+mn-lt"/>
                <a:ea typeface="+mn-ea"/>
                <a:sym typeface="Wingdings" pitchFamily="2" charset="2"/>
              </a:rPr>
              <a:t>事前開発・現地での作業・</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現地での開発のロードを時間的に分散されるとともに、現地コミッショニングと</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現地開発を並行して進めることを可能にする。</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・従って、もし必要なら、多少の労力を払う価値は十分にあるように思える。</a:t>
            </a:r>
            <a:endParaRPr lang="en-US" altLang="ja-JP" sz="1800" kern="0" dirty="0" smtClean="0">
              <a:solidFill>
                <a:srgbClr val="EAEAEA"/>
              </a:solidFill>
              <a:latin typeface="+mn-lt"/>
              <a:ea typeface="+mn-ea"/>
              <a:sym typeface="Wingdings" pitchFamily="2" charset="2"/>
            </a:endParaRPr>
          </a:p>
        </p:txBody>
      </p:sp>
      <p:sp>
        <p:nvSpPr>
          <p:cNvPr id="7" name="Rectangle 3"/>
          <p:cNvSpPr txBox="1">
            <a:spLocks noChangeArrowheads="1"/>
          </p:cNvSpPr>
          <p:nvPr/>
        </p:nvSpPr>
        <p:spPr>
          <a:xfrm>
            <a:off x="857224" y="4357694"/>
            <a:ext cx="8001056" cy="107157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a:t>
            </a:r>
            <a:r>
              <a:rPr lang="ja-JP" altLang="en-US" sz="1800" kern="0" dirty="0" smtClean="0">
                <a:solidFill>
                  <a:srgbClr val="EAEAEA"/>
                </a:solidFill>
                <a:latin typeface="+mn-lt"/>
                <a:ea typeface="+mn-ea"/>
              </a:rPr>
              <a:t>一方、この案の実現のためには、グループ内で調整を行い、十分なコンセン</a:t>
            </a:r>
            <a:endParaRPr lang="en-US" altLang="ja-JP" sz="1800" kern="0" dirty="0" smtClean="0">
              <a:solidFill>
                <a:srgbClr val="EAEAEA"/>
              </a:solidFill>
              <a:latin typeface="+mn-lt"/>
              <a:ea typeface="+mn-ea"/>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rPr>
              <a:t>　サスを得る必要がある。</a:t>
            </a:r>
            <a:endParaRPr lang="en-US" altLang="ja-JP" sz="1800" kern="0" dirty="0" smtClean="0">
              <a:solidFill>
                <a:srgbClr val="EAEAEA"/>
              </a:solidFill>
              <a:latin typeface="+mn-lt"/>
              <a:ea typeface="+mn-ea"/>
              <a:sym typeface="Wingdings" pitchFamily="2" charset="2"/>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endParaRPr lang="en-US" altLang="ja-JP" sz="1800" kern="0" dirty="0" smtClean="0">
              <a:solidFill>
                <a:srgbClr val="EAEAEA"/>
              </a:solidFill>
              <a:latin typeface="+mn-lt"/>
              <a:ea typeface="+mn-ea"/>
              <a:sym typeface="Wingdings" pitchFamily="2" charset="2"/>
            </a:endParaRPr>
          </a:p>
        </p:txBody>
      </p:sp>
      <p:sp>
        <p:nvSpPr>
          <p:cNvPr id="6" name="Rectangle 3"/>
          <p:cNvSpPr txBox="1">
            <a:spLocks noChangeArrowheads="1"/>
          </p:cNvSpPr>
          <p:nvPr/>
        </p:nvSpPr>
        <p:spPr>
          <a:xfrm>
            <a:off x="1438252" y="5572140"/>
            <a:ext cx="6062706" cy="642942"/>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FF9999"/>
                </a:solidFill>
                <a:latin typeface="+mn-lt"/>
                <a:ea typeface="+mn-ea"/>
                <a:sym typeface="Wingdings" pitchFamily="2" charset="2"/>
              </a:rPr>
              <a:t>根本的な問題、困難な点、より良い方策はあるか？</a:t>
            </a:r>
            <a:endParaRPr lang="en-US" altLang="ja-JP" sz="1800" kern="0" dirty="0" smtClean="0">
              <a:solidFill>
                <a:srgbClr val="FF9999"/>
              </a:solidFill>
              <a:latin typeface="+mn-lt"/>
              <a:ea typeface="+mn-ea"/>
              <a:sym typeface="Wingdings" pitchFamily="2" charset="2"/>
            </a:endParaRPr>
          </a:p>
        </p:txBody>
      </p:sp>
      <p:sp>
        <p:nvSpPr>
          <p:cNvPr id="9" name="右矢印 8"/>
          <p:cNvSpPr/>
          <p:nvPr/>
        </p:nvSpPr>
        <p:spPr bwMode="auto">
          <a:xfrm>
            <a:off x="1102032" y="5585788"/>
            <a:ext cx="357190" cy="357190"/>
          </a:xfrm>
          <a:prstGeom prst="rightArrow">
            <a:avLst/>
          </a:prstGeom>
          <a:solidFill>
            <a:srgbClr val="FFFFFF">
              <a:alpha val="10000"/>
            </a:srgbClr>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smtClean="0">
              <a:ln>
                <a:noFill/>
              </a:ln>
              <a:solidFill>
                <a:schemeClr val="tx1"/>
              </a:solidFill>
              <a:effectLst/>
              <a:latin typeface="Tahoma" pitchFamily="34" charset="0"/>
              <a:ea typeface="HGP創英角ｺﾞｼｯｸUB" pitchFamily="50" charset="-128"/>
            </a:endParaRPr>
          </a:p>
        </p:txBody>
      </p:sp>
      <p:sp>
        <p:nvSpPr>
          <p:cNvPr id="10" name="スライド番号プレースホルダ 9"/>
          <p:cNvSpPr>
            <a:spLocks noGrp="1"/>
          </p:cNvSpPr>
          <p:nvPr>
            <p:ph type="sldNum" sz="quarter" idx="11"/>
          </p:nvPr>
        </p:nvSpPr>
        <p:spPr/>
        <p:txBody>
          <a:bodyPr/>
          <a:lstStyle/>
          <a:p>
            <a:pPr>
              <a:defRPr/>
            </a:pPr>
            <a:fld id="{7AF75637-E8AC-4181-927C-9D85E9A3AAC1}" type="slidenum">
              <a:rPr lang="en-US" altLang="ja-JP" smtClean="0"/>
              <a:pPr>
                <a:defRPr/>
              </a:pPr>
              <a:t>34</a:t>
            </a:fld>
            <a:endParaRPr lang="en-US" altLang="ja-JP" dirty="0"/>
          </a:p>
        </p:txBody>
      </p:sp>
    </p:spTree>
  </p:cSld>
  <p:clrMapOvr>
    <a:masterClrMapping/>
  </p:clrMapOvr>
  <p:transition advTm="1712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ja-JP" altLang="en-US" dirty="0" smtClean="0"/>
              <a:t>これまでにあった意見など</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1" name="Rectangle 3"/>
          <p:cNvSpPr txBox="1">
            <a:spLocks noChangeArrowheads="1"/>
          </p:cNvSpPr>
          <p:nvPr/>
        </p:nvSpPr>
        <p:spPr>
          <a:xfrm>
            <a:off x="500034" y="785794"/>
            <a:ext cx="8001056" cy="4357718"/>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これまでにあった </a:t>
            </a:r>
            <a:r>
              <a:rPr lang="ja-JP" altLang="en-US" sz="1800" kern="0" dirty="0" smtClean="0">
                <a:solidFill>
                  <a:srgbClr val="EAEAEA"/>
                </a:solidFill>
                <a:latin typeface="+mn-lt"/>
                <a:ea typeface="+mn-ea"/>
              </a:rPr>
              <a:t>意見・懸念　</a:t>
            </a:r>
            <a:r>
              <a:rPr lang="en-US" altLang="ja-JP" sz="1800" kern="0" dirty="0" smtClean="0">
                <a:solidFill>
                  <a:srgbClr val="EAEAEA"/>
                </a:solidFill>
                <a:latin typeface="+mn-lt"/>
                <a:ea typeface="+mn-ea"/>
              </a:rPr>
              <a:t>(</a:t>
            </a:r>
            <a:r>
              <a:rPr lang="ja-JP" altLang="en-US" sz="1800" kern="0" dirty="0" smtClean="0">
                <a:solidFill>
                  <a:srgbClr val="EAEAEA"/>
                </a:solidFill>
                <a:latin typeface="+mn-lt"/>
                <a:ea typeface="+mn-ea"/>
              </a:rPr>
              <a:t>羅列・相反する意見も含む</a:t>
            </a:r>
            <a:r>
              <a:rPr lang="en-US" altLang="ja-JP" sz="1800" kern="0" dirty="0" smtClean="0">
                <a:solidFill>
                  <a:srgbClr val="EAEAEA"/>
                </a:solidFill>
                <a:latin typeface="+mn-lt"/>
                <a:ea typeface="+mn-ea"/>
              </a:rPr>
              <a:t>)</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・トンネル設計に変更が必要か</a:t>
            </a:r>
            <a:r>
              <a:rPr lang="en-US" altLang="ja-JP" sz="1800" kern="0" dirty="0" smtClean="0">
                <a:solidFill>
                  <a:srgbClr val="EAEAEA"/>
                </a:solidFill>
                <a:latin typeface="+mn-lt"/>
                <a:ea typeface="+mn-ea"/>
                <a:sym typeface="Wingdings" pitchFamily="2" charset="2"/>
              </a:rPr>
              <a:t>?  </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99CCFF"/>
                </a:solidFill>
                <a:latin typeface="+mn-lt"/>
                <a:ea typeface="+mn-ea"/>
                <a:sym typeface="Wingdings" pitchFamily="2" charset="2"/>
              </a:rPr>
              <a:t>       </a:t>
            </a:r>
            <a:r>
              <a:rPr lang="ja-JP" altLang="en-US" sz="1800" kern="0" dirty="0" smtClean="0">
                <a:solidFill>
                  <a:srgbClr val="99CCFF"/>
                </a:solidFill>
                <a:latin typeface="+mn-lt"/>
                <a:ea typeface="+mn-ea"/>
                <a:sym typeface="Wingdings" pitchFamily="2" charset="2"/>
              </a:rPr>
              <a:t>必須では無い</a:t>
            </a:r>
            <a:r>
              <a:rPr lang="en-US" altLang="ja-JP" sz="1800" kern="0" dirty="0" smtClean="0">
                <a:solidFill>
                  <a:srgbClr val="99CCFF"/>
                </a:solidFill>
                <a:latin typeface="+mn-lt"/>
                <a:ea typeface="+mn-ea"/>
                <a:sym typeface="Wingdings" pitchFamily="2" charset="2"/>
              </a:rPr>
              <a:t>. </a:t>
            </a:r>
            <a:r>
              <a:rPr lang="ja-JP" altLang="en-US" sz="1800" kern="0" dirty="0" smtClean="0">
                <a:solidFill>
                  <a:srgbClr val="99CCFF"/>
                </a:solidFill>
                <a:latin typeface="+mn-lt"/>
                <a:ea typeface="+mn-ea"/>
                <a:sym typeface="Wingdings" pitchFamily="2" charset="2"/>
              </a:rPr>
              <a:t>多少変更できれば少しやり易くなる</a:t>
            </a:r>
            <a:r>
              <a:rPr lang="en-US" altLang="ja-JP" sz="1800" kern="0" dirty="0" smtClean="0">
                <a:solidFill>
                  <a:srgbClr val="99CCFF"/>
                </a:solidFill>
                <a:latin typeface="+mn-lt"/>
                <a:ea typeface="+mn-ea"/>
                <a:sym typeface="Wingdings" pitchFamily="2" charset="2"/>
              </a:rPr>
              <a:t>.</a:t>
            </a:r>
          </a:p>
          <a:p>
            <a:pPr marL="193675" lvl="0" indent="-193675" algn="l" eaLnBrk="0" hangingPunct="0">
              <a:lnSpc>
                <a:spcPct val="120000"/>
              </a:lnSpc>
              <a:buSzPct val="70000"/>
              <a:buNone/>
              <a:defRPr/>
            </a:pPr>
            <a:r>
              <a:rPr lang="ja-JP" altLang="en-US" sz="1800" kern="0" dirty="0" smtClean="0">
                <a:solidFill>
                  <a:srgbClr val="EAEAEA"/>
                </a:solidFill>
                <a:latin typeface="+mn-lt"/>
                <a:ea typeface="+mn-ea"/>
                <a:sym typeface="Wingdings" pitchFamily="2" charset="2"/>
              </a:rPr>
              <a:t>   ・トンネル設計の変更は無い</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ja-JP" altLang="en-US" sz="1800" kern="0" dirty="0" smtClean="0">
                <a:solidFill>
                  <a:srgbClr val="EAEAEA"/>
                </a:solidFill>
                <a:latin typeface="+mn-lt"/>
                <a:ea typeface="+mn-ea"/>
                <a:sym typeface="Wingdings" pitchFamily="2" charset="2"/>
              </a:rPr>
              <a:t>   ・常温テストマス</a:t>
            </a:r>
            <a:r>
              <a:rPr lang="ja-JP" altLang="en-US" sz="1800" kern="0" dirty="0" smtClean="0">
                <a:solidFill>
                  <a:srgbClr val="EAEAEA"/>
                </a:solidFill>
                <a:sym typeface="Wingdings" pitchFamily="2" charset="2"/>
              </a:rPr>
              <a:t>系</a:t>
            </a:r>
            <a:r>
              <a:rPr lang="ja-JP" altLang="en-US" sz="1800" kern="0" dirty="0" smtClean="0">
                <a:solidFill>
                  <a:srgbClr val="EAEAEA"/>
                </a:solidFill>
                <a:latin typeface="+mn-lt"/>
                <a:ea typeface="+mn-ea"/>
                <a:sym typeface="Wingdings" pitchFamily="2" charset="2"/>
              </a:rPr>
              <a:t>から低温テストマス系へ取り換えることは、</a:t>
            </a:r>
            <a:endParaRPr lang="en-US" altLang="ja-JP" sz="1800" kern="0" dirty="0" smtClean="0">
              <a:solidFill>
                <a:srgbClr val="EAEAEA"/>
              </a:solidFill>
              <a:latin typeface="+mn-lt"/>
              <a:ea typeface="+mn-ea"/>
              <a:sym typeface="Wingdings" pitchFamily="2" charset="2"/>
            </a:endParaRPr>
          </a:p>
          <a:p>
            <a:pPr marL="193675" lvl="0" indent="-193675" algn="l" eaLnBrk="0" hangingPunct="0">
              <a:lnSpc>
                <a:spcPct val="120000"/>
              </a:lnSpc>
              <a:buSzPct val="70000"/>
              <a:buNone/>
              <a:defRPr/>
            </a:pPr>
            <a:r>
              <a:rPr lang="ja-JP" altLang="en-US" sz="1800" kern="0" dirty="0" smtClean="0">
                <a:solidFill>
                  <a:srgbClr val="EAEAEA"/>
                </a:solidFill>
                <a:latin typeface="+mn-lt"/>
                <a:ea typeface="+mn-ea"/>
                <a:sym typeface="Wingdings" pitchFamily="2" charset="2"/>
              </a:rPr>
              <a:t>　    物理的に可能か</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その作業の労力は問題ないか</a:t>
            </a:r>
            <a:r>
              <a:rPr lang="en-US" altLang="ja-JP" sz="1800" kern="0" dirty="0" smtClean="0">
                <a:solidFill>
                  <a:srgbClr val="EAEAEA"/>
                </a:solidFill>
                <a:latin typeface="+mn-lt"/>
                <a:ea typeface="+mn-ea"/>
                <a:sym typeface="Wingdings" pitchFamily="2" charset="2"/>
              </a:rPr>
              <a:t>?  </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・テストマス用</a:t>
            </a:r>
            <a:r>
              <a:rPr lang="en-US" altLang="ja-JP" sz="1800" kern="0" dirty="0" smtClean="0">
                <a:solidFill>
                  <a:srgbClr val="EAEAEA"/>
                </a:solidFill>
                <a:latin typeface="+mn-lt"/>
                <a:ea typeface="+mn-ea"/>
                <a:sym typeface="Wingdings" pitchFamily="2" charset="2"/>
              </a:rPr>
              <a:t>Type-B</a:t>
            </a:r>
            <a:r>
              <a:rPr lang="ja-JP" altLang="en-US" sz="1800" kern="0" dirty="0" smtClean="0">
                <a:solidFill>
                  <a:srgbClr val="EAEAEA"/>
                </a:solidFill>
                <a:latin typeface="+mn-lt"/>
                <a:ea typeface="+mn-ea"/>
                <a:sym typeface="Wingdings" pitchFamily="2" charset="2"/>
              </a:rPr>
              <a:t>を製作する手間、コストが勿体ない</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99CCFF"/>
                </a:solidFill>
                <a:latin typeface="+mn-lt"/>
                <a:ea typeface="+mn-ea"/>
                <a:sym typeface="Wingdings" pitchFamily="2" charset="2"/>
              </a:rPr>
              <a:t>        </a:t>
            </a:r>
            <a:r>
              <a:rPr lang="ja-JP" altLang="en-US" sz="1800" kern="0" dirty="0" smtClean="0">
                <a:solidFill>
                  <a:srgbClr val="99CCFF"/>
                </a:solidFill>
                <a:latin typeface="+mn-lt"/>
                <a:ea typeface="+mn-ea"/>
                <a:sym typeface="Wingdings" pitchFamily="2" charset="2"/>
              </a:rPr>
              <a:t>これまでの案でも常温用真空槽・ペイロードの製作と取り換えは前提</a:t>
            </a:r>
            <a:r>
              <a:rPr lang="en-US" altLang="ja-JP" sz="1800" kern="0" dirty="0" smtClean="0">
                <a:solidFill>
                  <a:srgbClr val="99CCFF"/>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・テストマス用に</a:t>
            </a:r>
            <a:r>
              <a:rPr lang="en-US" altLang="ja-JP" sz="1800" kern="0" dirty="0" smtClean="0">
                <a:solidFill>
                  <a:srgbClr val="EAEAEA"/>
                </a:solidFill>
                <a:latin typeface="+mn-lt"/>
                <a:ea typeface="+mn-ea"/>
                <a:sym typeface="Wingdings" pitchFamily="2" charset="2"/>
              </a:rPr>
              <a:t>Type-C</a:t>
            </a:r>
            <a:r>
              <a:rPr lang="ja-JP" altLang="en-US" sz="1800" kern="0" dirty="0" smtClean="0">
                <a:solidFill>
                  <a:srgbClr val="EAEAEA"/>
                </a:solidFill>
                <a:latin typeface="+mn-lt"/>
                <a:ea typeface="+mn-ea"/>
                <a:sym typeface="Wingdings" pitchFamily="2" charset="2"/>
              </a:rPr>
              <a:t>などより簡便なものを使用するのはどうか</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・最終的にエンドテストマスを</a:t>
            </a:r>
            <a:r>
              <a:rPr lang="en-US" altLang="ja-JP" sz="1800" kern="0" dirty="0" smtClean="0">
                <a:solidFill>
                  <a:srgbClr val="EAEAEA"/>
                </a:solidFill>
                <a:latin typeface="+mn-lt"/>
                <a:ea typeface="+mn-ea"/>
                <a:sym typeface="Wingdings" pitchFamily="2" charset="2"/>
              </a:rPr>
              <a:t>Type-B</a:t>
            </a:r>
            <a:r>
              <a:rPr lang="ja-JP" altLang="en-US" sz="1800" kern="0" dirty="0" smtClean="0">
                <a:solidFill>
                  <a:srgbClr val="EAEAEA"/>
                </a:solidFill>
                <a:latin typeface="+mn-lt"/>
                <a:ea typeface="+mn-ea"/>
                <a:sym typeface="Wingdings" pitchFamily="2" charset="2"/>
              </a:rPr>
              <a:t>にするのはダメなのか？</a:t>
            </a:r>
            <a:endParaRPr lang="en-US" altLang="ja-JP" sz="1800" kern="0" dirty="0" smtClean="0">
              <a:solidFill>
                <a:srgbClr val="EAEAEA"/>
              </a:solidFill>
              <a:latin typeface="+mn-lt"/>
              <a:ea typeface="+mn-ea"/>
              <a:sym typeface="Wingdings" pitchFamily="2" charset="2"/>
            </a:endParaRP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・真空</a:t>
            </a:r>
            <a:r>
              <a:rPr lang="en-US" altLang="ja-JP" sz="1800" kern="0" dirty="0" smtClean="0">
                <a:solidFill>
                  <a:srgbClr val="EAEAEA"/>
                </a:solidFill>
                <a:latin typeface="+mn-lt"/>
                <a:ea typeface="+mn-ea"/>
                <a:sym typeface="Wingdings" pitchFamily="2" charset="2"/>
              </a:rPr>
              <a:t>G</a:t>
            </a:r>
            <a:r>
              <a:rPr lang="ja-JP" altLang="en-US" sz="1800" kern="0" dirty="0" smtClean="0">
                <a:solidFill>
                  <a:srgbClr val="EAEAEA"/>
                </a:solidFill>
                <a:latin typeface="+mn-lt"/>
                <a:ea typeface="+mn-ea"/>
                <a:sym typeface="Wingdings" pitchFamily="2" charset="2"/>
              </a:rPr>
              <a:t>としては対応可能</a:t>
            </a:r>
            <a:r>
              <a:rPr lang="en-US" altLang="ja-JP" sz="1800" kern="0" dirty="0" smtClean="0">
                <a:solidFill>
                  <a:srgbClr val="EAEAEA"/>
                </a:solidFill>
                <a:latin typeface="+mn-lt"/>
                <a:ea typeface="+mn-ea"/>
                <a:sym typeface="Wingdings" pitchFamily="2" charset="2"/>
              </a:rPr>
              <a:t>.</a:t>
            </a:r>
          </a:p>
          <a:p>
            <a:pPr marL="193675" indent="-193675" algn="l" eaLnBrk="0" hangingPunct="0">
              <a:lnSpc>
                <a:spcPct val="120000"/>
              </a:lnSpc>
              <a:buSzPct val="70000"/>
              <a:buNone/>
              <a:defRPr/>
            </a:pPr>
            <a:r>
              <a:rPr lang="ja-JP" altLang="en-US" sz="1800" kern="0" dirty="0" smtClean="0">
                <a:solidFill>
                  <a:srgbClr val="EAEAEA"/>
                </a:solidFill>
                <a:latin typeface="+mn-lt"/>
                <a:ea typeface="+mn-ea"/>
                <a:sym typeface="Wingdings" pitchFamily="2" charset="2"/>
              </a:rPr>
              <a:t>   ・リスクはいずれにせよあり、早く最終形態に近づいておいた方が良い</a:t>
            </a:r>
            <a:r>
              <a:rPr lang="en-US" altLang="ja-JP" sz="1800" kern="0" dirty="0" smtClean="0">
                <a:solidFill>
                  <a:srgbClr val="EAEAEA"/>
                </a:solidFill>
                <a:latin typeface="+mn-lt"/>
                <a:ea typeface="+mn-ea"/>
                <a:sym typeface="Wingdings" pitchFamily="2" charset="2"/>
              </a:rPr>
              <a:t>.</a:t>
            </a:r>
          </a:p>
          <a:p>
            <a:pPr marL="193675"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・基線長が変わることによって干渉計パラメータは変わらない</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・経費執行上は、大きな問題はない</a:t>
            </a: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クライオスタットは製作する</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・クライオスタットに</a:t>
            </a:r>
            <a:r>
              <a:rPr lang="en-US" altLang="ja-JP" sz="1800" kern="0" dirty="0" smtClean="0">
                <a:solidFill>
                  <a:srgbClr val="EAEAEA"/>
                </a:solidFill>
                <a:latin typeface="+mn-lt"/>
                <a:ea typeface="+mn-ea"/>
                <a:sym typeface="Wingdings" pitchFamily="2" charset="2"/>
              </a:rPr>
              <a:t>Type-B</a:t>
            </a:r>
            <a:r>
              <a:rPr lang="ja-JP" altLang="en-US" sz="1800" kern="0" dirty="0" smtClean="0">
                <a:solidFill>
                  <a:srgbClr val="EAEAEA"/>
                </a:solidFill>
                <a:latin typeface="+mn-lt"/>
                <a:ea typeface="+mn-ea"/>
                <a:sym typeface="Wingdings" pitchFamily="2" charset="2"/>
              </a:rPr>
              <a:t>を入れるのは難しいだろう</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・常温干渉計で感度を求めるか、という問題が堂々巡りをしている</a:t>
            </a:r>
            <a:r>
              <a:rPr lang="en-US" altLang="ja-JP" sz="1800" kern="0" dirty="0" smtClean="0">
                <a:solidFill>
                  <a:srgbClr val="EAEAEA"/>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99CCFF"/>
                </a:solidFill>
                <a:latin typeface="+mn-lt"/>
                <a:ea typeface="+mn-ea"/>
                <a:sym typeface="Wingdings" pitchFamily="2" charset="2"/>
              </a:rPr>
              <a:t>        </a:t>
            </a:r>
            <a:r>
              <a:rPr lang="ja-JP" altLang="en-US" sz="1800" kern="0" dirty="0" smtClean="0">
                <a:solidFill>
                  <a:srgbClr val="99CCFF"/>
                </a:solidFill>
                <a:latin typeface="+mn-lt"/>
                <a:ea typeface="+mn-ea"/>
                <a:sym typeface="Wingdings" pitchFamily="2" charset="2"/>
              </a:rPr>
              <a:t>感度は突き詰めない、という方針は変えていない</a:t>
            </a:r>
            <a:r>
              <a:rPr lang="en-US" altLang="ja-JP" sz="1800" kern="0" dirty="0" smtClean="0">
                <a:solidFill>
                  <a:srgbClr val="99CCFF"/>
                </a:solidFill>
                <a:latin typeface="+mn-lt"/>
                <a:ea typeface="+mn-ea"/>
                <a:sym typeface="Wingdings" pitchFamily="2" charset="2"/>
              </a:rPr>
              <a:t>.</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p>
          <a:p>
            <a:pPr marL="193675" lvl="0" indent="-193675" algn="l" eaLnBrk="0" hangingPunct="0">
              <a:lnSpc>
                <a:spcPct val="120000"/>
              </a:lnSpc>
              <a:buSzPct val="70000"/>
              <a:buNone/>
              <a:defRPr/>
            </a:pPr>
            <a:r>
              <a:rPr lang="en-US" altLang="ja-JP" sz="1800" kern="0" dirty="0" smtClean="0">
                <a:solidFill>
                  <a:srgbClr val="EAEAEA"/>
                </a:solidFill>
                <a:latin typeface="+mn-lt"/>
                <a:ea typeface="+mn-ea"/>
                <a:sym typeface="Wingdings" pitchFamily="2" charset="2"/>
              </a:rPr>
              <a:t>       </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35</a:t>
            </a:fld>
            <a:endParaRPr lang="en-US" altLang="ja-JP" dirty="0"/>
          </a:p>
        </p:txBody>
      </p:sp>
    </p:spTree>
  </p:cSld>
  <p:clrMapOvr>
    <a:masterClrMapping/>
  </p:clrMapOvr>
  <p:transition advTm="1712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1"/>
          </p:nvPr>
        </p:nvSpPr>
        <p:spPr>
          <a:xfrm>
            <a:off x="757269" y="1071546"/>
            <a:ext cx="7815259" cy="3857652"/>
          </a:xfrm>
        </p:spPr>
        <p:txBody>
          <a:bodyPr/>
          <a:lstStyle/>
          <a:p>
            <a:pPr>
              <a:lnSpc>
                <a:spcPct val="114000"/>
              </a:lnSpc>
              <a:spcBef>
                <a:spcPct val="0"/>
              </a:spcBef>
              <a:buClrTx/>
              <a:buFontTx/>
              <a:buNone/>
            </a:pPr>
            <a:r>
              <a:rPr lang="en-US" altLang="ja-JP" sz="1800" dirty="0" smtClean="0">
                <a:solidFill>
                  <a:srgbClr val="99CCFF"/>
                </a:solidFill>
                <a:latin typeface="Tahoma" pitchFamily="34" charset="0"/>
                <a:ea typeface="HGP創英角ｺﾞｼｯｸUB" pitchFamily="50" charset="-128"/>
              </a:rPr>
              <a:t>iLCGT, </a:t>
            </a:r>
            <a:r>
              <a:rPr lang="ja-JP" altLang="en-US" sz="1800" dirty="0" smtClean="0">
                <a:solidFill>
                  <a:srgbClr val="99CCFF"/>
                </a:solidFill>
                <a:latin typeface="Tahoma" pitchFamily="34" charset="0"/>
                <a:ea typeface="HGP創英角ｺﾞｼｯｸUB" pitchFamily="50" charset="-128"/>
              </a:rPr>
              <a:t>防振系に関するコメント</a:t>
            </a:r>
            <a:endParaRPr lang="en-US" altLang="ja-JP" sz="1800" dirty="0" smtClean="0">
              <a:solidFill>
                <a:srgbClr val="99CCFF"/>
              </a:solidFill>
              <a:latin typeface="Tahoma" pitchFamily="34" charset="0"/>
              <a:ea typeface="HGP創英角ｺﾞｼｯｸUB" pitchFamily="50" charset="-128"/>
            </a:endParaRPr>
          </a:p>
          <a:p>
            <a:pPr>
              <a:lnSpc>
                <a:spcPct val="114000"/>
              </a:lnSpc>
              <a:spcBef>
                <a:spcPct val="0"/>
              </a:spcBef>
              <a:buClrTx/>
              <a:buFontTx/>
              <a:buNone/>
            </a:pPr>
            <a:r>
              <a:rPr lang="ja-JP" altLang="en-US" sz="1800" dirty="0" smtClean="0">
                <a:latin typeface="Tahoma" pitchFamily="34" charset="0"/>
                <a:ea typeface="HGP創英角ｺﾞｼｯｸUB" pitchFamily="50" charset="-128"/>
              </a:rPr>
              <a:t>  ・</a:t>
            </a:r>
            <a:r>
              <a:rPr lang="en-US" altLang="ja-JP" sz="1800" dirty="0" smtClean="0">
                <a:solidFill>
                  <a:srgbClr val="99CCFF"/>
                </a:solidFill>
                <a:latin typeface="Tahoma" pitchFamily="34" charset="0"/>
                <a:ea typeface="HGP創英角ｺﾞｼｯｸUB" pitchFamily="50" charset="-128"/>
              </a:rPr>
              <a:t>iLCGT</a:t>
            </a:r>
            <a:r>
              <a:rPr lang="ja-JP" altLang="en-US" sz="1800" dirty="0" smtClean="0">
                <a:solidFill>
                  <a:srgbClr val="99CCFF"/>
                </a:solidFill>
                <a:latin typeface="Tahoma" pitchFamily="34" charset="0"/>
                <a:ea typeface="HGP創英角ｺﾞｼｯｸUB" pitchFamily="50" charset="-128"/>
              </a:rPr>
              <a:t>でテストマスに</a:t>
            </a:r>
            <a:r>
              <a:rPr lang="en-US" altLang="ja-JP" sz="1800" dirty="0" smtClean="0">
                <a:solidFill>
                  <a:srgbClr val="99CCFF"/>
                </a:solidFill>
                <a:latin typeface="Tahoma" pitchFamily="34" charset="0"/>
                <a:ea typeface="HGP創英角ｺﾞｼｯｸUB" pitchFamily="50" charset="-128"/>
              </a:rPr>
              <a:t>Type-B</a:t>
            </a:r>
            <a:r>
              <a:rPr lang="ja-JP" altLang="en-US" sz="1800" dirty="0" smtClean="0">
                <a:solidFill>
                  <a:srgbClr val="99CCFF"/>
                </a:solidFill>
                <a:latin typeface="Tahoma" pitchFamily="34" charset="0"/>
                <a:ea typeface="HGP創英角ｺﾞｼｯｸUB" pitchFamily="50" charset="-128"/>
              </a:rPr>
              <a:t>防振系を使用すること</a:t>
            </a:r>
            <a:r>
              <a:rPr lang="en-US" altLang="ja-JP" sz="1800" dirty="0" smtClean="0">
                <a:solidFill>
                  <a:srgbClr val="99CCFF"/>
                </a:solidFill>
                <a:latin typeface="Tahoma" pitchFamily="34" charset="0"/>
                <a:ea typeface="HGP創英角ｺﾞｼｯｸUB" pitchFamily="50" charset="-128"/>
              </a:rPr>
              <a:t>.</a:t>
            </a:r>
          </a:p>
          <a:p>
            <a:pPr>
              <a:lnSpc>
                <a:spcPct val="114000"/>
              </a:lnSpc>
              <a:spcBef>
                <a:spcPct val="0"/>
              </a:spcBef>
              <a:buClrTx/>
              <a:buFontTx/>
              <a:buNone/>
            </a:pPr>
            <a:r>
              <a:rPr lang="en-US" altLang="ja-JP"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sym typeface="Wingdings" pitchFamily="2" charset="2"/>
              </a:rPr>
              <a:t>   </a:t>
            </a:r>
            <a:r>
              <a:rPr lang="en-US" altLang="ja-JP" sz="1800" dirty="0" smtClean="0">
                <a:latin typeface="Tahoma" pitchFamily="34" charset="0"/>
                <a:ea typeface="HGP創英角ｺﾞｼｯｸUB" pitchFamily="50" charset="-128"/>
              </a:rPr>
              <a:t>TAMA SAS</a:t>
            </a:r>
            <a:r>
              <a:rPr lang="ja-JP" altLang="en-US" sz="1800" dirty="0" smtClean="0">
                <a:latin typeface="Tahoma" pitchFamily="34" charset="0"/>
                <a:ea typeface="HGP創英角ｺﾞｼｯｸUB" pitchFamily="50" charset="-128"/>
              </a:rPr>
              <a:t>の経験と実績を最大限に利用し，技術リスクを低減する</a:t>
            </a:r>
            <a:r>
              <a:rPr lang="en-US" altLang="ja-JP" sz="1800" dirty="0" smtClean="0">
                <a:latin typeface="Tahoma" pitchFamily="34" charset="0"/>
                <a:ea typeface="HGP創英角ｺﾞｼｯｸUB" pitchFamily="50" charset="-128"/>
              </a:rPr>
              <a:t>.</a:t>
            </a:r>
          </a:p>
          <a:p>
            <a:pPr>
              <a:lnSpc>
                <a:spcPct val="114000"/>
              </a:lnSpc>
              <a:spcBef>
                <a:spcPct val="0"/>
              </a:spcBef>
              <a:buClrTx/>
              <a:buFontTx/>
              <a:buNone/>
            </a:pPr>
            <a:r>
              <a:rPr lang="ja-JP" altLang="en-US" sz="1800" dirty="0" smtClean="0">
                <a:latin typeface="Tahoma" pitchFamily="34" charset="0"/>
                <a:ea typeface="HGP創英角ｺﾞｼｯｸUB" pitchFamily="50" charset="-128"/>
              </a:rPr>
              <a:t>  ・</a:t>
            </a:r>
            <a:r>
              <a:rPr lang="en-US" altLang="ja-JP" sz="1800" dirty="0" smtClean="0">
                <a:solidFill>
                  <a:srgbClr val="99CCFF"/>
                </a:solidFill>
                <a:latin typeface="Tahoma" pitchFamily="34" charset="0"/>
                <a:ea typeface="HGP創英角ｺﾞｼｯｸUB" pitchFamily="50" charset="-128"/>
              </a:rPr>
              <a:t>Type-B</a:t>
            </a:r>
            <a:r>
              <a:rPr lang="ja-JP" altLang="en-US" sz="1800" dirty="0" smtClean="0">
                <a:solidFill>
                  <a:srgbClr val="99CCFF"/>
                </a:solidFill>
                <a:latin typeface="Tahoma" pitchFamily="34" charset="0"/>
                <a:ea typeface="HGP創英角ｺﾞｼｯｸUB" pitchFamily="50" charset="-128"/>
              </a:rPr>
              <a:t>防振系の</a:t>
            </a:r>
            <a:r>
              <a:rPr lang="en-US" altLang="ja-JP" sz="1800" dirty="0" smtClean="0">
                <a:solidFill>
                  <a:srgbClr val="99CCFF"/>
                </a:solidFill>
                <a:latin typeface="Tahoma" pitchFamily="34" charset="0"/>
                <a:ea typeface="HGP創英角ｺﾞｼｯｸUB" pitchFamily="50" charset="-128"/>
              </a:rPr>
              <a:t>full scale test</a:t>
            </a:r>
            <a:r>
              <a:rPr lang="ja-JP" altLang="en-US" sz="1800" dirty="0" err="1" smtClean="0">
                <a:solidFill>
                  <a:srgbClr val="99CCFF"/>
                </a:solidFill>
                <a:latin typeface="Tahoma" pitchFamily="34" charset="0"/>
                <a:ea typeface="HGP創英角ｺﾞｼｯｸUB" pitchFamily="50" charset="-128"/>
              </a:rPr>
              <a:t>を至</a:t>
            </a:r>
            <a:r>
              <a:rPr lang="ja-JP" altLang="en-US" sz="1800" dirty="0" smtClean="0">
                <a:solidFill>
                  <a:srgbClr val="99CCFF"/>
                </a:solidFill>
                <a:latin typeface="Tahoma" pitchFamily="34" charset="0"/>
                <a:ea typeface="HGP創英角ｺﾞｼｯｸUB" pitchFamily="50" charset="-128"/>
              </a:rPr>
              <a:t>急に実施すること</a:t>
            </a:r>
            <a:r>
              <a:rPr lang="en-US" altLang="ja-JP" sz="1800" dirty="0" smtClean="0">
                <a:solidFill>
                  <a:srgbClr val="99CCFF"/>
                </a:solidFill>
                <a:latin typeface="Tahoma" pitchFamily="34" charset="0"/>
                <a:ea typeface="HGP創英角ｺﾞｼｯｸUB" pitchFamily="50" charset="-128"/>
              </a:rPr>
              <a:t>.</a:t>
            </a:r>
          </a:p>
          <a:p>
            <a:pPr>
              <a:lnSpc>
                <a:spcPct val="114000"/>
              </a:lnSpc>
              <a:spcBef>
                <a:spcPct val="0"/>
              </a:spcBef>
              <a:buClrTx/>
              <a:buFontTx/>
              <a:buNone/>
            </a:pPr>
            <a:r>
              <a:rPr lang="en-US" altLang="ja-JP"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sym typeface="Wingdings" pitchFamily="2" charset="2"/>
              </a:rPr>
              <a:t>   </a:t>
            </a:r>
            <a:r>
              <a:rPr lang="ja-JP" altLang="en-US" sz="1800" dirty="0" smtClean="0">
                <a:latin typeface="Tahoma" pitchFamily="34" charset="0"/>
                <a:ea typeface="HGP創英角ｺﾞｼｯｸUB" pitchFamily="50" charset="-128"/>
              </a:rPr>
              <a:t>事前にほぼ完全な試験を完了させることで現地での作業負担と，  </a:t>
            </a:r>
            <a:endParaRPr lang="en-US" altLang="ja-JP" sz="1800" dirty="0" smtClean="0">
              <a:latin typeface="Tahoma" pitchFamily="34" charset="0"/>
              <a:ea typeface="HGP創英角ｺﾞｼｯｸUB" pitchFamily="50" charset="-128"/>
            </a:endParaRPr>
          </a:p>
          <a:p>
            <a:pPr>
              <a:lnSpc>
                <a:spcPct val="114000"/>
              </a:lnSpc>
              <a:spcBef>
                <a:spcPct val="0"/>
              </a:spcBef>
              <a:buClrTx/>
              <a:buFontTx/>
              <a:buNone/>
            </a:pPr>
            <a:r>
              <a:rPr lang="en-US" altLang="ja-JP" sz="1800" dirty="0" smtClean="0">
                <a:latin typeface="Tahoma" pitchFamily="34" charset="0"/>
                <a:ea typeface="HGP創英角ｺﾞｼｯｸUB" pitchFamily="50" charset="-128"/>
              </a:rPr>
              <a:t>       LCGT</a:t>
            </a:r>
            <a:r>
              <a:rPr lang="ja-JP" altLang="en-US" sz="1800" dirty="0" smtClean="0">
                <a:latin typeface="Tahoma" pitchFamily="34" charset="0"/>
                <a:ea typeface="HGP創英角ｺﾞｼｯｸUB" pitchFamily="50" charset="-128"/>
              </a:rPr>
              <a:t>計画全体に対するスケジュールリスクを低減する</a:t>
            </a:r>
            <a:r>
              <a:rPr lang="en-US" altLang="ja-JP" sz="1800" dirty="0" smtClean="0">
                <a:latin typeface="Tahoma" pitchFamily="34" charset="0"/>
                <a:ea typeface="HGP創英角ｺﾞｼｯｸUB" pitchFamily="50" charset="-128"/>
              </a:rPr>
              <a:t>.</a:t>
            </a:r>
          </a:p>
          <a:p>
            <a:pPr>
              <a:lnSpc>
                <a:spcPct val="114000"/>
              </a:lnSpc>
              <a:spcBef>
                <a:spcPct val="0"/>
              </a:spcBef>
              <a:buClrTx/>
              <a:buFontTx/>
              <a:buNone/>
            </a:pPr>
            <a:r>
              <a:rPr lang="ja-JP" altLang="en-US" sz="1800" dirty="0" smtClean="0">
                <a:latin typeface="Tahoma" pitchFamily="34" charset="0"/>
                <a:ea typeface="HGP創英角ｺﾞｼｯｸUB" pitchFamily="50" charset="-128"/>
              </a:rPr>
              <a:t>  ・</a:t>
            </a:r>
            <a:r>
              <a:rPr lang="ja-JP" altLang="en-US" sz="1800" dirty="0" smtClean="0">
                <a:solidFill>
                  <a:srgbClr val="99CCFF"/>
                </a:solidFill>
                <a:latin typeface="Tahoma" pitchFamily="34" charset="0"/>
                <a:ea typeface="HGP創英角ｺﾞｼｯｸUB" pitchFamily="50" charset="-128"/>
              </a:rPr>
              <a:t>中途半端な防振系のインストールはやめ，完成形をインストールする．</a:t>
            </a:r>
            <a:endParaRPr lang="en-US" altLang="ja-JP" sz="1800" dirty="0" smtClean="0">
              <a:solidFill>
                <a:srgbClr val="99CCFF"/>
              </a:solidFill>
              <a:latin typeface="Tahoma" pitchFamily="34" charset="0"/>
              <a:ea typeface="HGP創英角ｺﾞｼｯｸUB" pitchFamily="50" charset="-128"/>
            </a:endParaRPr>
          </a:p>
          <a:p>
            <a:pPr>
              <a:lnSpc>
                <a:spcPct val="114000"/>
              </a:lnSpc>
              <a:spcBef>
                <a:spcPct val="0"/>
              </a:spcBef>
              <a:buClrTx/>
              <a:buFontTx/>
              <a:buNone/>
            </a:pPr>
            <a:r>
              <a:rPr lang="en-US" altLang="ja-JP"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sym typeface="Wingdings" pitchFamily="2" charset="2"/>
              </a:rPr>
              <a:t>   </a:t>
            </a:r>
            <a:r>
              <a:rPr lang="ja-JP" altLang="en-US" sz="1800" dirty="0" smtClean="0">
                <a:latin typeface="Tahoma" pitchFamily="34" charset="0"/>
                <a:ea typeface="HGP創英角ｺﾞｼｯｸUB" pitchFamily="50" charset="-128"/>
              </a:rPr>
              <a:t>無駄を減らし，</a:t>
            </a:r>
            <a:r>
              <a:rPr lang="en-US" altLang="ja-JP" sz="1800" dirty="0" smtClean="0">
                <a:latin typeface="Tahoma" pitchFamily="34" charset="0"/>
                <a:ea typeface="HGP創英角ｺﾞｼｯｸUB" pitchFamily="50" charset="-128"/>
              </a:rPr>
              <a:t>bLCGT</a:t>
            </a:r>
            <a:r>
              <a:rPr lang="ja-JP" altLang="en-US" sz="1800" dirty="0" smtClean="0">
                <a:latin typeface="Tahoma" pitchFamily="34" charset="0"/>
                <a:ea typeface="HGP創英角ｺﾞｼｯｸUB" pitchFamily="50" charset="-128"/>
              </a:rPr>
              <a:t>全体まで含めたスケジュールをリスクの</a:t>
            </a:r>
            <a:endParaRPr lang="en-US" altLang="ja-JP" sz="1800" dirty="0" smtClean="0">
              <a:latin typeface="Tahoma" pitchFamily="34" charset="0"/>
              <a:ea typeface="HGP創英角ｺﾞｼｯｸUB" pitchFamily="50" charset="-128"/>
            </a:endParaRPr>
          </a:p>
          <a:p>
            <a:pPr>
              <a:lnSpc>
                <a:spcPct val="114000"/>
              </a:lnSpc>
              <a:spcBef>
                <a:spcPct val="0"/>
              </a:spcBef>
              <a:buClrTx/>
              <a:buFontTx/>
              <a:buNone/>
            </a:pPr>
            <a:r>
              <a:rPr lang="en-US" altLang="ja-JP" sz="1800" dirty="0" smtClean="0">
                <a:latin typeface="Tahoma" pitchFamily="34" charset="0"/>
                <a:ea typeface="HGP創英角ｺﾞｼｯｸUB" pitchFamily="50" charset="-128"/>
              </a:rPr>
              <a:t>       </a:t>
            </a:r>
            <a:r>
              <a:rPr lang="ja-JP" altLang="en-US" sz="1800" dirty="0" smtClean="0">
                <a:latin typeface="Tahoma" pitchFamily="34" charset="0"/>
                <a:ea typeface="HGP創英角ｺﾞｼｯｸUB" pitchFamily="50" charset="-128"/>
              </a:rPr>
              <a:t>少ないものにするという意図</a:t>
            </a:r>
            <a:r>
              <a:rPr lang="en-US" altLang="ja-JP" sz="1800" dirty="0" smtClean="0">
                <a:latin typeface="Tahoma" pitchFamily="34" charset="0"/>
                <a:ea typeface="HGP創英角ｺﾞｼｯｸUB" pitchFamily="50" charset="-128"/>
              </a:rPr>
              <a:t>.</a:t>
            </a:r>
            <a:r>
              <a:rPr lang="ja-JP" altLang="en-US" sz="1800" dirty="0" smtClean="0">
                <a:latin typeface="Tahoma" pitchFamily="34" charset="0"/>
                <a:ea typeface="HGP創英角ｺﾞｼｯｸUB" pitchFamily="50" charset="-128"/>
              </a:rPr>
              <a:t> </a:t>
            </a:r>
            <a:endParaRPr lang="en-US" altLang="ja-JP" sz="1800" dirty="0" smtClean="0">
              <a:latin typeface="Tahoma" pitchFamily="34" charset="0"/>
              <a:ea typeface="HGP創英角ｺﾞｼｯｸUB" pitchFamily="50" charset="-128"/>
            </a:endParaRPr>
          </a:p>
          <a:p>
            <a:pPr>
              <a:lnSpc>
                <a:spcPct val="114000"/>
              </a:lnSpc>
              <a:spcBef>
                <a:spcPct val="0"/>
              </a:spcBef>
              <a:buClrTx/>
              <a:buFontTx/>
              <a:buNone/>
            </a:pPr>
            <a:r>
              <a:rPr lang="ja-JP" altLang="en-US" sz="1800" dirty="0" smtClean="0">
                <a:latin typeface="Tahoma" pitchFamily="34" charset="0"/>
                <a:ea typeface="HGP創英角ｺﾞｼｯｸUB" pitchFamily="50" charset="-128"/>
              </a:rPr>
              <a:t>  ・</a:t>
            </a:r>
            <a:r>
              <a:rPr lang="ja-JP" altLang="en-US" sz="1800" dirty="0" smtClean="0">
                <a:solidFill>
                  <a:srgbClr val="99CCFF"/>
                </a:solidFill>
                <a:latin typeface="Tahoma" pitchFamily="34" charset="0"/>
                <a:ea typeface="HGP創英角ｺﾞｼｯｸUB" pitchFamily="50" charset="-128"/>
              </a:rPr>
              <a:t>トンネルの</a:t>
            </a:r>
            <a:r>
              <a:rPr lang="en-US" altLang="ja-JP" sz="1800" dirty="0" smtClean="0">
                <a:solidFill>
                  <a:srgbClr val="99CCFF"/>
                </a:solidFill>
                <a:latin typeface="Tahoma" pitchFamily="34" charset="0"/>
                <a:ea typeface="HGP創英角ｺﾞｼｯｸUB" pitchFamily="50" charset="-128"/>
              </a:rPr>
              <a:t>2</a:t>
            </a:r>
            <a:r>
              <a:rPr lang="ja-JP" altLang="en-US" sz="1800" dirty="0" smtClean="0">
                <a:solidFill>
                  <a:srgbClr val="99CCFF"/>
                </a:solidFill>
                <a:latin typeface="Tahoma" pitchFamily="34" charset="0"/>
                <a:ea typeface="HGP創英角ｺﾞｼｯｸUB" pitchFamily="50" charset="-128"/>
              </a:rPr>
              <a:t>層構造をやめ，大きなホールにする</a:t>
            </a:r>
            <a:r>
              <a:rPr lang="en-US" altLang="ja-JP" sz="1800" dirty="0" smtClean="0">
                <a:solidFill>
                  <a:srgbClr val="99CCFF"/>
                </a:solidFill>
                <a:latin typeface="Tahoma" pitchFamily="34" charset="0"/>
                <a:ea typeface="HGP創英角ｺﾞｼｯｸUB" pitchFamily="50" charset="-128"/>
              </a:rPr>
              <a:t>.</a:t>
            </a:r>
          </a:p>
          <a:p>
            <a:pPr>
              <a:lnSpc>
                <a:spcPct val="114000"/>
              </a:lnSpc>
              <a:spcBef>
                <a:spcPct val="0"/>
              </a:spcBef>
              <a:buClrTx/>
              <a:buFontTx/>
              <a:buNone/>
            </a:pPr>
            <a:r>
              <a:rPr lang="ja-JP" altLang="en-US"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sym typeface="Wingdings" pitchFamily="2" charset="2"/>
              </a:rPr>
              <a:t>  </a:t>
            </a:r>
            <a:r>
              <a:rPr lang="ja-JP" altLang="en-US" sz="1800" dirty="0" smtClean="0">
                <a:latin typeface="Tahoma" pitchFamily="34" charset="0"/>
                <a:ea typeface="HGP創英角ｺﾞｼｯｸUB" pitchFamily="50" charset="-128"/>
              </a:rPr>
              <a:t>テストマス位置の変更や大規模防振系など，将来の拡張性を</a:t>
            </a:r>
            <a:endParaRPr lang="en-US" altLang="ja-JP" sz="1800" dirty="0" smtClean="0">
              <a:latin typeface="Tahoma" pitchFamily="34" charset="0"/>
              <a:ea typeface="HGP創英角ｺﾞｼｯｸUB" pitchFamily="50" charset="-128"/>
            </a:endParaRPr>
          </a:p>
          <a:p>
            <a:pPr>
              <a:lnSpc>
                <a:spcPct val="114000"/>
              </a:lnSpc>
              <a:spcBef>
                <a:spcPct val="0"/>
              </a:spcBef>
              <a:buClrTx/>
              <a:buFontTx/>
              <a:buNone/>
            </a:pPr>
            <a:r>
              <a:rPr lang="en-US" altLang="ja-JP" sz="1800" dirty="0" smtClean="0">
                <a:latin typeface="Tahoma" pitchFamily="34" charset="0"/>
                <a:ea typeface="HGP創英角ｺﾞｼｯｸUB" pitchFamily="50" charset="-128"/>
              </a:rPr>
              <a:t>     </a:t>
            </a:r>
            <a:r>
              <a:rPr lang="ja-JP" altLang="en-US" sz="1800" dirty="0" smtClean="0">
                <a:latin typeface="Tahoma" pitchFamily="34" charset="0"/>
                <a:ea typeface="HGP創英角ｺﾞｼｯｸUB" pitchFamily="50" charset="-128"/>
              </a:rPr>
              <a:t>担保する，という意図</a:t>
            </a:r>
            <a:r>
              <a:rPr lang="en-US" altLang="ja-JP"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sym typeface="Wingdings" pitchFamily="2" charset="2"/>
              </a:rPr>
              <a:t> </a:t>
            </a:r>
            <a:r>
              <a:rPr lang="ja-JP" altLang="en-US" sz="1800" dirty="0" smtClean="0">
                <a:latin typeface="Tahoma" pitchFamily="34" charset="0"/>
                <a:ea typeface="HGP創英角ｺﾞｼｯｸUB" pitchFamily="50" charset="-128"/>
              </a:rPr>
              <a:t>これは，今から変更しないという方針</a:t>
            </a:r>
            <a:r>
              <a:rPr lang="en-US" altLang="ja-JP" sz="1800" dirty="0" smtClean="0">
                <a:latin typeface="Tahoma" pitchFamily="34" charset="0"/>
                <a:ea typeface="HGP創英角ｺﾞｼｯｸUB" pitchFamily="50" charset="-128"/>
              </a:rPr>
              <a:t>.</a:t>
            </a:r>
            <a:r>
              <a:rPr lang="ja-JP" altLang="en-US" sz="1800" dirty="0" smtClean="0">
                <a:latin typeface="Tahoma" pitchFamily="34" charset="0"/>
                <a:ea typeface="HGP創英角ｺﾞｼｯｸUB" pitchFamily="50" charset="-128"/>
              </a:rPr>
              <a:t> </a:t>
            </a:r>
            <a:r>
              <a:rPr lang="en-US" altLang="ja-JP" sz="1800" dirty="0" smtClean="0">
                <a:latin typeface="Tahoma" pitchFamily="34" charset="0"/>
                <a:ea typeface="HGP創英角ｺﾞｼｯｸUB" pitchFamily="50" charset="-128"/>
              </a:rPr>
              <a:t>    </a:t>
            </a:r>
          </a:p>
        </p:txBody>
      </p:sp>
      <p:sp>
        <p:nvSpPr>
          <p:cNvPr id="1964036" name="Rectangle 4"/>
          <p:cNvSpPr>
            <a:spLocks noGrp="1" noChangeArrowheads="1"/>
          </p:cNvSpPr>
          <p:nvPr>
            <p:ph type="title"/>
          </p:nvPr>
        </p:nvSpPr>
        <p:spPr>
          <a:xfrm>
            <a:off x="500034" y="0"/>
            <a:ext cx="8358246" cy="692150"/>
          </a:xfrm>
        </p:spPr>
        <p:txBody>
          <a:bodyPr/>
          <a:lstStyle/>
          <a:p>
            <a:r>
              <a:rPr lang="en-US" altLang="ja-JP" dirty="0" smtClean="0"/>
              <a:t>External Review Comments </a:t>
            </a:r>
            <a:endParaRPr lang="ja-JP" altLang="ja-JP" dirty="0"/>
          </a:p>
        </p:txBody>
      </p:sp>
      <p:sp>
        <p:nvSpPr>
          <p:cNvPr id="6" name="Rectangle 3"/>
          <p:cNvSpPr txBox="1">
            <a:spLocks noChangeArrowheads="1"/>
          </p:cNvSpPr>
          <p:nvPr/>
        </p:nvSpPr>
        <p:spPr>
          <a:xfrm>
            <a:off x="714348" y="5072074"/>
            <a:ext cx="8143932" cy="1428760"/>
          </a:xfrm>
          <a:prstGeom prst="rect">
            <a:avLst/>
          </a:prstGeom>
        </p:spPr>
        <p:txBody>
          <a:bodyPr/>
          <a:lstStyle/>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kumimoji="1" lang="ja-JP" altLang="en-US" sz="1800" i="0" u="none" strike="noStrike" kern="0" cap="none" spc="0" normalizeH="0" baseline="0" noProof="0" dirty="0" smtClean="0">
                <a:ln>
                  <a:noFill/>
                </a:ln>
                <a:solidFill>
                  <a:srgbClr val="EAEAEA"/>
                </a:solidFill>
                <a:effectLst/>
                <a:uLnTx/>
                <a:uFillTx/>
                <a:latin typeface="+mn-lt"/>
                <a:ea typeface="+mn-ea"/>
                <a:cs typeface="+mn-cs"/>
              </a:rPr>
              <a:t>その他</a:t>
            </a:r>
            <a:endParaRPr kumimoji="1" lang="en-US" altLang="ja-JP" sz="1800" i="0" u="none" strike="noStrike" kern="0" cap="none" spc="0" normalizeH="0" baseline="0" noProof="0" dirty="0" smtClean="0">
              <a:ln>
                <a:noFill/>
              </a:ln>
              <a:solidFill>
                <a:srgbClr val="EAEAEA"/>
              </a:solidFill>
              <a:effectLst/>
              <a:uLnTx/>
              <a:uFillTx/>
              <a:latin typeface="+mn-lt"/>
              <a:ea typeface="+mn-ea"/>
              <a:cs typeface="+mn-cs"/>
            </a:endParaRP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ja-JP" altLang="en-US" sz="1800" kern="0" dirty="0" smtClean="0">
                <a:solidFill>
                  <a:srgbClr val="EAEAEA"/>
                </a:solidFill>
                <a:latin typeface="+mn-lt"/>
                <a:ea typeface="+mn-ea"/>
                <a:sym typeface="Wingdings" pitchFamily="2" charset="2"/>
              </a:rPr>
              <a:t>　 ・常温干渉計での観測も考えるべし</a:t>
            </a:r>
            <a:r>
              <a:rPr lang="en-US" altLang="ja-JP" sz="1800" kern="0" dirty="0" smtClean="0">
                <a:solidFill>
                  <a:srgbClr val="EAEAEA"/>
                </a:solidFill>
                <a:latin typeface="+mn-lt"/>
                <a:ea typeface="+mn-ea"/>
                <a:sym typeface="Wingdings" pitchFamily="2" charset="2"/>
              </a:rPr>
              <a:t>.</a:t>
            </a:r>
          </a:p>
          <a:p>
            <a:pPr marL="193675" marR="0" lvl="0" indent="-193675" algn="l" defTabSz="914400" rtl="0" eaLnBrk="0" fontAlgn="base" latinLnBrk="0" hangingPunct="0">
              <a:lnSpc>
                <a:spcPct val="120000"/>
              </a:lnSpc>
              <a:spcBef>
                <a:spcPct val="0"/>
              </a:spcBef>
              <a:spcAft>
                <a:spcPct val="0"/>
              </a:spcAft>
              <a:buClrTx/>
              <a:buSzPct val="70000"/>
              <a:buFontTx/>
              <a:buNone/>
              <a:tabLst/>
              <a:defRPr/>
            </a:pPr>
            <a:r>
              <a:rPr lang="en-US" altLang="ja-JP" sz="1800" kern="0" dirty="0" smtClean="0">
                <a:solidFill>
                  <a:srgbClr val="EAEAEA"/>
                </a:solidFill>
                <a:latin typeface="+mn-lt"/>
                <a:ea typeface="+mn-ea"/>
                <a:sym typeface="Wingdings" pitchFamily="2" charset="2"/>
              </a:rPr>
              <a:t>   </a:t>
            </a:r>
            <a:r>
              <a:rPr lang="ja-JP" altLang="en-US" sz="1800" kern="0" dirty="0" smtClean="0">
                <a:solidFill>
                  <a:srgbClr val="EAEAEA"/>
                </a:solidFill>
                <a:latin typeface="+mn-lt"/>
                <a:ea typeface="+mn-ea"/>
                <a:sym typeface="Wingdings" pitchFamily="2" charset="2"/>
              </a:rPr>
              <a:t>・低温干渉計移行時にはエンドテストマスだけ冷やした半低温をしたらよいのでは</a:t>
            </a:r>
            <a:r>
              <a:rPr lang="en-US" altLang="ja-JP" sz="1800" kern="0" dirty="0" smtClean="0">
                <a:solidFill>
                  <a:srgbClr val="EAEAEA"/>
                </a:solidFill>
                <a:latin typeface="+mn-lt"/>
                <a:ea typeface="+mn-ea"/>
                <a:sym typeface="Wingdings" pitchFamily="2" charset="2"/>
              </a:rPr>
              <a:t>.</a:t>
            </a:r>
          </a:p>
        </p:txBody>
      </p:sp>
      <p:sp>
        <p:nvSpPr>
          <p:cNvPr id="7" name="スライド番号プレースホルダ 6"/>
          <p:cNvSpPr>
            <a:spLocks noGrp="1"/>
          </p:cNvSpPr>
          <p:nvPr>
            <p:ph type="sldNum" sz="quarter" idx="11"/>
          </p:nvPr>
        </p:nvSpPr>
        <p:spPr/>
        <p:txBody>
          <a:bodyPr/>
          <a:lstStyle/>
          <a:p>
            <a:fld id="{D4D060A6-9F2D-4B2F-AA5E-080FECEE08E7}" type="slidenum">
              <a:rPr lang="en-US" altLang="ja-JP" smtClean="0"/>
              <a:pPr/>
              <a:t>36</a:t>
            </a:fld>
            <a:endParaRPr lang="en-US" altLang="ja-JP" dirty="0"/>
          </a:p>
        </p:txBody>
      </p:sp>
    </p:spTree>
  </p:cSld>
  <p:clrMapOvr>
    <a:masterClrMapping/>
  </p:clrMapOvr>
  <p:transition advTm="1712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1"/>
          </p:nvPr>
        </p:nvSpPr>
        <p:spPr>
          <a:xfrm>
            <a:off x="757269" y="928670"/>
            <a:ext cx="7815259" cy="5286412"/>
          </a:xfrm>
        </p:spPr>
        <p:txBody>
          <a:bodyPr/>
          <a:lstStyle/>
          <a:p>
            <a:pPr>
              <a:lnSpc>
                <a:spcPct val="114000"/>
              </a:lnSpc>
              <a:spcBef>
                <a:spcPct val="0"/>
              </a:spcBef>
              <a:buClrTx/>
              <a:buFontTx/>
              <a:buNone/>
            </a:pPr>
            <a:r>
              <a:rPr lang="ja-JP" altLang="en-US" sz="1800" dirty="0" smtClean="0">
                <a:solidFill>
                  <a:srgbClr val="99CCFF"/>
                </a:solidFill>
              </a:rPr>
              <a:t>現在までの状況</a:t>
            </a:r>
            <a:endParaRPr lang="en-US" altLang="ja-JP" sz="1800" dirty="0" smtClean="0">
              <a:solidFill>
                <a:srgbClr val="99CCFF"/>
              </a:solidFill>
            </a:endParaRPr>
          </a:p>
          <a:p>
            <a:pPr>
              <a:lnSpc>
                <a:spcPct val="114000"/>
              </a:lnSpc>
              <a:spcBef>
                <a:spcPct val="0"/>
              </a:spcBef>
              <a:buClrTx/>
              <a:buFontTx/>
              <a:buNone/>
            </a:pPr>
            <a:endParaRPr lang="en-US" altLang="ja-JP" sz="1800" dirty="0" smtClean="0">
              <a:solidFill>
                <a:srgbClr val="FFFFFF"/>
              </a:solidFill>
            </a:endParaRPr>
          </a:p>
          <a:p>
            <a:pPr>
              <a:lnSpc>
                <a:spcPct val="114000"/>
              </a:lnSpc>
              <a:spcBef>
                <a:spcPct val="0"/>
              </a:spcBef>
              <a:buClrTx/>
              <a:buFontTx/>
              <a:buNone/>
            </a:pPr>
            <a:r>
              <a:rPr lang="ja-JP" altLang="en-US" sz="1800" dirty="0" smtClean="0">
                <a:solidFill>
                  <a:srgbClr val="FFFFFF"/>
                </a:solidFill>
              </a:rPr>
              <a:t>  ・先端経費を用いた</a:t>
            </a:r>
            <a:r>
              <a:rPr lang="en-US" altLang="ja-JP" sz="1800" dirty="0" smtClean="0">
                <a:solidFill>
                  <a:srgbClr val="FFFFFF"/>
                </a:solidFill>
              </a:rPr>
              <a:t>iLCGT</a:t>
            </a:r>
            <a:r>
              <a:rPr lang="ja-JP" altLang="en-US" sz="1800" dirty="0" smtClean="0">
                <a:solidFill>
                  <a:srgbClr val="FFFFFF"/>
                </a:solidFill>
              </a:rPr>
              <a:t>用の予算執行</a:t>
            </a:r>
            <a:r>
              <a:rPr lang="en-US" altLang="ja-JP" sz="1800" dirty="0" smtClean="0">
                <a:solidFill>
                  <a:srgbClr val="FFFFFF"/>
                </a:solidFill>
              </a:rPr>
              <a:t>(</a:t>
            </a:r>
            <a:r>
              <a:rPr lang="ja-JP" altLang="en-US" sz="1800" dirty="0" smtClean="0">
                <a:solidFill>
                  <a:srgbClr val="FFFFFF"/>
                </a:solidFill>
              </a:rPr>
              <a:t>物品の購入</a:t>
            </a:r>
            <a:r>
              <a:rPr lang="en-US" altLang="ja-JP" sz="1800" dirty="0" smtClean="0">
                <a:solidFill>
                  <a:srgbClr val="FFFFFF"/>
                </a:solidFill>
              </a:rPr>
              <a:t>)</a:t>
            </a:r>
            <a:r>
              <a:rPr lang="ja-JP" altLang="en-US" sz="1800" dirty="0" smtClean="0">
                <a:solidFill>
                  <a:srgbClr val="FFFFFF"/>
                </a:solidFill>
              </a:rPr>
              <a:t>は</a:t>
            </a:r>
            <a:endParaRPr lang="en-US" altLang="ja-JP" sz="1800" dirty="0" smtClean="0">
              <a:solidFill>
                <a:srgbClr val="FFFFFF"/>
              </a:solidFill>
            </a:endParaRPr>
          </a:p>
          <a:p>
            <a:pPr>
              <a:lnSpc>
                <a:spcPct val="114000"/>
              </a:lnSpc>
              <a:spcBef>
                <a:spcPct val="0"/>
              </a:spcBef>
              <a:buClrTx/>
              <a:buFontTx/>
              <a:buNone/>
            </a:pPr>
            <a:r>
              <a:rPr lang="en-US" altLang="ja-JP" sz="1800" dirty="0" smtClean="0">
                <a:solidFill>
                  <a:srgbClr val="FFFFFF"/>
                </a:solidFill>
              </a:rPr>
              <a:t>    2013</a:t>
            </a:r>
            <a:r>
              <a:rPr lang="ja-JP" altLang="en-US" sz="1800" dirty="0" smtClean="0">
                <a:solidFill>
                  <a:srgbClr val="FFFFFF"/>
                </a:solidFill>
              </a:rPr>
              <a:t>年度までに完了する</a:t>
            </a:r>
            <a:r>
              <a:rPr lang="en-US" altLang="ja-JP" sz="1800" dirty="0" smtClean="0">
                <a:solidFill>
                  <a:srgbClr val="FFFFFF"/>
                </a:solidFill>
              </a:rPr>
              <a:t>.</a:t>
            </a:r>
            <a:r>
              <a:rPr lang="ja-JP" altLang="en-US" sz="1800" dirty="0" smtClean="0">
                <a:solidFill>
                  <a:srgbClr val="FFFFFF"/>
                </a:solidFill>
              </a:rPr>
              <a:t> </a:t>
            </a:r>
            <a:endParaRPr lang="en-US" altLang="ja-JP" sz="1800" dirty="0" smtClean="0">
              <a:solidFill>
                <a:srgbClr val="FFFFFF"/>
              </a:solidFill>
            </a:endParaRPr>
          </a:p>
          <a:p>
            <a:pPr>
              <a:lnSpc>
                <a:spcPct val="114000"/>
              </a:lnSpc>
              <a:spcBef>
                <a:spcPct val="0"/>
              </a:spcBef>
              <a:buClrTx/>
              <a:buFontTx/>
              <a:buNone/>
            </a:pPr>
            <a:r>
              <a:rPr lang="ja-JP" altLang="en-US" sz="1800" dirty="0" smtClean="0">
                <a:solidFill>
                  <a:srgbClr val="FFFFFF"/>
                </a:solidFill>
              </a:rPr>
              <a:t>  ・低温関係を含む物品経費は，高度化経費として獲得を目指す． </a:t>
            </a:r>
            <a:endParaRPr lang="en-US" altLang="ja-JP" sz="1800" dirty="0" smtClean="0">
              <a:solidFill>
                <a:srgbClr val="FFFFFF"/>
              </a:solidFill>
            </a:endParaRPr>
          </a:p>
          <a:p>
            <a:pPr>
              <a:lnSpc>
                <a:spcPct val="114000"/>
              </a:lnSpc>
              <a:spcBef>
                <a:spcPct val="0"/>
              </a:spcBef>
              <a:buClrTx/>
              <a:buFontTx/>
              <a:buNone/>
            </a:pPr>
            <a:r>
              <a:rPr lang="en-US" altLang="ja-JP" sz="1800" dirty="0" smtClean="0">
                <a:solidFill>
                  <a:srgbClr val="FFFFFF"/>
                </a:solidFill>
              </a:rPr>
              <a:t>    </a:t>
            </a:r>
            <a:r>
              <a:rPr lang="ja-JP" altLang="en-US" sz="1800" dirty="0" smtClean="0">
                <a:solidFill>
                  <a:srgbClr val="FFFFFF"/>
                </a:solidFill>
              </a:rPr>
              <a:t>早くて</a:t>
            </a:r>
            <a:r>
              <a:rPr lang="en-US" altLang="ja-JP" sz="1800" dirty="0" smtClean="0">
                <a:solidFill>
                  <a:srgbClr val="FFFFFF"/>
                </a:solidFill>
              </a:rPr>
              <a:t>2015</a:t>
            </a:r>
            <a:r>
              <a:rPr lang="ja-JP" altLang="en-US" sz="1800" dirty="0" smtClean="0">
                <a:solidFill>
                  <a:srgbClr val="FFFFFF"/>
                </a:solidFill>
              </a:rPr>
              <a:t>年度から使用可能</a:t>
            </a:r>
            <a:r>
              <a:rPr lang="en-US" altLang="ja-JP" sz="1800" dirty="0" smtClean="0">
                <a:solidFill>
                  <a:srgbClr val="FFFFFF"/>
                </a:solidFill>
              </a:rPr>
              <a:t>.</a:t>
            </a:r>
            <a:r>
              <a:rPr lang="ja-JP" altLang="en-US" sz="1800" dirty="0" smtClean="0">
                <a:solidFill>
                  <a:srgbClr val="FFFFFF"/>
                </a:solidFill>
              </a:rPr>
              <a:t> </a:t>
            </a:r>
            <a:endParaRPr lang="en-US" altLang="ja-JP" sz="1800" dirty="0" smtClean="0">
              <a:solidFill>
                <a:srgbClr val="FFFFFF"/>
              </a:solidFill>
            </a:endParaRPr>
          </a:p>
          <a:p>
            <a:pPr>
              <a:lnSpc>
                <a:spcPct val="114000"/>
              </a:lnSpc>
              <a:spcBef>
                <a:spcPct val="0"/>
              </a:spcBef>
              <a:buClrTx/>
              <a:buFontTx/>
              <a:buNone/>
            </a:pPr>
            <a:r>
              <a:rPr lang="ja-JP" altLang="en-US" sz="1800" dirty="0" smtClean="0">
                <a:solidFill>
                  <a:srgbClr val="FFFFFF"/>
                </a:solidFill>
              </a:rPr>
              <a:t>  ・</a:t>
            </a:r>
            <a:r>
              <a:rPr lang="en-US" altLang="ja-JP" sz="1800" dirty="0" smtClean="0">
                <a:solidFill>
                  <a:srgbClr val="FFFFFF"/>
                </a:solidFill>
              </a:rPr>
              <a:t>2014</a:t>
            </a:r>
            <a:r>
              <a:rPr lang="ja-JP" altLang="en-US" sz="1800" dirty="0" smtClean="0">
                <a:solidFill>
                  <a:srgbClr val="FFFFFF"/>
                </a:solidFill>
              </a:rPr>
              <a:t>年</a:t>
            </a:r>
            <a:r>
              <a:rPr lang="en-US" altLang="ja-JP" sz="1800" dirty="0" smtClean="0">
                <a:solidFill>
                  <a:srgbClr val="FFFFFF"/>
                </a:solidFill>
              </a:rPr>
              <a:t>9</a:t>
            </a:r>
            <a:r>
              <a:rPr lang="ja-JP" altLang="en-US" sz="1800" dirty="0" smtClean="0">
                <a:solidFill>
                  <a:srgbClr val="FFFFFF"/>
                </a:solidFill>
              </a:rPr>
              <a:t>月に「初期観測」を行うという対外的な約束をしている</a:t>
            </a:r>
            <a:r>
              <a:rPr lang="en-US" altLang="ja-JP" sz="1800" dirty="0" smtClean="0">
                <a:solidFill>
                  <a:srgbClr val="FFFFFF"/>
                </a:solidFill>
              </a:rPr>
              <a:t>.</a:t>
            </a:r>
            <a:r>
              <a:rPr lang="ja-JP" altLang="en-US" sz="1800" dirty="0" smtClean="0">
                <a:solidFill>
                  <a:srgbClr val="FFFFFF"/>
                </a:solidFill>
              </a:rPr>
              <a:t> 　</a:t>
            </a:r>
            <a:endParaRPr lang="en-US" altLang="ja-JP" sz="1800" dirty="0" smtClean="0">
              <a:solidFill>
                <a:srgbClr val="FFFFFF"/>
              </a:solidFill>
            </a:endParaRPr>
          </a:p>
          <a:p>
            <a:pPr>
              <a:lnSpc>
                <a:spcPct val="114000"/>
              </a:lnSpc>
              <a:spcBef>
                <a:spcPct val="0"/>
              </a:spcBef>
              <a:buClrTx/>
              <a:buFontTx/>
              <a:buNone/>
            </a:pPr>
            <a:r>
              <a:rPr lang="en-US" altLang="ja-JP" sz="1800" dirty="0" smtClean="0">
                <a:solidFill>
                  <a:srgbClr val="FFFFFF"/>
                </a:solidFill>
              </a:rPr>
              <a:t>    </a:t>
            </a:r>
            <a:r>
              <a:rPr lang="ja-JP" altLang="en-US" sz="1800" dirty="0" smtClean="0">
                <a:solidFill>
                  <a:srgbClr val="FFFFFF"/>
                </a:solidFill>
              </a:rPr>
              <a:t>これは，外部からの要請ではなく，</a:t>
            </a:r>
            <a:r>
              <a:rPr lang="en-US" altLang="ja-JP" sz="1800" dirty="0" smtClean="0">
                <a:solidFill>
                  <a:srgbClr val="FFFFFF"/>
                </a:solidFill>
              </a:rPr>
              <a:t>LCGT</a:t>
            </a:r>
            <a:r>
              <a:rPr lang="ja-JP" altLang="en-US" sz="1800" dirty="0" smtClean="0">
                <a:solidFill>
                  <a:srgbClr val="FFFFFF"/>
                </a:solidFill>
              </a:rPr>
              <a:t>グループが示した方針</a:t>
            </a:r>
            <a:r>
              <a:rPr lang="en-US" altLang="ja-JP" sz="1800" dirty="0" smtClean="0">
                <a:solidFill>
                  <a:srgbClr val="FFFFFF"/>
                </a:solidFill>
              </a:rPr>
              <a:t>.</a:t>
            </a:r>
            <a:r>
              <a:rPr lang="ja-JP" altLang="en-US" sz="1800" dirty="0" smtClean="0">
                <a:solidFill>
                  <a:srgbClr val="FFFFFF"/>
                </a:solidFill>
              </a:rPr>
              <a:t> </a:t>
            </a:r>
            <a:endParaRPr lang="en-US" altLang="ja-JP" sz="1800" dirty="0" smtClean="0">
              <a:solidFill>
                <a:srgbClr val="FFFFFF"/>
              </a:solidFill>
            </a:endParaRPr>
          </a:p>
          <a:p>
            <a:pPr>
              <a:lnSpc>
                <a:spcPct val="114000"/>
              </a:lnSpc>
              <a:spcBef>
                <a:spcPct val="0"/>
              </a:spcBef>
              <a:buClrTx/>
              <a:buFontTx/>
              <a:buNone/>
            </a:pPr>
            <a:endParaRPr lang="en-US" altLang="ja-JP" sz="1800" dirty="0" smtClean="0">
              <a:solidFill>
                <a:srgbClr val="FFFFFF"/>
              </a:solidFill>
            </a:endParaRPr>
          </a:p>
          <a:p>
            <a:pPr>
              <a:lnSpc>
                <a:spcPct val="114000"/>
              </a:lnSpc>
              <a:spcBef>
                <a:spcPct val="0"/>
              </a:spcBef>
              <a:buClrTx/>
              <a:buFontTx/>
              <a:buNone/>
            </a:pPr>
            <a:r>
              <a:rPr lang="ja-JP" altLang="en-US" sz="1800" dirty="0" smtClean="0">
                <a:solidFill>
                  <a:srgbClr val="99CCFF"/>
                </a:solidFill>
              </a:rPr>
              <a:t>それに加えて，以下の状況がある </a:t>
            </a:r>
            <a:endParaRPr lang="en-US" altLang="ja-JP" sz="1800" dirty="0" smtClean="0">
              <a:solidFill>
                <a:srgbClr val="99CCFF"/>
              </a:solidFill>
            </a:endParaRPr>
          </a:p>
          <a:p>
            <a:pPr>
              <a:lnSpc>
                <a:spcPct val="114000"/>
              </a:lnSpc>
              <a:spcBef>
                <a:spcPct val="0"/>
              </a:spcBef>
              <a:buClrTx/>
              <a:buFontTx/>
              <a:buNone/>
            </a:pPr>
            <a:endParaRPr lang="en-US" altLang="ja-JP" sz="1800" dirty="0" smtClean="0">
              <a:solidFill>
                <a:srgbClr val="FFFFFF"/>
              </a:solidFill>
            </a:endParaRPr>
          </a:p>
          <a:p>
            <a:pPr>
              <a:lnSpc>
                <a:spcPct val="114000"/>
              </a:lnSpc>
              <a:spcBef>
                <a:spcPct val="0"/>
              </a:spcBef>
              <a:buClrTx/>
              <a:buFontTx/>
              <a:buNone/>
            </a:pPr>
            <a:r>
              <a:rPr lang="ja-JP" altLang="en-US" sz="1800" dirty="0" smtClean="0">
                <a:solidFill>
                  <a:srgbClr val="FFFFFF"/>
                </a:solidFill>
              </a:rPr>
              <a:t>  ・国の予算認可の都合で本年度からのトンネル掘削工事・施設整備の</a:t>
            </a:r>
            <a:endParaRPr lang="en-US" altLang="ja-JP" sz="1800" dirty="0" smtClean="0">
              <a:solidFill>
                <a:srgbClr val="FFFFFF"/>
              </a:solidFill>
            </a:endParaRPr>
          </a:p>
          <a:p>
            <a:pPr>
              <a:lnSpc>
                <a:spcPct val="114000"/>
              </a:lnSpc>
              <a:spcBef>
                <a:spcPct val="0"/>
              </a:spcBef>
              <a:buClrTx/>
              <a:buFontTx/>
              <a:buNone/>
            </a:pPr>
            <a:r>
              <a:rPr lang="en-US" altLang="ja-JP" sz="1800" dirty="0" smtClean="0">
                <a:solidFill>
                  <a:srgbClr val="FFFFFF"/>
                </a:solidFill>
              </a:rPr>
              <a:t>    </a:t>
            </a:r>
            <a:r>
              <a:rPr lang="ja-JP" altLang="en-US" sz="1800" dirty="0" smtClean="0">
                <a:solidFill>
                  <a:srgbClr val="FFFFFF"/>
                </a:solidFill>
              </a:rPr>
              <a:t>開始が遅れる可能性が高い</a:t>
            </a:r>
            <a:r>
              <a:rPr lang="en-US" altLang="ja-JP" sz="1800" dirty="0" smtClean="0">
                <a:solidFill>
                  <a:srgbClr val="FFFFFF"/>
                </a:solidFill>
              </a:rPr>
              <a:t>. </a:t>
            </a:r>
            <a:r>
              <a:rPr lang="ja-JP" altLang="en-US" sz="1800" dirty="0" smtClean="0">
                <a:solidFill>
                  <a:srgbClr val="FFFFFF"/>
                </a:solidFill>
              </a:rPr>
              <a:t>その場合，</a:t>
            </a:r>
            <a:r>
              <a:rPr lang="en-US" altLang="ja-JP" sz="1800" dirty="0" smtClean="0">
                <a:solidFill>
                  <a:srgbClr val="FFFFFF"/>
                </a:solidFill>
              </a:rPr>
              <a:t>2012</a:t>
            </a:r>
            <a:r>
              <a:rPr lang="ja-JP" altLang="en-US" sz="1800" dirty="0" smtClean="0">
                <a:solidFill>
                  <a:srgbClr val="FFFFFF"/>
                </a:solidFill>
              </a:rPr>
              <a:t>年度末の時点での</a:t>
            </a:r>
            <a:endParaRPr lang="en-US" altLang="ja-JP" sz="1800" dirty="0" smtClean="0">
              <a:solidFill>
                <a:srgbClr val="FFFFFF"/>
              </a:solidFill>
            </a:endParaRPr>
          </a:p>
          <a:p>
            <a:pPr>
              <a:lnSpc>
                <a:spcPct val="114000"/>
              </a:lnSpc>
              <a:spcBef>
                <a:spcPct val="0"/>
              </a:spcBef>
              <a:buClrTx/>
              <a:buFontTx/>
              <a:buNone/>
            </a:pPr>
            <a:r>
              <a:rPr lang="en-US" altLang="ja-JP" sz="1800" dirty="0" smtClean="0">
                <a:solidFill>
                  <a:srgbClr val="FFFFFF"/>
                </a:solidFill>
              </a:rPr>
              <a:t>    </a:t>
            </a:r>
            <a:r>
              <a:rPr lang="ja-JP" altLang="en-US" sz="1800" dirty="0" smtClean="0">
                <a:solidFill>
                  <a:srgbClr val="FFFFFF"/>
                </a:solidFill>
              </a:rPr>
              <a:t>施設整備も全ては完了していない可能性もある</a:t>
            </a:r>
            <a:r>
              <a:rPr lang="en-US" altLang="ja-JP" sz="1800" dirty="0" smtClean="0">
                <a:solidFill>
                  <a:srgbClr val="FFFFFF"/>
                </a:solidFill>
              </a:rPr>
              <a:t>. </a:t>
            </a:r>
          </a:p>
          <a:p>
            <a:pPr>
              <a:lnSpc>
                <a:spcPct val="114000"/>
              </a:lnSpc>
              <a:spcBef>
                <a:spcPct val="0"/>
              </a:spcBef>
              <a:buClrTx/>
              <a:buFontTx/>
              <a:buNone/>
            </a:pPr>
            <a:r>
              <a:rPr lang="en-US" altLang="ja-JP" sz="1800" dirty="0" smtClean="0">
                <a:solidFill>
                  <a:srgbClr val="FFFFFF"/>
                </a:solidFill>
              </a:rPr>
              <a:t>    </a:t>
            </a:r>
            <a:r>
              <a:rPr lang="ja-JP" altLang="en-US" sz="1800" dirty="0" smtClean="0">
                <a:solidFill>
                  <a:srgbClr val="FFFFFF"/>
                </a:solidFill>
              </a:rPr>
              <a:t>遅れの度合いなどは未確定</a:t>
            </a:r>
            <a:r>
              <a:rPr lang="en-US" altLang="ja-JP" sz="1800" dirty="0" smtClean="0">
                <a:solidFill>
                  <a:srgbClr val="FFFFFF"/>
                </a:solidFill>
              </a:rPr>
              <a:t>.</a:t>
            </a:r>
            <a:r>
              <a:rPr lang="ja-JP" altLang="en-US" sz="1800" dirty="0" smtClean="0">
                <a:solidFill>
                  <a:srgbClr val="FFFFFF"/>
                </a:solidFill>
              </a:rPr>
              <a:t> </a:t>
            </a:r>
            <a:endParaRPr lang="en-US" altLang="ja-JP" sz="1800" dirty="0" smtClean="0">
              <a:solidFill>
                <a:srgbClr val="FFFFFF"/>
              </a:solidFill>
            </a:endParaRPr>
          </a:p>
        </p:txBody>
      </p:sp>
      <p:sp>
        <p:nvSpPr>
          <p:cNvPr id="1964036" name="Rectangle 4"/>
          <p:cNvSpPr>
            <a:spLocks noGrp="1" noChangeArrowheads="1"/>
          </p:cNvSpPr>
          <p:nvPr>
            <p:ph type="title"/>
          </p:nvPr>
        </p:nvSpPr>
        <p:spPr>
          <a:xfrm>
            <a:off x="500034" y="0"/>
            <a:ext cx="8358246" cy="692150"/>
          </a:xfrm>
        </p:spPr>
        <p:txBody>
          <a:bodyPr/>
          <a:lstStyle/>
          <a:p>
            <a:r>
              <a:rPr lang="ja-JP" altLang="en-US" dirty="0" smtClean="0"/>
              <a:t>現状での制約条件など</a:t>
            </a:r>
            <a:endParaRPr lang="ja-JP" altLang="ja-JP" dirty="0"/>
          </a:p>
        </p:txBody>
      </p:sp>
      <p:sp>
        <p:nvSpPr>
          <p:cNvPr id="6" name="スライド番号プレースホルダ 5"/>
          <p:cNvSpPr>
            <a:spLocks noGrp="1"/>
          </p:cNvSpPr>
          <p:nvPr>
            <p:ph type="sldNum" sz="quarter" idx="11"/>
          </p:nvPr>
        </p:nvSpPr>
        <p:spPr/>
        <p:txBody>
          <a:bodyPr/>
          <a:lstStyle/>
          <a:p>
            <a:fld id="{D4D060A6-9F2D-4B2F-AA5E-080FECEE08E7}" type="slidenum">
              <a:rPr lang="en-US" altLang="ja-JP" smtClean="0"/>
              <a:pPr/>
              <a:t>37</a:t>
            </a:fld>
            <a:endParaRPr lang="en-US" altLang="ja-JP" dirty="0"/>
          </a:p>
        </p:txBody>
      </p:sp>
    </p:spTree>
  </p:cSld>
  <p:clrMapOvr>
    <a:masterClrMapping/>
  </p:clrMapOvr>
  <p:transition advTm="171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Plan-A </a:t>
            </a:r>
            <a:r>
              <a:rPr lang="ja-JP" altLang="en-US" dirty="0" smtClean="0"/>
              <a:t>補足説明</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857232"/>
            <a:ext cx="7815262" cy="5429288"/>
          </a:xfrm>
          <a:prstGeom prst="rect">
            <a:avLst/>
          </a:prstGeom>
        </p:spPr>
        <p:txBody>
          <a:bodyPr/>
          <a:lstStyle/>
          <a:p>
            <a:pPr>
              <a:lnSpc>
                <a:spcPct val="120000"/>
              </a:lnSpc>
              <a:spcBef>
                <a:spcPct val="0"/>
              </a:spcBef>
              <a:buClrTx/>
              <a:buFontTx/>
              <a:buNone/>
            </a:pPr>
            <a:r>
              <a:rPr lang="ja-JP" altLang="en-US" sz="1800" dirty="0" smtClean="0"/>
              <a:t>・常温干渉計から低温干渉計移行時には以下の作業が必要</a:t>
            </a:r>
            <a:endParaRPr lang="en-US" altLang="ja-JP" sz="1800" dirty="0" smtClean="0"/>
          </a:p>
          <a:p>
            <a:pPr>
              <a:lnSpc>
                <a:spcPct val="120000"/>
              </a:lnSpc>
              <a:spcBef>
                <a:spcPct val="0"/>
              </a:spcBef>
              <a:buClrTx/>
              <a:buFontTx/>
              <a:buNone/>
            </a:pPr>
            <a:r>
              <a:rPr lang="ja-JP" altLang="en-US" sz="1800" dirty="0" smtClean="0"/>
              <a:t>　　　常温ペイロード・真空槽撤去</a:t>
            </a:r>
            <a:r>
              <a:rPr lang="en-US" altLang="ja-JP" sz="1800" dirty="0" smtClean="0">
                <a:sym typeface="Wingdings" pitchFamily="2" charset="2"/>
              </a:rPr>
              <a:t> </a:t>
            </a:r>
            <a:r>
              <a:rPr lang="ja-JP" altLang="en-US" sz="1800" dirty="0" smtClean="0">
                <a:sym typeface="Wingdings" pitchFamily="2" charset="2"/>
              </a:rPr>
              <a:t>、常温ダクト一部撤去</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クライオスタット設置、　ラディレーションシールド設置・接続</a:t>
            </a:r>
            <a:endParaRPr lang="en-US" altLang="ja-JP" sz="1800" dirty="0" smtClean="0"/>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・低温ペイロード </a:t>
            </a:r>
            <a:r>
              <a:rPr lang="en-US" altLang="ja-JP" sz="1800" dirty="0" smtClean="0"/>
              <a:t>+ Type-A</a:t>
            </a:r>
            <a:r>
              <a:rPr lang="ja-JP" altLang="en-US" sz="1800" dirty="0" smtClean="0"/>
              <a:t>防振系を組み合わせたフルシステム試験は</a:t>
            </a:r>
            <a:endParaRPr lang="en-US" altLang="ja-JP" sz="1800" dirty="0" smtClean="0"/>
          </a:p>
          <a:p>
            <a:pPr>
              <a:lnSpc>
                <a:spcPct val="120000"/>
              </a:lnSpc>
              <a:spcBef>
                <a:spcPct val="0"/>
              </a:spcBef>
              <a:buClrTx/>
              <a:buFontTx/>
              <a:buNone/>
            </a:pPr>
            <a:r>
              <a:rPr lang="en-US" altLang="ja-JP" sz="1800" dirty="0" smtClean="0"/>
              <a:t>  </a:t>
            </a:r>
            <a:r>
              <a:rPr lang="ja-JP" altLang="en-US" sz="1800" dirty="0" smtClean="0"/>
              <a:t>実機で行う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endParaRPr lang="en-US" altLang="ja-JP" sz="1800" dirty="0" smtClean="0"/>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4</a:t>
            </a:fld>
            <a:endParaRPr lang="en-US" altLang="ja-JP" dirty="0"/>
          </a:p>
        </p:txBody>
      </p:sp>
    </p:spTree>
  </p:cSld>
  <p:clrMapOvr>
    <a:masterClrMapping/>
  </p:clrMapOvr>
  <p:transition advTm="1712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a:t>
            </a:r>
            <a:r>
              <a:rPr lang="ja-JP" altLang="en-US" dirty="0" smtClean="0"/>
              <a:t>概要</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857232"/>
            <a:ext cx="7815262" cy="5429288"/>
          </a:xfrm>
          <a:prstGeom prst="rect">
            <a:avLst/>
          </a:prstGeom>
        </p:spPr>
        <p:txBody>
          <a:bodyPr/>
          <a:lstStyle/>
          <a:p>
            <a:pPr>
              <a:lnSpc>
                <a:spcPct val="120000"/>
              </a:lnSpc>
              <a:spcBef>
                <a:spcPct val="0"/>
              </a:spcBef>
              <a:buClrTx/>
              <a:buFontTx/>
              <a:buNone/>
            </a:pPr>
            <a:r>
              <a:rPr lang="ja-JP" altLang="en-US" sz="1800" dirty="0" smtClean="0"/>
              <a:t>・</a:t>
            </a:r>
            <a:r>
              <a:rPr lang="en-US" altLang="ja-JP" sz="1800" dirty="0" smtClean="0"/>
              <a:t>iLCGT</a:t>
            </a:r>
            <a:r>
              <a:rPr lang="ja-JP" altLang="en-US" sz="1800" dirty="0" smtClean="0"/>
              <a:t>の初期インストールの段階で，常温用のエンドテストマス</a:t>
            </a:r>
            <a:r>
              <a:rPr lang="en-US" altLang="ja-JP" sz="1800" dirty="0" smtClean="0"/>
              <a:t>2</a:t>
            </a:r>
            <a:r>
              <a:rPr lang="ja-JP" altLang="en-US" sz="1800" dirty="0" err="1" smtClean="0"/>
              <a:t>つの</a:t>
            </a:r>
            <a:r>
              <a:rPr lang="ja-JP" altLang="en-US" sz="1800" dirty="0" smtClean="0"/>
              <a:t>位置</a:t>
            </a:r>
            <a:endParaRPr lang="en-US" altLang="ja-JP" sz="1800" dirty="0" smtClean="0"/>
          </a:p>
          <a:p>
            <a:pPr>
              <a:lnSpc>
                <a:spcPct val="120000"/>
              </a:lnSpc>
              <a:spcBef>
                <a:spcPct val="0"/>
              </a:spcBef>
              <a:buClrTx/>
              <a:buFontTx/>
              <a:buNone/>
            </a:pPr>
            <a:r>
              <a:rPr lang="en-US" altLang="ja-JP" sz="1800" dirty="0" smtClean="0"/>
              <a:t>  5m(TBD)</a:t>
            </a:r>
            <a:r>
              <a:rPr lang="ja-JP" altLang="en-US" sz="1800" dirty="0" smtClean="0"/>
              <a:t>手前にずらして設置する。この際、テストマス用防振系として</a:t>
            </a:r>
            <a:endParaRPr lang="en-US" altLang="ja-JP" sz="1800" dirty="0" smtClean="0"/>
          </a:p>
          <a:p>
            <a:pPr>
              <a:lnSpc>
                <a:spcPct val="120000"/>
              </a:lnSpc>
              <a:spcBef>
                <a:spcPct val="0"/>
              </a:spcBef>
              <a:buClrTx/>
              <a:buFontTx/>
              <a:buNone/>
            </a:pPr>
            <a:r>
              <a:rPr lang="en-US" altLang="ja-JP" sz="1800" dirty="0" smtClean="0"/>
              <a:t>  Type-B </a:t>
            </a:r>
            <a:r>
              <a:rPr lang="ja-JP" altLang="en-US" sz="1800" dirty="0" smtClean="0"/>
              <a:t>防振系を導入する．</a:t>
            </a:r>
            <a:endParaRPr lang="en-US" altLang="ja-JP" sz="1800" dirty="0" smtClean="0"/>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a:t>
            </a:r>
            <a:r>
              <a:rPr lang="en-US" altLang="ja-JP" sz="1800" dirty="0" smtClean="0"/>
              <a:t>iLCGT</a:t>
            </a:r>
            <a:r>
              <a:rPr lang="ja-JP" altLang="en-US" sz="1800" dirty="0" smtClean="0"/>
              <a:t>干渉計における初期観測運転と</a:t>
            </a:r>
            <a:r>
              <a:rPr lang="en-US" altLang="ja-JP" sz="1800" dirty="0" smtClean="0"/>
              <a:t>bLCGT</a:t>
            </a:r>
            <a:r>
              <a:rPr lang="ja-JP" altLang="en-US" sz="1800" dirty="0" smtClean="0"/>
              <a:t>移行後の</a:t>
            </a:r>
            <a:r>
              <a:rPr lang="en-US" altLang="ja-JP" sz="1800" dirty="0" smtClean="0"/>
              <a:t>RSE</a:t>
            </a:r>
            <a:r>
              <a:rPr lang="ja-JP" altLang="en-US" sz="1800" dirty="0" smtClean="0"/>
              <a:t>導入とそれに</a:t>
            </a:r>
            <a:r>
              <a:rPr lang="ja-JP" altLang="en-US" sz="1800" dirty="0" err="1" smtClean="0"/>
              <a:t>よ</a:t>
            </a:r>
            <a:endParaRPr lang="en-US" altLang="ja-JP" sz="1800" dirty="0" smtClean="0"/>
          </a:p>
          <a:p>
            <a:pPr>
              <a:lnSpc>
                <a:spcPct val="120000"/>
              </a:lnSpc>
              <a:spcBef>
                <a:spcPct val="0"/>
              </a:spcBef>
              <a:buClrTx/>
              <a:buFontTx/>
              <a:buNone/>
            </a:pPr>
            <a:r>
              <a:rPr lang="en-US" altLang="ja-JP" sz="1800" dirty="0" smtClean="0"/>
              <a:t>  </a:t>
            </a:r>
            <a:r>
              <a:rPr lang="ja-JP" altLang="en-US" sz="1800" dirty="0" smtClean="0"/>
              <a:t>る観測運転は、この全基線長の少し短い常温干渉計で行う</a:t>
            </a:r>
            <a:r>
              <a:rPr lang="en-US" altLang="ja-JP" sz="1800" dirty="0" smtClean="0"/>
              <a:t>. </a:t>
            </a:r>
          </a:p>
          <a:p>
            <a:pPr>
              <a:lnSpc>
                <a:spcPct val="120000"/>
              </a:lnSpc>
              <a:spcBef>
                <a:spcPct val="0"/>
              </a:spcBef>
              <a:buClrTx/>
              <a:buFontTx/>
              <a:buNone/>
            </a:pPr>
            <a:r>
              <a:rPr lang="ja-JP" altLang="en-US" sz="1800" dirty="0" smtClean="0"/>
              <a:t>・それと並行して、</a:t>
            </a:r>
            <a:r>
              <a:rPr lang="en-US" altLang="ja-JP" sz="1800" dirty="0" smtClean="0"/>
              <a:t>X</a:t>
            </a:r>
            <a:r>
              <a:rPr lang="ja-JP" altLang="en-US" sz="1800" dirty="0" smtClean="0"/>
              <a:t>エンドルームの所定の位置に</a:t>
            </a:r>
            <a:r>
              <a:rPr lang="en-US" altLang="ja-JP" sz="1800" dirty="0" smtClean="0"/>
              <a:t>Type-A</a:t>
            </a:r>
            <a:r>
              <a:rPr lang="ja-JP" altLang="en-US" sz="1800" dirty="0" smtClean="0"/>
              <a:t>防振系を設置し、防振</a:t>
            </a:r>
            <a:endParaRPr lang="en-US" altLang="ja-JP" sz="1800" dirty="0" smtClean="0"/>
          </a:p>
          <a:p>
            <a:pPr>
              <a:lnSpc>
                <a:spcPct val="120000"/>
              </a:lnSpc>
              <a:spcBef>
                <a:spcPct val="0"/>
              </a:spcBef>
              <a:buClrTx/>
              <a:buFontTx/>
              <a:buNone/>
            </a:pPr>
            <a:r>
              <a:rPr lang="ja-JP" altLang="en-US" sz="1800" dirty="0" smtClean="0"/>
              <a:t>　系、および低温ペイロード</a:t>
            </a:r>
            <a:r>
              <a:rPr lang="en-US" altLang="ja-JP" sz="1800" dirty="0" smtClean="0"/>
              <a:t>(</a:t>
            </a:r>
            <a:r>
              <a:rPr lang="ja-JP" altLang="en-US" sz="1800" dirty="0" smtClean="0"/>
              <a:t>防振特性中心</a:t>
            </a:r>
            <a:r>
              <a:rPr lang="en-US" altLang="ja-JP" sz="1800" dirty="0" smtClean="0"/>
              <a:t>)</a:t>
            </a:r>
            <a:r>
              <a:rPr lang="ja-JP" altLang="en-US" sz="1800" dirty="0" smtClean="0"/>
              <a:t>の開発を進める</a:t>
            </a:r>
            <a:r>
              <a:rPr lang="en-US" altLang="ja-JP" sz="1800" dirty="0" smtClean="0"/>
              <a:t>.</a:t>
            </a:r>
          </a:p>
          <a:p>
            <a:pPr>
              <a:lnSpc>
                <a:spcPct val="120000"/>
              </a:lnSpc>
              <a:spcBef>
                <a:spcPct val="0"/>
              </a:spcBef>
              <a:buClrTx/>
              <a:buFontTx/>
              <a:buNone/>
            </a:pPr>
            <a:r>
              <a:rPr lang="ja-JP" altLang="en-US" sz="1800" dirty="0" smtClean="0"/>
              <a:t>・低温用のクライオスタットと低温ペイロード</a:t>
            </a:r>
            <a:r>
              <a:rPr lang="en-US" altLang="ja-JP" sz="1800" dirty="0" smtClean="0"/>
              <a:t>(</a:t>
            </a:r>
            <a:r>
              <a:rPr lang="ja-JP" altLang="en-US" sz="1800" dirty="0" smtClean="0"/>
              <a:t>冷却特性中心</a:t>
            </a:r>
            <a:r>
              <a:rPr lang="en-US" altLang="ja-JP" sz="1800" dirty="0" smtClean="0"/>
              <a:t>)</a:t>
            </a:r>
            <a:r>
              <a:rPr lang="ja-JP" altLang="en-US" sz="1800" dirty="0" smtClean="0"/>
              <a:t>は</a:t>
            </a:r>
            <a:r>
              <a:rPr lang="en-US" altLang="ja-JP" sz="1800" dirty="0" smtClean="0"/>
              <a:t>Y</a:t>
            </a:r>
            <a:r>
              <a:rPr lang="ja-JP" altLang="en-US" sz="1800" dirty="0" smtClean="0"/>
              <a:t>エンドルームで</a:t>
            </a:r>
            <a:endParaRPr lang="en-US" altLang="ja-JP" sz="1800" dirty="0" smtClean="0"/>
          </a:p>
          <a:p>
            <a:pPr>
              <a:lnSpc>
                <a:spcPct val="120000"/>
              </a:lnSpc>
              <a:spcBef>
                <a:spcPct val="0"/>
              </a:spcBef>
              <a:buClrTx/>
              <a:buFontTx/>
              <a:buNone/>
            </a:pPr>
            <a:r>
              <a:rPr lang="en-US" altLang="ja-JP" sz="1800" dirty="0" smtClean="0"/>
              <a:t>  </a:t>
            </a:r>
            <a:r>
              <a:rPr lang="ja-JP" altLang="en-US" sz="1800" dirty="0" smtClean="0"/>
              <a:t>開発を行う</a:t>
            </a:r>
            <a:r>
              <a:rPr lang="en-US" altLang="ja-JP" sz="1800" dirty="0" smtClean="0"/>
              <a:t>.</a:t>
            </a:r>
          </a:p>
          <a:p>
            <a:pPr>
              <a:lnSpc>
                <a:spcPct val="120000"/>
              </a:lnSpc>
              <a:spcBef>
                <a:spcPct val="0"/>
              </a:spcBef>
              <a:buClrTx/>
              <a:buFontTx/>
              <a:buNone/>
            </a:pPr>
            <a:r>
              <a:rPr lang="ja-JP" altLang="en-US" sz="1800" dirty="0" smtClean="0"/>
              <a:t>・その後、</a:t>
            </a:r>
            <a:r>
              <a:rPr lang="en-US" altLang="ja-JP" sz="1800" dirty="0" smtClean="0"/>
              <a:t>X,Y</a:t>
            </a:r>
            <a:r>
              <a:rPr lang="ja-JP" altLang="en-US" sz="1800" dirty="0" smtClean="0"/>
              <a:t>どちらかのエンドルームで</a:t>
            </a:r>
            <a:r>
              <a:rPr lang="en-US" altLang="ja-JP" sz="1800" dirty="0" smtClean="0"/>
              <a:t>Type-A</a:t>
            </a:r>
            <a:r>
              <a:rPr lang="ja-JP" altLang="en-US" sz="1800" dirty="0" smtClean="0"/>
              <a:t>防振系・低温ペイロード・クライオスタット・サファイヤ鏡を組み合わせ、冷却系のフルモデル試験を完了させる</a:t>
            </a:r>
            <a:r>
              <a:rPr lang="en-US" altLang="ja-JP" sz="1800" dirty="0" smtClean="0"/>
              <a:t>. </a:t>
            </a:r>
            <a:r>
              <a:rPr lang="ja-JP" altLang="en-US" sz="1800" dirty="0" smtClean="0"/>
              <a:t>ここまでは、常温干渉計の動作と並行して進める</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・干渉計を低温エンドテストマスに接続し、「半低温」動作を行う</a:t>
            </a:r>
            <a:r>
              <a:rPr lang="en-US" altLang="ja-JP" sz="1800" dirty="0" smtClean="0"/>
              <a:t>.</a:t>
            </a:r>
          </a:p>
          <a:p>
            <a:pPr>
              <a:lnSpc>
                <a:spcPct val="120000"/>
              </a:lnSpc>
              <a:spcBef>
                <a:spcPct val="0"/>
              </a:spcBef>
              <a:buClrTx/>
              <a:buFontTx/>
              <a:buNone/>
            </a:pPr>
            <a:r>
              <a:rPr lang="ja-JP" altLang="en-US" sz="1800" dirty="0" smtClean="0"/>
              <a:t>・フロントテストマスを低温のものに置き換え、</a:t>
            </a:r>
            <a:r>
              <a:rPr lang="en-US" altLang="ja-JP" sz="1800" dirty="0" smtClean="0"/>
              <a:t>LCGT</a:t>
            </a:r>
            <a:r>
              <a:rPr lang="ja-JP" altLang="en-US" sz="1800" dirty="0" smtClean="0"/>
              <a:t>最終形態での動作を行う</a:t>
            </a:r>
            <a:r>
              <a:rPr lang="en-US" altLang="ja-JP" sz="1800" dirty="0" smtClean="0"/>
              <a:t>.</a:t>
            </a:r>
          </a:p>
          <a:p>
            <a:pPr>
              <a:lnSpc>
                <a:spcPct val="120000"/>
              </a:lnSpc>
              <a:spcBef>
                <a:spcPct val="0"/>
              </a:spcBef>
              <a:buClrTx/>
              <a:buFontTx/>
              <a:buNone/>
            </a:pPr>
            <a:endParaRPr lang="en-US" altLang="ja-JP" sz="1800" dirty="0" smtClean="0"/>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5</a:t>
            </a:fld>
            <a:endParaRPr lang="en-US" altLang="ja-JP" dirty="0"/>
          </a:p>
        </p:txBody>
      </p:sp>
    </p:spTree>
  </p:cSld>
  <p:clrMapOvr>
    <a:masterClrMapping/>
  </p:clrMapOvr>
  <p:transition advTm="1712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Draft Schedule</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285720" y="3245184"/>
            <a:ext cx="2119030" cy="500062"/>
          </a:xfrm>
          <a:prstGeom prst="rect">
            <a:avLst/>
          </a:prstGeom>
        </p:spPr>
        <p:txBody>
          <a:bodyPr/>
          <a:lstStyle/>
          <a:p>
            <a:pPr>
              <a:spcBef>
                <a:spcPct val="0"/>
              </a:spcBef>
              <a:buClrTx/>
              <a:buFontTx/>
              <a:buNone/>
            </a:pPr>
            <a:r>
              <a:rPr lang="en-US" altLang="ja-JP" sz="1600" dirty="0" smtClean="0">
                <a:solidFill>
                  <a:srgbClr val="99FF99"/>
                </a:solidFill>
              </a:rPr>
              <a:t>Type-B</a:t>
            </a:r>
            <a:r>
              <a:rPr lang="ja-JP" altLang="en-US" sz="1600" dirty="0" smtClean="0">
                <a:solidFill>
                  <a:srgbClr val="99FF99"/>
                </a:solidFill>
              </a:rPr>
              <a:t>　</a:t>
            </a:r>
            <a:r>
              <a:rPr lang="en-US" altLang="ja-JP" sz="1600" dirty="0" smtClean="0">
                <a:solidFill>
                  <a:srgbClr val="99FF99"/>
                </a:solidFill>
              </a:rPr>
              <a:t>development</a:t>
            </a:r>
          </a:p>
        </p:txBody>
      </p:sp>
      <p:pic>
        <p:nvPicPr>
          <p:cNvPr id="8" name="Picture 3"/>
          <p:cNvPicPr>
            <a:picLocks noChangeAspect="1" noChangeArrowheads="1"/>
          </p:cNvPicPr>
          <p:nvPr/>
        </p:nvPicPr>
        <p:blipFill>
          <a:blip r:embed="rId3" cstate="print"/>
          <a:srcRect/>
          <a:stretch>
            <a:fillRect/>
          </a:stretch>
        </p:blipFill>
        <p:spPr bwMode="auto">
          <a:xfrm>
            <a:off x="214282" y="1153352"/>
            <a:ext cx="8786842" cy="1989896"/>
          </a:xfrm>
          <a:prstGeom prst="rect">
            <a:avLst/>
          </a:prstGeom>
          <a:noFill/>
          <a:ln w="9525">
            <a:noFill/>
            <a:miter lim="800000"/>
            <a:headEnd/>
            <a:tailEnd/>
          </a:ln>
        </p:spPr>
      </p:pic>
      <p:sp>
        <p:nvSpPr>
          <p:cNvPr id="9" name="Rectangle 3"/>
          <p:cNvSpPr txBox="1">
            <a:spLocks noChangeArrowheads="1"/>
          </p:cNvSpPr>
          <p:nvPr/>
        </p:nvSpPr>
        <p:spPr>
          <a:xfrm>
            <a:off x="114297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2011</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0" name="Rectangle 3"/>
          <p:cNvSpPr txBox="1">
            <a:spLocks noChangeArrowheads="1"/>
          </p:cNvSpPr>
          <p:nvPr/>
        </p:nvSpPr>
        <p:spPr>
          <a:xfrm>
            <a:off x="221454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2012</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1" name="Rectangle 3"/>
          <p:cNvSpPr txBox="1">
            <a:spLocks noChangeArrowheads="1"/>
          </p:cNvSpPr>
          <p:nvPr/>
        </p:nvSpPr>
        <p:spPr>
          <a:xfrm>
            <a:off x="3428992"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2013</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2" name="Rectangle 3"/>
          <p:cNvSpPr txBox="1">
            <a:spLocks noChangeArrowheads="1"/>
          </p:cNvSpPr>
          <p:nvPr/>
        </p:nvSpPr>
        <p:spPr>
          <a:xfrm>
            <a:off x="464343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2014</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3" name="Rectangle 3"/>
          <p:cNvSpPr txBox="1">
            <a:spLocks noChangeArrowheads="1"/>
          </p:cNvSpPr>
          <p:nvPr/>
        </p:nvSpPr>
        <p:spPr>
          <a:xfrm>
            <a:off x="571500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2015</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4" name="Rectangle 3"/>
          <p:cNvSpPr txBox="1">
            <a:spLocks noChangeArrowheads="1"/>
          </p:cNvSpPr>
          <p:nvPr/>
        </p:nvSpPr>
        <p:spPr>
          <a:xfrm>
            <a:off x="685801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2016</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5" name="Rectangle 3"/>
          <p:cNvSpPr txBox="1">
            <a:spLocks noChangeArrowheads="1"/>
          </p:cNvSpPr>
          <p:nvPr/>
        </p:nvSpPr>
        <p:spPr>
          <a:xfrm>
            <a:off x="8001024"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2017</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6" name="角丸四角形 15"/>
          <p:cNvSpPr/>
          <p:nvPr/>
        </p:nvSpPr>
        <p:spPr bwMode="auto">
          <a:xfrm>
            <a:off x="214282" y="1142984"/>
            <a:ext cx="4643470" cy="2000264"/>
          </a:xfrm>
          <a:prstGeom prst="roundRect">
            <a:avLst>
              <a:gd name="adj" fmla="val 4286"/>
            </a:avLst>
          </a:prstGeom>
          <a:solidFill>
            <a:schemeClr val="bg1">
              <a:lumMod val="90000"/>
              <a:alpha val="20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7" name="角丸四角形 16"/>
          <p:cNvSpPr/>
          <p:nvPr/>
        </p:nvSpPr>
        <p:spPr bwMode="auto">
          <a:xfrm>
            <a:off x="4881565" y="1142984"/>
            <a:ext cx="2905145" cy="2000264"/>
          </a:xfrm>
          <a:prstGeom prst="roundRect">
            <a:avLst>
              <a:gd name="adj" fmla="val 5238"/>
            </a:avLst>
          </a:prstGeom>
          <a:solidFill>
            <a:schemeClr val="accent6">
              <a:lumMod val="50000"/>
              <a:lumOff val="50000"/>
              <a:alpha val="2000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8" name="Rectangle 3"/>
          <p:cNvSpPr txBox="1">
            <a:spLocks noChangeArrowheads="1"/>
          </p:cNvSpPr>
          <p:nvPr/>
        </p:nvSpPr>
        <p:spPr>
          <a:xfrm>
            <a:off x="6143636" y="1785926"/>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2000" b="1" i="0" u="none" strike="noStrike" kern="0" cap="none" spc="0" normalizeH="0" baseline="0" noProof="0" dirty="0" smtClean="0">
                <a:ln>
                  <a:noFill/>
                </a:ln>
                <a:solidFill>
                  <a:srgbClr val="3366FF"/>
                </a:solidFill>
                <a:uLnTx/>
                <a:uFillTx/>
                <a:latin typeface="+mn-lt"/>
                <a:ea typeface="+mn-ea"/>
                <a:cs typeface="+mn-cs"/>
              </a:rPr>
              <a:t>bLCGT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p:txBody>
      </p:sp>
      <p:sp>
        <p:nvSpPr>
          <p:cNvPr id="19" name="Rectangle 3"/>
          <p:cNvSpPr txBox="1">
            <a:spLocks noChangeArrowheads="1"/>
          </p:cNvSpPr>
          <p:nvPr/>
        </p:nvSpPr>
        <p:spPr>
          <a:xfrm>
            <a:off x="1928794" y="2357430"/>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chemeClr val="bg1">
                    <a:lumMod val="75000"/>
                  </a:schemeClr>
                </a:solidFill>
                <a:latin typeface="+mn-lt"/>
                <a:ea typeface="+mn-ea"/>
              </a:rPr>
              <a:t>i</a:t>
            </a:r>
            <a:r>
              <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rPr>
              <a:t>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p:txBody>
      </p:sp>
      <p:sp>
        <p:nvSpPr>
          <p:cNvPr id="20" name="角丸四角形 19"/>
          <p:cNvSpPr/>
          <p:nvPr/>
        </p:nvSpPr>
        <p:spPr bwMode="auto">
          <a:xfrm>
            <a:off x="7810523" y="1142984"/>
            <a:ext cx="1190633" cy="2000264"/>
          </a:xfrm>
          <a:prstGeom prst="roundRect">
            <a:avLst>
              <a:gd name="adj" fmla="val 5238"/>
            </a:avLst>
          </a:prstGeom>
          <a:solidFill>
            <a:srgbClr val="CC99FF">
              <a:alpha val="20000"/>
            </a:srgbClr>
          </a:solidFill>
          <a:ln w="25400" cap="flat" cmpd="sng" algn="ctr">
            <a:solidFill>
              <a:srgbClr val="CC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21" name="Rectangle 3"/>
          <p:cNvSpPr txBox="1">
            <a:spLocks noChangeArrowheads="1"/>
          </p:cNvSpPr>
          <p:nvPr/>
        </p:nvSpPr>
        <p:spPr>
          <a:xfrm>
            <a:off x="8001024" y="1938326"/>
            <a:ext cx="1071570"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rgbClr val="9900CC"/>
                </a:solidFill>
                <a:latin typeface="+mn-lt"/>
                <a:ea typeface="+mn-ea"/>
              </a:rPr>
              <a:t>OBS</a:t>
            </a: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p:txBody>
      </p:sp>
      <p:cxnSp>
        <p:nvCxnSpPr>
          <p:cNvPr id="24" name="直線矢印コネクタ 23"/>
          <p:cNvCxnSpPr/>
          <p:nvPr/>
        </p:nvCxnSpPr>
        <p:spPr bwMode="auto">
          <a:xfrm>
            <a:off x="2428860" y="3442648"/>
            <a:ext cx="285752" cy="5223"/>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28" name="Rectangle 3"/>
          <p:cNvSpPr txBox="1">
            <a:spLocks noChangeArrowheads="1"/>
          </p:cNvSpPr>
          <p:nvPr/>
        </p:nvSpPr>
        <p:spPr>
          <a:xfrm>
            <a:off x="214282" y="3556110"/>
            <a:ext cx="2928958" cy="500066"/>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Type-B construction</a:t>
            </a:r>
            <a:r>
              <a:rPr kumimoji="1" lang="en-US" altLang="ja-JP" sz="1600" b="0" i="0" u="none" strike="noStrike" kern="0" cap="none" spc="0" normalizeH="0" noProof="0" dirty="0" smtClean="0">
                <a:ln>
                  <a:noFill/>
                </a:ln>
                <a:solidFill>
                  <a:srgbClr val="99FF99"/>
                </a:solidFill>
                <a:effectLst/>
                <a:uLnTx/>
                <a:uFillTx/>
                <a:latin typeface="+mn-lt"/>
                <a:ea typeface="+mn-ea"/>
                <a:cs typeface="+mn-cs"/>
              </a:rPr>
              <a:t> </a:t>
            </a:r>
            <a:r>
              <a:rPr lang="en-US" altLang="ja-JP" sz="1600" kern="0" dirty="0" smtClean="0">
                <a:solidFill>
                  <a:srgbClr val="99FF99"/>
                </a:solidFill>
                <a:latin typeface="+mn-lt"/>
                <a:ea typeface="+mn-ea"/>
              </a:rPr>
              <a:t>and test</a:t>
            </a:r>
            <a:endParaRPr kumimoji="1" lang="en-US" altLang="ja-JP" sz="1600" b="0" i="0" u="none" strike="noStrike" kern="0" cap="none" spc="0" normalizeH="0" baseline="0" noProof="0" dirty="0" smtClean="0">
              <a:ln>
                <a:noFill/>
              </a:ln>
              <a:solidFill>
                <a:srgbClr val="99FF99"/>
              </a:solidFill>
              <a:effectLst/>
              <a:uLnTx/>
              <a:uFillTx/>
              <a:latin typeface="+mn-lt"/>
              <a:ea typeface="+mn-ea"/>
              <a:cs typeface="+mn-cs"/>
            </a:endParaRPr>
          </a:p>
        </p:txBody>
      </p:sp>
      <p:cxnSp>
        <p:nvCxnSpPr>
          <p:cNvPr id="29" name="直線矢印コネクタ 28"/>
          <p:cNvCxnSpPr/>
          <p:nvPr/>
        </p:nvCxnSpPr>
        <p:spPr bwMode="auto">
          <a:xfrm>
            <a:off x="2928926" y="3714752"/>
            <a:ext cx="214314"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cxnSp>
        <p:nvCxnSpPr>
          <p:cNvPr id="34" name="直線矢印コネクタ 33"/>
          <p:cNvCxnSpPr/>
          <p:nvPr/>
        </p:nvCxnSpPr>
        <p:spPr bwMode="auto">
          <a:xfrm>
            <a:off x="3357554" y="4143380"/>
            <a:ext cx="710390" cy="5700"/>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35" name="Rectangle 3"/>
          <p:cNvSpPr txBox="1">
            <a:spLocks noChangeArrowheads="1"/>
          </p:cNvSpPr>
          <p:nvPr/>
        </p:nvSpPr>
        <p:spPr>
          <a:xfrm>
            <a:off x="1615746" y="3857628"/>
            <a:ext cx="235745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Type-B</a:t>
            </a:r>
            <a:r>
              <a:rPr lang="ja-JP" altLang="en-US" sz="1600" kern="0" dirty="0" smtClean="0">
                <a:solidFill>
                  <a:srgbClr val="99FF99"/>
                </a:solidFill>
                <a:latin typeface="+mn-lt"/>
                <a:ea typeface="+mn-ea"/>
              </a:rPr>
              <a:t> </a:t>
            </a:r>
            <a:r>
              <a:rPr lang="en-US" altLang="ja-JP" sz="1600" kern="0" dirty="0" smtClean="0">
                <a:solidFill>
                  <a:srgbClr val="99FF99"/>
                </a:solidFill>
                <a:latin typeface="+mn-lt"/>
                <a:ea typeface="+mn-ea"/>
              </a:rPr>
              <a:t>installation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   and shakedown</a:t>
            </a:r>
          </a:p>
        </p:txBody>
      </p:sp>
      <p:sp>
        <p:nvSpPr>
          <p:cNvPr id="36" name="Rectangle 3"/>
          <p:cNvSpPr txBox="1">
            <a:spLocks noChangeArrowheads="1"/>
          </p:cNvSpPr>
          <p:nvPr/>
        </p:nvSpPr>
        <p:spPr>
          <a:xfrm>
            <a:off x="2214546" y="5286388"/>
            <a:ext cx="307183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 X-end installation,</a:t>
            </a:r>
            <a:endParaRPr kumimoji="1" lang="en-US" altLang="ja-JP" sz="1600" b="0" i="0" u="none" strike="noStrike" kern="0" cap="none" spc="0" normalizeH="0" noProof="0" dirty="0" smtClean="0">
              <a:ln>
                <a:noFill/>
              </a:ln>
              <a:solidFill>
                <a:srgbClr val="FF9999"/>
              </a:solidFill>
              <a:effectLst/>
              <a:uLnTx/>
              <a:uFillTx/>
              <a:latin typeface="+mn-lt"/>
              <a:ea typeface="+mn-ea"/>
              <a:cs typeface="+mn-cs"/>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FF9999"/>
                </a:solidFill>
                <a:latin typeface="+mn-lt"/>
                <a:ea typeface="+mn-ea"/>
              </a:rPr>
              <a:t>d</a:t>
            </a:r>
            <a:r>
              <a:rPr lang="en-US" altLang="ja-JP" sz="1600" kern="0" baseline="0" dirty="0" smtClean="0">
                <a:solidFill>
                  <a:srgbClr val="FF9999"/>
                </a:solidFill>
                <a:latin typeface="+mn-lt"/>
                <a:ea typeface="+mn-ea"/>
              </a:rPr>
              <a:t>evelopment</a:t>
            </a:r>
            <a:r>
              <a:rPr lang="en-US" altLang="ja-JP" sz="1600" kern="0" dirty="0" smtClean="0">
                <a:solidFill>
                  <a:srgbClr val="FF9999"/>
                </a:solidFill>
                <a:latin typeface="+mn-lt"/>
                <a:ea typeface="+mn-ea"/>
              </a:rPr>
              <a:t> and shakedown</a:t>
            </a:r>
            <a:endParaRPr kumimoji="1" lang="en-US" altLang="ja-JP" sz="1600" b="0" i="0" u="none" strike="noStrike" kern="0" cap="none" spc="0" normalizeH="0" baseline="0" noProof="0" dirty="0" smtClean="0">
              <a:ln>
                <a:noFill/>
              </a:ln>
              <a:solidFill>
                <a:srgbClr val="FF9999"/>
              </a:solidFill>
              <a:effectLst/>
              <a:uLnTx/>
              <a:uFillTx/>
              <a:latin typeface="+mn-lt"/>
              <a:ea typeface="+mn-ea"/>
              <a:cs typeface="+mn-cs"/>
            </a:endParaRPr>
          </a:p>
        </p:txBody>
      </p:sp>
      <p:cxnSp>
        <p:nvCxnSpPr>
          <p:cNvPr id="37" name="直線矢印コネクタ 36"/>
          <p:cNvCxnSpPr/>
          <p:nvPr/>
        </p:nvCxnSpPr>
        <p:spPr bwMode="auto">
          <a:xfrm>
            <a:off x="4929190" y="5570552"/>
            <a:ext cx="1214446"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40" name="Rectangle 3"/>
          <p:cNvSpPr txBox="1">
            <a:spLocks noChangeArrowheads="1"/>
          </p:cNvSpPr>
          <p:nvPr/>
        </p:nvSpPr>
        <p:spPr>
          <a:xfrm>
            <a:off x="2786050" y="5929330"/>
            <a:ext cx="271464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Cryostat + Cryo-payload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       Y-end-room test</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41" name="直線矢印コネクタ 40"/>
          <p:cNvCxnSpPr/>
          <p:nvPr/>
        </p:nvCxnSpPr>
        <p:spPr bwMode="auto">
          <a:xfrm>
            <a:off x="3214678" y="5929330"/>
            <a:ext cx="2071702"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43" name="Rectangle 3"/>
          <p:cNvSpPr txBox="1">
            <a:spLocks noChangeArrowheads="1"/>
          </p:cNvSpPr>
          <p:nvPr/>
        </p:nvSpPr>
        <p:spPr>
          <a:xfrm>
            <a:off x="5143504" y="5929330"/>
            <a:ext cx="1928826"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Cryostat X-end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    installation </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44" name="直線矢印コネクタ 43"/>
          <p:cNvCxnSpPr>
            <a:endCxn id="43" idx="0"/>
          </p:cNvCxnSpPr>
          <p:nvPr/>
        </p:nvCxnSpPr>
        <p:spPr bwMode="auto">
          <a:xfrm>
            <a:off x="5357818" y="5929330"/>
            <a:ext cx="750099"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49" name="Rectangle 3"/>
          <p:cNvSpPr txBox="1">
            <a:spLocks noChangeArrowheads="1"/>
          </p:cNvSpPr>
          <p:nvPr/>
        </p:nvSpPr>
        <p:spPr>
          <a:xfrm>
            <a:off x="4071934" y="4214817"/>
            <a:ext cx="3214710"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Room-temperature</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  IFO </a:t>
            </a:r>
            <a:r>
              <a:rPr lang="en-US" altLang="ja-JP" sz="1600" kern="0" noProof="0" dirty="0" smtClean="0">
                <a:solidFill>
                  <a:srgbClr val="CC99FF"/>
                </a:solidFill>
                <a:latin typeface="+mn-lt"/>
                <a:ea typeface="+mn-ea"/>
              </a:rPr>
              <a:t>commissioning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0" name="直線矢印コネクタ 49"/>
          <p:cNvCxnSpPr/>
          <p:nvPr/>
        </p:nvCxnSpPr>
        <p:spPr bwMode="auto">
          <a:xfrm flipV="1">
            <a:off x="3995936" y="4786322"/>
            <a:ext cx="2576328" cy="10830"/>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54" name="直線矢印コネクタ 53"/>
          <p:cNvCxnSpPr/>
          <p:nvPr/>
        </p:nvCxnSpPr>
        <p:spPr bwMode="auto">
          <a:xfrm>
            <a:off x="6572264" y="4784733"/>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6" name="Rectangle 3"/>
          <p:cNvSpPr txBox="1">
            <a:spLocks noChangeArrowheads="1"/>
          </p:cNvSpPr>
          <p:nvPr/>
        </p:nvSpPr>
        <p:spPr>
          <a:xfrm rot="16200000">
            <a:off x="5893604" y="3679033"/>
            <a:ext cx="1714512"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Half-cryogenic</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CC99FF"/>
                </a:solidFill>
                <a:effectLst/>
                <a:uLnTx/>
                <a:uFillTx/>
                <a:latin typeface="+mn-lt"/>
                <a:ea typeface="+mn-ea"/>
                <a:cs typeface="+mn-cs"/>
              </a:rPr>
              <a:t>     operation</a:t>
            </a:r>
          </a:p>
        </p:txBody>
      </p:sp>
      <p:cxnSp>
        <p:nvCxnSpPr>
          <p:cNvPr id="57" name="直線矢印コネクタ 56"/>
          <p:cNvCxnSpPr/>
          <p:nvPr/>
        </p:nvCxnSpPr>
        <p:spPr bwMode="auto">
          <a:xfrm>
            <a:off x="7143768" y="4786321"/>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8" name="Rectangle 3"/>
          <p:cNvSpPr txBox="1">
            <a:spLocks noChangeArrowheads="1"/>
          </p:cNvSpPr>
          <p:nvPr/>
        </p:nvSpPr>
        <p:spPr>
          <a:xfrm rot="16200000">
            <a:off x="6536546" y="3750472"/>
            <a:ext cx="1571636"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Full-cryogenic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operation</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9" name="直線矢印コネクタ 58"/>
          <p:cNvCxnSpPr/>
          <p:nvPr/>
        </p:nvCxnSpPr>
        <p:spPr bwMode="auto">
          <a:xfrm>
            <a:off x="7786710" y="4786321"/>
            <a:ext cx="1000132"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47" name="直線矢印コネクタ 46"/>
          <p:cNvCxnSpPr/>
          <p:nvPr/>
        </p:nvCxnSpPr>
        <p:spPr bwMode="auto">
          <a:xfrm>
            <a:off x="6143636" y="5715016"/>
            <a:ext cx="500066"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51" name="Rectangle 3"/>
          <p:cNvSpPr txBox="1">
            <a:spLocks noChangeArrowheads="1"/>
          </p:cNvSpPr>
          <p:nvPr/>
        </p:nvSpPr>
        <p:spPr>
          <a:xfrm>
            <a:off x="6500826" y="5357826"/>
            <a:ext cx="200026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99CCFF"/>
                </a:solidFill>
                <a:latin typeface="+mn-lt"/>
                <a:ea typeface="+mn-ea"/>
              </a:rPr>
              <a:t>Type-</a:t>
            </a:r>
            <a:r>
              <a:rPr lang="en-US" altLang="ja-JP" sz="1600" kern="0" noProof="0" dirty="0" err="1" smtClean="0">
                <a:solidFill>
                  <a:srgbClr val="99CCFF"/>
                </a:solidFill>
                <a:latin typeface="+mn-lt"/>
                <a:ea typeface="+mn-ea"/>
              </a:rPr>
              <a:t>A+cryostat</a:t>
            </a:r>
            <a:endParaRPr lang="en-US" altLang="ja-JP" sz="1600" kern="0" noProof="0" dirty="0" smtClean="0">
              <a:solidFill>
                <a:srgbClr val="99CCFF"/>
              </a:solidFill>
              <a:latin typeface="+mn-lt"/>
              <a:ea typeface="+mn-ea"/>
            </a:endParaRP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99CCFF"/>
                </a:solidFill>
                <a:effectLst/>
                <a:uLnTx/>
                <a:uFillTx/>
                <a:latin typeface="+mn-lt"/>
                <a:ea typeface="+mn-ea"/>
                <a:cs typeface="+mn-cs"/>
              </a:rPr>
              <a:t>      shakedown</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52" name="直線矢印コネクタ 51"/>
          <p:cNvCxnSpPr/>
          <p:nvPr/>
        </p:nvCxnSpPr>
        <p:spPr bwMode="auto">
          <a:xfrm>
            <a:off x="2143108" y="5000636"/>
            <a:ext cx="1000132"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55" name="Rectangle 3"/>
          <p:cNvSpPr txBox="1">
            <a:spLocks noChangeArrowheads="1"/>
          </p:cNvSpPr>
          <p:nvPr/>
        </p:nvSpPr>
        <p:spPr>
          <a:xfrm>
            <a:off x="571472" y="4643446"/>
            <a:ext cx="2143140"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a:t>
            </a:r>
            <a:r>
              <a:rPr kumimoji="1" lang="en-US" altLang="ja-JP" sz="1600" b="0" i="0" u="none" strike="noStrike" kern="0" cap="none" spc="0" normalizeH="0" noProof="0" dirty="0" smtClean="0">
                <a:ln>
                  <a:noFill/>
                </a:ln>
                <a:solidFill>
                  <a:srgbClr val="FF9999"/>
                </a:solidFill>
                <a:effectLst/>
                <a:uLnTx/>
                <a:uFillTx/>
                <a:latin typeface="+mn-lt"/>
                <a:ea typeface="+mn-ea"/>
                <a:cs typeface="+mn-cs"/>
              </a:rPr>
              <a:t> design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baseline="0" dirty="0" smtClean="0">
                <a:solidFill>
                  <a:srgbClr val="FF9999"/>
                </a:solidFill>
                <a:latin typeface="+mn-lt"/>
                <a:ea typeface="+mn-ea"/>
              </a:rPr>
              <a:t>and</a:t>
            </a:r>
            <a:r>
              <a:rPr kumimoji="1" lang="en-US" altLang="ja-JP" sz="1600" b="0" i="0" u="none" strike="noStrike" kern="0" cap="none" spc="0" normalizeH="0" noProof="0" dirty="0" smtClean="0">
                <a:ln>
                  <a:noFill/>
                </a:ln>
                <a:solidFill>
                  <a:srgbClr val="FF9999"/>
                </a:solidFill>
                <a:effectLst/>
                <a:uLnTx/>
                <a:uFillTx/>
                <a:latin typeface="+mn-lt"/>
                <a:ea typeface="+mn-ea"/>
                <a:cs typeface="+mn-cs"/>
              </a:rPr>
              <a:t> construction</a:t>
            </a:r>
          </a:p>
        </p:txBody>
      </p:sp>
      <p:sp>
        <p:nvSpPr>
          <p:cNvPr id="67" name="Rectangle 3"/>
          <p:cNvSpPr txBox="1">
            <a:spLocks noChangeArrowheads="1"/>
          </p:cNvSpPr>
          <p:nvPr/>
        </p:nvSpPr>
        <p:spPr>
          <a:xfrm rot="16200000">
            <a:off x="7429520" y="3786190"/>
            <a:ext cx="1500198"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Observation</a:t>
            </a:r>
            <a:r>
              <a:rPr lang="en-US" altLang="ja-JP" sz="1600" kern="0" noProof="0" dirty="0" smtClean="0">
                <a:solidFill>
                  <a:srgbClr val="CC99FF"/>
                </a:solidFill>
                <a:latin typeface="+mn-lt"/>
                <a:ea typeface="+mn-ea"/>
              </a:rPr>
              <a:t>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and</a:t>
            </a:r>
            <a:r>
              <a:rPr kumimoji="1" lang="en-US" altLang="ja-JP" sz="1600" b="0" i="0" u="none" strike="noStrike" kern="0" cap="none" spc="0" normalizeH="0" dirty="0" smtClean="0">
                <a:ln>
                  <a:noFill/>
                </a:ln>
                <a:solidFill>
                  <a:srgbClr val="CC99FF"/>
                </a:solidFill>
                <a:effectLst/>
                <a:uLnTx/>
                <a:uFillTx/>
                <a:latin typeface="+mn-lt"/>
                <a:ea typeface="+mn-ea"/>
                <a:cs typeface="+mn-cs"/>
              </a:rPr>
              <a:t> tuning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sp>
        <p:nvSpPr>
          <p:cNvPr id="42" name="スライド番号プレースホルダ 41"/>
          <p:cNvSpPr>
            <a:spLocks noGrp="1"/>
          </p:cNvSpPr>
          <p:nvPr>
            <p:ph type="sldNum" sz="quarter" idx="11"/>
          </p:nvPr>
        </p:nvSpPr>
        <p:spPr/>
        <p:txBody>
          <a:bodyPr/>
          <a:lstStyle/>
          <a:p>
            <a:pPr>
              <a:defRPr/>
            </a:pPr>
            <a:fld id="{7AF75637-E8AC-4181-927C-9D85E9A3AAC1}" type="slidenum">
              <a:rPr lang="en-US" altLang="ja-JP" smtClean="0"/>
              <a:pPr>
                <a:defRPr/>
              </a:pPr>
              <a:t>6</a:t>
            </a:fld>
            <a:endParaRPr lang="en-US" altLang="ja-JP" dirty="0"/>
          </a:p>
        </p:txBody>
      </p:sp>
      <p:cxnSp>
        <p:nvCxnSpPr>
          <p:cNvPr id="45" name="直線矢印コネクタ 44"/>
          <p:cNvCxnSpPr/>
          <p:nvPr/>
        </p:nvCxnSpPr>
        <p:spPr bwMode="auto">
          <a:xfrm>
            <a:off x="6072198" y="5143512"/>
            <a:ext cx="285752"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48" name="Rectangle 3"/>
          <p:cNvSpPr txBox="1">
            <a:spLocks noChangeArrowheads="1"/>
          </p:cNvSpPr>
          <p:nvPr/>
        </p:nvSpPr>
        <p:spPr>
          <a:xfrm>
            <a:off x="4714876" y="4981586"/>
            <a:ext cx="1428760" cy="357190"/>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 </a:t>
            </a:r>
            <a:r>
              <a:rPr lang="en-US" altLang="ja-JP" sz="1600" kern="0" noProof="0" dirty="0" smtClean="0">
                <a:solidFill>
                  <a:srgbClr val="FF9999"/>
                </a:solidFill>
                <a:latin typeface="+mn-lt"/>
                <a:ea typeface="+mn-ea"/>
              </a:rPr>
              <a:t>Y</a:t>
            </a: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-end</a:t>
            </a:r>
          </a:p>
        </p:txBody>
      </p:sp>
    </p:spTree>
  </p:cSld>
  <p:clrMapOvr>
    <a:masterClrMapping/>
  </p:clrMapOvr>
  <p:transition advTm="1712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Plan-B </a:t>
            </a:r>
            <a:r>
              <a:rPr lang="ja-JP" altLang="en-US" dirty="0" smtClean="0"/>
              <a:t>補足説明</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714356"/>
            <a:ext cx="7815262" cy="5643602"/>
          </a:xfrm>
          <a:prstGeom prst="rect">
            <a:avLst/>
          </a:prstGeom>
        </p:spPr>
        <p:txBody>
          <a:bodyPr/>
          <a:lstStyle/>
          <a:p>
            <a:pPr>
              <a:lnSpc>
                <a:spcPct val="120000"/>
              </a:lnSpc>
              <a:spcBef>
                <a:spcPct val="0"/>
              </a:spcBef>
              <a:buClrTx/>
              <a:buFontTx/>
              <a:buNone/>
            </a:pPr>
            <a:r>
              <a:rPr lang="ja-JP" altLang="en-US" sz="1800" dirty="0" smtClean="0"/>
              <a:t>・常温干渉計から低温干渉計移行時には以下の作業が必要</a:t>
            </a:r>
            <a:endParaRPr lang="en-US" altLang="ja-JP" sz="1800" dirty="0" smtClean="0"/>
          </a:p>
          <a:p>
            <a:pPr>
              <a:lnSpc>
                <a:spcPct val="120000"/>
              </a:lnSpc>
              <a:spcBef>
                <a:spcPct val="0"/>
              </a:spcBef>
              <a:buClrTx/>
              <a:buFontTx/>
              <a:buNone/>
            </a:pPr>
            <a:r>
              <a:rPr lang="ja-JP" altLang="en-US" sz="1800" dirty="0" smtClean="0"/>
              <a:t>　　　エンドテストマス</a:t>
            </a:r>
            <a:r>
              <a:rPr lang="en-US" altLang="ja-JP" sz="1800" dirty="0" smtClean="0"/>
              <a:t>: </a:t>
            </a:r>
          </a:p>
          <a:p>
            <a:pPr>
              <a:lnSpc>
                <a:spcPct val="120000"/>
              </a:lnSpc>
              <a:spcBef>
                <a:spcPct val="0"/>
              </a:spcBef>
              <a:buClrTx/>
              <a:buFontTx/>
              <a:buNone/>
            </a:pPr>
            <a:r>
              <a:rPr lang="ja-JP" altLang="en-US" sz="1800" dirty="0" smtClean="0"/>
              <a:t>　　　　　</a:t>
            </a:r>
            <a:r>
              <a:rPr lang="en-US" altLang="ja-JP" sz="1800" dirty="0" smtClean="0"/>
              <a:t> </a:t>
            </a:r>
            <a:r>
              <a:rPr lang="ja-JP" altLang="en-US" sz="1800" dirty="0" smtClean="0"/>
              <a:t>常温防振系・常温真空槽撤去</a:t>
            </a:r>
            <a:r>
              <a:rPr lang="en-US" altLang="ja-JP" sz="1800" dirty="0" smtClean="0">
                <a:sym typeface="Wingdings" pitchFamily="2" charset="2"/>
              </a:rPr>
              <a:t> </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常温ダクト一部撤去、ラディレーションシールド設置・接続</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フロントテストマス</a:t>
            </a:r>
            <a:r>
              <a:rPr lang="en-US" altLang="ja-JP" sz="1800" dirty="0" smtClean="0">
                <a:sym typeface="Wingdings" pitchFamily="2" charset="2"/>
              </a:rPr>
              <a:t>:</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常温防振系・常温真空槽撤去、常温ダクト一部撤去</a:t>
            </a:r>
            <a:endParaRPr lang="en-US" altLang="ja-JP" sz="1800" dirty="0" smtClean="0">
              <a:sym typeface="Wingdings" pitchFamily="2" charset="2"/>
            </a:endParaRP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クライオスタット設置、　ラディレーションシールド設置・接続</a:t>
            </a:r>
            <a:endParaRPr lang="en-US" altLang="ja-JP" sz="1800" dirty="0" smtClean="0">
              <a:sym typeface="Wingdings" pitchFamily="2" charset="2"/>
            </a:endParaRPr>
          </a:p>
          <a:p>
            <a:pPr>
              <a:lnSpc>
                <a:spcPct val="120000"/>
              </a:lnSpc>
              <a:spcBef>
                <a:spcPct val="0"/>
              </a:spcBef>
              <a:buClrTx/>
              <a:buFontTx/>
              <a:buNone/>
            </a:pPr>
            <a:endParaRPr lang="en-US" altLang="ja-JP" sz="1800" dirty="0" smtClean="0">
              <a:sym typeface="Wingdings" pitchFamily="2" charset="2"/>
            </a:endParaRPr>
          </a:p>
          <a:p>
            <a:pPr>
              <a:lnSpc>
                <a:spcPct val="120000"/>
              </a:lnSpc>
              <a:spcBef>
                <a:spcPct val="0"/>
              </a:spcBef>
              <a:buClrTx/>
              <a:buFontTx/>
              <a:buNone/>
            </a:pPr>
            <a:r>
              <a:rPr lang="ja-JP" altLang="en-US" sz="1800" dirty="0" smtClean="0">
                <a:sym typeface="Wingdings" pitchFamily="2" charset="2"/>
              </a:rPr>
              <a:t>・クライオスタット</a:t>
            </a:r>
            <a:r>
              <a:rPr lang="en-US" altLang="ja-JP" sz="1800" dirty="0" smtClean="0">
                <a:sym typeface="Wingdings" pitchFamily="2" charset="2"/>
              </a:rPr>
              <a:t>+</a:t>
            </a:r>
            <a:r>
              <a:rPr lang="ja-JP" altLang="en-US" sz="1800" dirty="0" smtClean="0">
                <a:sym typeface="Wingdings" pitchFamily="2" charset="2"/>
              </a:rPr>
              <a:t>低温ペイロードの開発計画は、プラン</a:t>
            </a:r>
            <a:r>
              <a:rPr lang="en-US" altLang="ja-JP" sz="1800" dirty="0" smtClean="0">
                <a:sym typeface="Wingdings" pitchFamily="2" charset="2"/>
              </a:rPr>
              <a:t>A</a:t>
            </a:r>
            <a:r>
              <a:rPr lang="ja-JP" altLang="en-US" sz="1800" dirty="0" smtClean="0">
                <a:sym typeface="Wingdings" pitchFamily="2" charset="2"/>
              </a:rPr>
              <a:t>と同等</a:t>
            </a:r>
            <a:r>
              <a:rPr lang="en-US" altLang="ja-JP" sz="1800" dirty="0" smtClean="0">
                <a:sym typeface="Wingdings" pitchFamily="2" charset="2"/>
              </a:rPr>
              <a:t>.</a:t>
            </a:r>
          </a:p>
          <a:p>
            <a:pPr>
              <a:lnSpc>
                <a:spcPct val="120000"/>
              </a:lnSpc>
              <a:spcBef>
                <a:spcPct val="0"/>
              </a:spcBef>
              <a:buClrTx/>
              <a:buFontTx/>
              <a:buNone/>
            </a:pPr>
            <a:r>
              <a:rPr lang="en-US" altLang="ja-JP" sz="1800" dirty="0" smtClean="0">
                <a:sym typeface="Wingdings" pitchFamily="2" charset="2"/>
              </a:rPr>
              <a:t>  </a:t>
            </a:r>
            <a:r>
              <a:rPr lang="ja-JP" altLang="en-US" sz="1800" dirty="0" smtClean="0">
                <a:sym typeface="Wingdings" pitchFamily="2" charset="2"/>
              </a:rPr>
              <a:t>低温フルシステム試験を行う分だけ、前倒しになっている</a:t>
            </a:r>
            <a:r>
              <a:rPr lang="en-US" altLang="ja-JP" sz="1800" dirty="0" smtClean="0">
                <a:sym typeface="Wingdings" pitchFamily="2" charset="2"/>
              </a:rPr>
              <a:t>.</a:t>
            </a:r>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7</a:t>
            </a:fld>
            <a:endParaRPr lang="en-US" altLang="ja-JP" dirty="0"/>
          </a:p>
        </p:txBody>
      </p:sp>
    </p:spTree>
  </p:cSld>
  <p:clrMapOvr>
    <a:masterClrMapping/>
  </p:clrMapOvr>
  <p:transition advTm="171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Plan-C </a:t>
            </a:r>
            <a:r>
              <a:rPr lang="ja-JP" altLang="en-US" dirty="0" smtClean="0"/>
              <a:t>概要</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685828" y="928670"/>
            <a:ext cx="7815262" cy="5500726"/>
          </a:xfrm>
          <a:prstGeom prst="rect">
            <a:avLst/>
          </a:prstGeom>
        </p:spPr>
        <p:txBody>
          <a:bodyPr/>
          <a:lstStyle/>
          <a:p>
            <a:pPr>
              <a:lnSpc>
                <a:spcPct val="120000"/>
              </a:lnSpc>
              <a:spcBef>
                <a:spcPct val="0"/>
              </a:spcBef>
              <a:buClrTx/>
              <a:buFontTx/>
              <a:buNone/>
            </a:pPr>
            <a:r>
              <a:rPr lang="ja-JP" altLang="en-US" sz="1800" dirty="0" smtClean="0"/>
              <a:t>・</a:t>
            </a:r>
            <a:r>
              <a:rPr lang="en-US" altLang="ja-JP" sz="1800" dirty="0" smtClean="0"/>
              <a:t>iLCGT</a:t>
            </a:r>
            <a:r>
              <a:rPr lang="ja-JP" altLang="en-US" sz="1800" dirty="0" smtClean="0"/>
              <a:t>初期インストール段階で、</a:t>
            </a:r>
            <a:r>
              <a:rPr lang="en-US" altLang="ja-JP" sz="1800" dirty="0" smtClean="0"/>
              <a:t>4</a:t>
            </a:r>
            <a:r>
              <a:rPr lang="ja-JP" altLang="en-US" sz="1800" dirty="0" err="1" smtClean="0"/>
              <a:t>つの</a:t>
            </a:r>
            <a:r>
              <a:rPr lang="ja-JP" altLang="en-US" sz="1800" dirty="0" smtClean="0"/>
              <a:t>テストマスおよび、</a:t>
            </a:r>
            <a:r>
              <a:rPr lang="en-US" altLang="ja-JP" sz="1800" dirty="0" smtClean="0"/>
              <a:t>BS</a:t>
            </a:r>
            <a:r>
              <a:rPr lang="ja-JP" altLang="en-US" sz="1800" dirty="0" smtClean="0"/>
              <a:t>等の光学素子用の</a:t>
            </a:r>
            <a:endParaRPr lang="en-US" altLang="ja-JP" sz="1800" dirty="0" smtClean="0"/>
          </a:p>
          <a:p>
            <a:pPr>
              <a:lnSpc>
                <a:spcPct val="120000"/>
              </a:lnSpc>
              <a:spcBef>
                <a:spcPct val="0"/>
              </a:spcBef>
              <a:buClrTx/>
              <a:buFontTx/>
              <a:buNone/>
            </a:pPr>
            <a:r>
              <a:rPr lang="ja-JP" altLang="en-US" sz="1800" dirty="0" smtClean="0"/>
              <a:t>  防振系として、スタック</a:t>
            </a:r>
            <a:r>
              <a:rPr lang="en-US" altLang="ja-JP" sz="1800" dirty="0" smtClean="0"/>
              <a:t>+Type-B</a:t>
            </a:r>
            <a:r>
              <a:rPr lang="ja-JP" altLang="en-US" sz="1800" dirty="0" smtClean="0"/>
              <a:t>ペイロード　という構成のものを導入する</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None/>
            </a:pPr>
            <a:r>
              <a:rPr lang="ja-JP" altLang="en-US" sz="1800" dirty="0" smtClean="0"/>
              <a:t>・</a:t>
            </a:r>
            <a:r>
              <a:rPr lang="en-US" altLang="ja-JP" sz="1800" dirty="0" smtClean="0"/>
              <a:t>iLCGT</a:t>
            </a:r>
            <a:r>
              <a:rPr lang="ja-JP" altLang="en-US" sz="1800" dirty="0" smtClean="0"/>
              <a:t>干渉計における初期観測運転は、この常温干渉計で行う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・それと並行して、</a:t>
            </a:r>
            <a:r>
              <a:rPr lang="en-US" altLang="ja-JP" sz="1800" dirty="0" smtClean="0"/>
              <a:t>Type-B</a:t>
            </a:r>
            <a:r>
              <a:rPr lang="ja-JP" altLang="en-US" sz="1800" dirty="0" smtClean="0"/>
              <a:t>防振系の開発を別施設で行う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・それと並行して、</a:t>
            </a:r>
            <a:r>
              <a:rPr lang="en-US" altLang="ja-JP" sz="1800" dirty="0" smtClean="0"/>
              <a:t>X</a:t>
            </a:r>
            <a:r>
              <a:rPr lang="ja-JP" altLang="en-US" sz="1800" dirty="0" smtClean="0"/>
              <a:t>エンドルームの所定の位置に</a:t>
            </a:r>
            <a:r>
              <a:rPr lang="en-US" altLang="ja-JP" sz="1800" dirty="0" smtClean="0"/>
              <a:t>Type-A</a:t>
            </a:r>
            <a:r>
              <a:rPr lang="ja-JP" altLang="en-US" sz="1800" dirty="0" smtClean="0"/>
              <a:t>防振系を設置し、防振</a:t>
            </a:r>
            <a:endParaRPr lang="en-US" altLang="ja-JP" sz="1800" dirty="0" smtClean="0"/>
          </a:p>
          <a:p>
            <a:pPr>
              <a:lnSpc>
                <a:spcPct val="120000"/>
              </a:lnSpc>
              <a:spcBef>
                <a:spcPct val="0"/>
              </a:spcBef>
              <a:buClrTx/>
              <a:buFontTx/>
              <a:buNone/>
            </a:pPr>
            <a:r>
              <a:rPr lang="ja-JP" altLang="en-US" sz="1800" dirty="0" smtClean="0"/>
              <a:t>　系、および低温ペイロード</a:t>
            </a:r>
            <a:r>
              <a:rPr lang="en-US" altLang="ja-JP" sz="1800" dirty="0" smtClean="0"/>
              <a:t>(</a:t>
            </a:r>
            <a:r>
              <a:rPr lang="ja-JP" altLang="en-US" sz="1800" dirty="0" smtClean="0"/>
              <a:t>防振特性中心</a:t>
            </a:r>
            <a:r>
              <a:rPr lang="en-US" altLang="ja-JP" sz="1800" dirty="0" smtClean="0"/>
              <a:t>)</a:t>
            </a:r>
            <a:r>
              <a:rPr lang="ja-JP" altLang="en-US" sz="1800" dirty="0" smtClean="0"/>
              <a:t>の開発を進める</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a:t>
            </a:r>
            <a:r>
              <a:rPr lang="en-US" altLang="ja-JP" sz="1800" dirty="0" smtClean="0"/>
              <a:t>bLCGT</a:t>
            </a:r>
            <a:r>
              <a:rPr lang="ja-JP" altLang="en-US" sz="1800" dirty="0" smtClean="0"/>
              <a:t>移行後に、干渉計の</a:t>
            </a:r>
            <a:r>
              <a:rPr lang="en-US" altLang="ja-JP" sz="1800" dirty="0" smtClean="0"/>
              <a:t>RSE</a:t>
            </a:r>
            <a:r>
              <a:rPr lang="ja-JP" altLang="en-US" sz="1800" dirty="0" smtClean="0"/>
              <a:t>動作の前、もしくは後に防振系のアップグ</a:t>
            </a:r>
            <a:endParaRPr lang="en-US" altLang="ja-JP" sz="1800" dirty="0" smtClean="0"/>
          </a:p>
          <a:p>
            <a:pPr>
              <a:lnSpc>
                <a:spcPct val="120000"/>
              </a:lnSpc>
              <a:spcBef>
                <a:spcPct val="0"/>
              </a:spcBef>
              <a:buClrTx/>
              <a:buFontTx/>
              <a:buNone/>
            </a:pPr>
            <a:r>
              <a:rPr lang="ja-JP" altLang="en-US" sz="1800" dirty="0" smtClean="0"/>
              <a:t>　レード</a:t>
            </a:r>
            <a:r>
              <a:rPr lang="en-US" altLang="ja-JP" sz="1800" dirty="0" smtClean="0"/>
              <a:t>(</a:t>
            </a:r>
            <a:r>
              <a:rPr lang="en-US" altLang="ja-JP" sz="1800" dirty="0" smtClean="0"/>
              <a:t>Type-B</a:t>
            </a:r>
            <a:r>
              <a:rPr lang="ja-JP" altLang="en-US" sz="1800" dirty="0" smtClean="0"/>
              <a:t>の導入</a:t>
            </a:r>
            <a:r>
              <a:rPr lang="en-US" altLang="ja-JP" sz="1800" dirty="0" smtClean="0"/>
              <a:t>)</a:t>
            </a:r>
            <a:r>
              <a:rPr lang="ja-JP" altLang="en-US" sz="1800" dirty="0" smtClean="0"/>
              <a:t>を行う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・干渉計を低温エンドテストマスに接続し、「半低温」動作を行う</a:t>
            </a:r>
            <a:r>
              <a:rPr lang="en-US" altLang="ja-JP" sz="1800" dirty="0" smtClean="0"/>
              <a:t>.</a:t>
            </a:r>
          </a:p>
          <a:p>
            <a:pPr>
              <a:lnSpc>
                <a:spcPct val="120000"/>
              </a:lnSpc>
              <a:spcBef>
                <a:spcPct val="0"/>
              </a:spcBef>
              <a:buClrTx/>
              <a:buFontTx/>
              <a:buNone/>
            </a:pPr>
            <a:endParaRPr lang="en-US" altLang="ja-JP" sz="1800" dirty="0" smtClean="0"/>
          </a:p>
          <a:p>
            <a:pPr>
              <a:lnSpc>
                <a:spcPct val="120000"/>
              </a:lnSpc>
              <a:spcBef>
                <a:spcPct val="0"/>
              </a:spcBef>
              <a:buClrTx/>
              <a:buFontTx/>
              <a:buNone/>
            </a:pPr>
            <a:r>
              <a:rPr lang="ja-JP" altLang="en-US" sz="1800" dirty="0" smtClean="0"/>
              <a:t>・フロントテストマスを低温システムに置き換え、</a:t>
            </a:r>
            <a:r>
              <a:rPr lang="en-US" altLang="ja-JP" sz="1800" dirty="0" smtClean="0"/>
              <a:t>LCGT</a:t>
            </a:r>
            <a:r>
              <a:rPr lang="ja-JP" altLang="en-US" sz="1800" dirty="0" smtClean="0"/>
              <a:t>最終形態での動作を行う</a:t>
            </a:r>
            <a:r>
              <a:rPr lang="en-US" altLang="ja-JP" sz="1800" dirty="0" smtClean="0"/>
              <a:t>.</a:t>
            </a:r>
          </a:p>
          <a:p>
            <a:pPr>
              <a:lnSpc>
                <a:spcPct val="120000"/>
              </a:lnSpc>
              <a:spcBef>
                <a:spcPct val="0"/>
              </a:spcBef>
              <a:buClrTx/>
              <a:buFontTx/>
              <a:buNone/>
            </a:pPr>
            <a:endParaRPr lang="en-US" altLang="ja-JP" sz="1800" dirty="0" smtClean="0"/>
          </a:p>
        </p:txBody>
      </p:sp>
      <p:sp>
        <p:nvSpPr>
          <p:cNvPr id="6" name="スライド番号プレースホルダ 5"/>
          <p:cNvSpPr>
            <a:spLocks noGrp="1"/>
          </p:cNvSpPr>
          <p:nvPr>
            <p:ph type="sldNum" sz="quarter" idx="11"/>
          </p:nvPr>
        </p:nvSpPr>
        <p:spPr/>
        <p:txBody>
          <a:bodyPr/>
          <a:lstStyle/>
          <a:p>
            <a:pPr>
              <a:defRPr/>
            </a:pPr>
            <a:fld id="{7AF75637-E8AC-4181-927C-9D85E9A3AAC1}" type="slidenum">
              <a:rPr lang="en-US" altLang="ja-JP" smtClean="0"/>
              <a:pPr>
                <a:defRPr/>
              </a:pPr>
              <a:t>8</a:t>
            </a:fld>
            <a:endParaRPr lang="en-US" altLang="ja-JP" dirty="0"/>
          </a:p>
        </p:txBody>
      </p:sp>
    </p:spTree>
  </p:cSld>
  <p:clrMapOvr>
    <a:masterClrMapping/>
  </p:clrMapOvr>
  <p:transition advTm="1712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6" name="Rectangle 4"/>
          <p:cNvSpPr>
            <a:spLocks noGrp="1" noChangeArrowheads="1"/>
          </p:cNvSpPr>
          <p:nvPr>
            <p:ph type="title"/>
          </p:nvPr>
        </p:nvSpPr>
        <p:spPr/>
        <p:txBody>
          <a:bodyPr/>
          <a:lstStyle/>
          <a:p>
            <a:r>
              <a:rPr lang="en-US" altLang="ja-JP" dirty="0" smtClean="0"/>
              <a:t>Plan-C Draft Schedule</a:t>
            </a:r>
            <a:endParaRPr lang="ja-JP" altLang="ja-JP" dirty="0"/>
          </a:p>
        </p:txBody>
      </p:sp>
      <p:sp>
        <p:nvSpPr>
          <p:cNvPr id="5" name="フッター プレースホルダ 3"/>
          <p:cNvSpPr>
            <a:spLocks noGrp="1"/>
          </p:cNvSpPr>
          <p:nvPr>
            <p:ph type="ftr" sz="quarter" idx="10"/>
          </p:nvPr>
        </p:nvSpPr>
        <p:spPr/>
        <p:txBody>
          <a:bodyPr/>
          <a:lstStyle/>
          <a:p>
            <a:pPr algn="ctr" rtl="0" fontAlgn="base">
              <a:spcBef>
                <a:spcPct val="0"/>
              </a:spcBef>
              <a:spcAft>
                <a:spcPct val="0"/>
              </a:spcAft>
            </a:pPr>
            <a:r>
              <a:rPr lang="ja-JP" altLang="en-US" sz="1200" b="1" kern="1200" smtClean="0">
                <a:solidFill>
                  <a:srgbClr val="EAEAEA"/>
                </a:solidFill>
                <a:latin typeface="Tahoma" pitchFamily="34" charset="0"/>
                <a:ea typeface="HGP創英角ｺﾞｼｯｸUB" pitchFamily="50" charset="-128"/>
                <a:cs typeface="+mn-cs"/>
              </a:rPr>
              <a:t>ロードマップ議論　</a:t>
            </a:r>
            <a:r>
              <a:rPr lang="en-US" altLang="ja-JP" sz="1200" b="1" kern="1200" smtClean="0">
                <a:solidFill>
                  <a:srgbClr val="EAEAEA"/>
                </a:solidFill>
                <a:latin typeface="Tahoma" pitchFamily="34" charset="0"/>
                <a:ea typeface="HGP創英角ｺﾞｼｯｸUB" pitchFamily="50" charset="-128"/>
                <a:cs typeface="+mn-cs"/>
              </a:rPr>
              <a:t>(May 16, 2011)</a:t>
            </a:r>
            <a:endParaRPr lang="en-US" altLang="ja-JP" sz="1200" b="1" kern="1200" dirty="0">
              <a:solidFill>
                <a:srgbClr val="EAEAEA"/>
              </a:solidFill>
              <a:latin typeface="Tahoma" pitchFamily="34" charset="0"/>
              <a:ea typeface="HGP創英角ｺﾞｼｯｸUB" pitchFamily="50" charset="-128"/>
              <a:cs typeface="+mn-cs"/>
            </a:endParaRPr>
          </a:p>
        </p:txBody>
      </p:sp>
      <p:sp>
        <p:nvSpPr>
          <p:cNvPr id="1964035" name="Rectangle 3"/>
          <p:cNvSpPr>
            <a:spLocks noGrp="1" noChangeArrowheads="1"/>
          </p:cNvSpPr>
          <p:nvPr>
            <p:ph type="body" idx="4294967295"/>
          </p:nvPr>
        </p:nvSpPr>
        <p:spPr>
          <a:xfrm>
            <a:off x="285720" y="3245184"/>
            <a:ext cx="2071702" cy="500062"/>
          </a:xfrm>
          <a:prstGeom prst="rect">
            <a:avLst/>
          </a:prstGeom>
        </p:spPr>
        <p:txBody>
          <a:bodyPr/>
          <a:lstStyle/>
          <a:p>
            <a:pPr>
              <a:spcBef>
                <a:spcPct val="0"/>
              </a:spcBef>
              <a:buClrTx/>
              <a:buFontTx/>
              <a:buNone/>
            </a:pPr>
            <a:r>
              <a:rPr lang="en-US" altLang="ja-JP" sz="1600" dirty="0" smtClean="0">
                <a:solidFill>
                  <a:srgbClr val="99FF99"/>
                </a:solidFill>
              </a:rPr>
              <a:t>Type-A,B,C system</a:t>
            </a:r>
            <a:r>
              <a:rPr lang="ja-JP" altLang="en-US" sz="1600" dirty="0" smtClean="0">
                <a:solidFill>
                  <a:srgbClr val="99FF99"/>
                </a:solidFill>
              </a:rPr>
              <a:t>   </a:t>
            </a:r>
            <a:endParaRPr lang="en-US" altLang="ja-JP" sz="1600" dirty="0" smtClean="0">
              <a:solidFill>
                <a:srgbClr val="99FF99"/>
              </a:solidFill>
            </a:endParaRPr>
          </a:p>
          <a:p>
            <a:pPr>
              <a:spcBef>
                <a:spcPct val="0"/>
              </a:spcBef>
              <a:buClrTx/>
              <a:buFontTx/>
              <a:buNone/>
            </a:pPr>
            <a:r>
              <a:rPr lang="en-US" altLang="ja-JP" sz="1600" dirty="0" smtClean="0">
                <a:solidFill>
                  <a:srgbClr val="99FF99"/>
                </a:solidFill>
              </a:rPr>
              <a:t>        development</a:t>
            </a:r>
          </a:p>
        </p:txBody>
      </p:sp>
      <p:pic>
        <p:nvPicPr>
          <p:cNvPr id="8" name="Picture 3"/>
          <p:cNvPicPr>
            <a:picLocks noChangeAspect="1" noChangeArrowheads="1"/>
          </p:cNvPicPr>
          <p:nvPr/>
        </p:nvPicPr>
        <p:blipFill>
          <a:blip r:embed="rId3" cstate="print"/>
          <a:srcRect/>
          <a:stretch>
            <a:fillRect/>
          </a:stretch>
        </p:blipFill>
        <p:spPr bwMode="auto">
          <a:xfrm>
            <a:off x="214282" y="1153352"/>
            <a:ext cx="8786842" cy="1989896"/>
          </a:xfrm>
          <a:prstGeom prst="rect">
            <a:avLst/>
          </a:prstGeom>
          <a:noFill/>
          <a:ln w="9525">
            <a:noFill/>
            <a:miter lim="800000"/>
            <a:headEnd/>
            <a:tailEnd/>
          </a:ln>
        </p:spPr>
      </p:pic>
      <p:sp>
        <p:nvSpPr>
          <p:cNvPr id="9" name="Rectangle 3"/>
          <p:cNvSpPr txBox="1">
            <a:spLocks noChangeArrowheads="1"/>
          </p:cNvSpPr>
          <p:nvPr/>
        </p:nvSpPr>
        <p:spPr>
          <a:xfrm>
            <a:off x="114297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2011</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0" name="Rectangle 3"/>
          <p:cNvSpPr txBox="1">
            <a:spLocks noChangeArrowheads="1"/>
          </p:cNvSpPr>
          <p:nvPr/>
        </p:nvSpPr>
        <p:spPr>
          <a:xfrm>
            <a:off x="221454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2012</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1" name="Rectangle 3"/>
          <p:cNvSpPr txBox="1">
            <a:spLocks noChangeArrowheads="1"/>
          </p:cNvSpPr>
          <p:nvPr/>
        </p:nvSpPr>
        <p:spPr>
          <a:xfrm>
            <a:off x="3428992"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2013</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2" name="Rectangle 3"/>
          <p:cNvSpPr txBox="1">
            <a:spLocks noChangeArrowheads="1"/>
          </p:cNvSpPr>
          <p:nvPr/>
        </p:nvSpPr>
        <p:spPr>
          <a:xfrm>
            <a:off x="464343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2014</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3" name="Rectangle 3"/>
          <p:cNvSpPr txBox="1">
            <a:spLocks noChangeArrowheads="1"/>
          </p:cNvSpPr>
          <p:nvPr/>
        </p:nvSpPr>
        <p:spPr>
          <a:xfrm>
            <a:off x="5715008"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2015</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4" name="Rectangle 3"/>
          <p:cNvSpPr txBox="1">
            <a:spLocks noChangeArrowheads="1"/>
          </p:cNvSpPr>
          <p:nvPr/>
        </p:nvSpPr>
        <p:spPr>
          <a:xfrm>
            <a:off x="6858016"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2016</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5" name="Rectangle 3"/>
          <p:cNvSpPr txBox="1">
            <a:spLocks noChangeArrowheads="1"/>
          </p:cNvSpPr>
          <p:nvPr/>
        </p:nvSpPr>
        <p:spPr>
          <a:xfrm>
            <a:off x="8001024" y="857232"/>
            <a:ext cx="714380" cy="42862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400" kern="0" dirty="0" smtClean="0">
                <a:solidFill>
                  <a:srgbClr val="EAEAEA"/>
                </a:solidFill>
                <a:ea typeface="+mn-ea"/>
              </a:rPr>
              <a:t>2017</a:t>
            </a:r>
            <a:endParaRPr kumimoji="1" lang="en-US" altLang="ja-JP" sz="1400" b="0" i="0" u="none" strike="noStrike" kern="0" cap="none" spc="0" normalizeH="0" baseline="0" noProof="0" dirty="0" smtClean="0">
              <a:ln>
                <a:noFill/>
              </a:ln>
              <a:solidFill>
                <a:srgbClr val="EAEAEA"/>
              </a:solidFill>
              <a:effectLst/>
              <a:uLnTx/>
              <a:uFillTx/>
              <a:latin typeface="Tahoma" pitchFamily="34" charset="0"/>
              <a:ea typeface="+mn-ea"/>
              <a:cs typeface="+mn-cs"/>
            </a:endParaRPr>
          </a:p>
        </p:txBody>
      </p:sp>
      <p:sp>
        <p:nvSpPr>
          <p:cNvPr id="16" name="角丸四角形 15"/>
          <p:cNvSpPr/>
          <p:nvPr/>
        </p:nvSpPr>
        <p:spPr bwMode="auto">
          <a:xfrm>
            <a:off x="214282" y="1142984"/>
            <a:ext cx="4643470" cy="2000264"/>
          </a:xfrm>
          <a:prstGeom prst="roundRect">
            <a:avLst>
              <a:gd name="adj" fmla="val 4286"/>
            </a:avLst>
          </a:prstGeom>
          <a:solidFill>
            <a:schemeClr val="bg1">
              <a:lumMod val="90000"/>
              <a:alpha val="20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7" name="角丸四角形 16"/>
          <p:cNvSpPr/>
          <p:nvPr/>
        </p:nvSpPr>
        <p:spPr bwMode="auto">
          <a:xfrm>
            <a:off x="4881565" y="1142984"/>
            <a:ext cx="2905145" cy="2000264"/>
          </a:xfrm>
          <a:prstGeom prst="roundRect">
            <a:avLst>
              <a:gd name="adj" fmla="val 5238"/>
            </a:avLst>
          </a:prstGeom>
          <a:solidFill>
            <a:schemeClr val="accent6">
              <a:lumMod val="50000"/>
              <a:lumOff val="50000"/>
              <a:alpha val="20000"/>
            </a:schemeClr>
          </a:solidFill>
          <a:ln w="254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8" name="Rectangle 3"/>
          <p:cNvSpPr txBox="1">
            <a:spLocks noChangeArrowheads="1"/>
          </p:cNvSpPr>
          <p:nvPr/>
        </p:nvSpPr>
        <p:spPr>
          <a:xfrm>
            <a:off x="6143636" y="1785926"/>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2000" b="1" i="0" u="none" strike="noStrike" kern="0" cap="none" spc="0" normalizeH="0" baseline="0" noProof="0" dirty="0" smtClean="0">
                <a:ln>
                  <a:noFill/>
                </a:ln>
                <a:solidFill>
                  <a:srgbClr val="3366FF"/>
                </a:solidFill>
                <a:uLnTx/>
                <a:uFillTx/>
                <a:latin typeface="+mn-lt"/>
                <a:ea typeface="+mn-ea"/>
                <a:cs typeface="+mn-cs"/>
              </a:rPr>
              <a:t>bLCGT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3366FF"/>
              </a:solidFill>
              <a:uLnTx/>
              <a:uFillTx/>
              <a:latin typeface="+mn-lt"/>
              <a:ea typeface="+mn-ea"/>
              <a:cs typeface="+mn-cs"/>
            </a:endParaRPr>
          </a:p>
        </p:txBody>
      </p:sp>
      <p:sp>
        <p:nvSpPr>
          <p:cNvPr id="19" name="Rectangle 3"/>
          <p:cNvSpPr txBox="1">
            <a:spLocks noChangeArrowheads="1"/>
          </p:cNvSpPr>
          <p:nvPr/>
        </p:nvSpPr>
        <p:spPr>
          <a:xfrm>
            <a:off x="1928794" y="2357430"/>
            <a:ext cx="1643074"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chemeClr val="bg1">
                    <a:lumMod val="75000"/>
                  </a:schemeClr>
                </a:solidFill>
                <a:latin typeface="+mn-lt"/>
                <a:ea typeface="+mn-ea"/>
              </a:rPr>
              <a:t>i</a:t>
            </a:r>
            <a:r>
              <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rPr>
              <a:t>LCGT</a:t>
            </a: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chemeClr val="bg1">
                  <a:lumMod val="75000"/>
                </a:schemeClr>
              </a:solidFill>
              <a:uLnTx/>
              <a:uFillTx/>
              <a:latin typeface="+mn-lt"/>
              <a:ea typeface="+mn-ea"/>
              <a:cs typeface="+mn-cs"/>
            </a:endParaRPr>
          </a:p>
        </p:txBody>
      </p:sp>
      <p:sp>
        <p:nvSpPr>
          <p:cNvPr id="20" name="角丸四角形 19"/>
          <p:cNvSpPr/>
          <p:nvPr/>
        </p:nvSpPr>
        <p:spPr bwMode="auto">
          <a:xfrm>
            <a:off x="7810523" y="1142984"/>
            <a:ext cx="1190633" cy="2000264"/>
          </a:xfrm>
          <a:prstGeom prst="roundRect">
            <a:avLst>
              <a:gd name="adj" fmla="val 5238"/>
            </a:avLst>
          </a:prstGeom>
          <a:solidFill>
            <a:srgbClr val="CC99FF">
              <a:alpha val="20000"/>
            </a:srgbClr>
          </a:solidFill>
          <a:ln w="25400" cap="flat" cmpd="sng" algn="ctr">
            <a:solidFill>
              <a:srgbClr val="CC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21" name="Rectangle 3"/>
          <p:cNvSpPr txBox="1">
            <a:spLocks noChangeArrowheads="1"/>
          </p:cNvSpPr>
          <p:nvPr/>
        </p:nvSpPr>
        <p:spPr>
          <a:xfrm>
            <a:off x="8001024" y="1938326"/>
            <a:ext cx="1071570" cy="785818"/>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lang="en-US" altLang="ja-JP" sz="2000" b="1" kern="0" dirty="0" smtClean="0">
                <a:solidFill>
                  <a:srgbClr val="9900CC"/>
                </a:solidFill>
                <a:latin typeface="+mn-lt"/>
                <a:ea typeface="+mn-ea"/>
              </a:rPr>
              <a:t>OBS</a:t>
            </a: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a:p>
            <a:pPr marL="193675" marR="0" lvl="0" indent="-193675" algn="l" defTabSz="914400" rtl="0" eaLnBrk="0" fontAlgn="base" latinLnBrk="0" hangingPunct="0">
              <a:lnSpc>
                <a:spcPct val="110000"/>
              </a:lnSpc>
              <a:spcBef>
                <a:spcPct val="0"/>
              </a:spcBef>
              <a:spcAft>
                <a:spcPct val="0"/>
              </a:spcAft>
              <a:buClrTx/>
              <a:buSzPct val="70000"/>
              <a:buFontTx/>
              <a:buNone/>
              <a:tabLst/>
              <a:defRPr/>
            </a:pPr>
            <a:endParaRPr kumimoji="1" lang="en-US" altLang="ja-JP" sz="2000" b="1" i="0" u="none" strike="noStrike" kern="0" cap="none" spc="0" normalizeH="0" baseline="0" noProof="0" dirty="0" smtClean="0">
              <a:ln>
                <a:noFill/>
              </a:ln>
              <a:solidFill>
                <a:srgbClr val="9900CC"/>
              </a:solidFill>
              <a:uLnTx/>
              <a:uFillTx/>
              <a:latin typeface="+mn-lt"/>
              <a:ea typeface="+mn-ea"/>
              <a:cs typeface="+mn-cs"/>
            </a:endParaRPr>
          </a:p>
        </p:txBody>
      </p:sp>
      <p:cxnSp>
        <p:nvCxnSpPr>
          <p:cNvPr id="24" name="直線矢印コネクタ 23"/>
          <p:cNvCxnSpPr/>
          <p:nvPr/>
        </p:nvCxnSpPr>
        <p:spPr bwMode="auto">
          <a:xfrm>
            <a:off x="2143108" y="3571876"/>
            <a:ext cx="571504"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28" name="Rectangle 3"/>
          <p:cNvSpPr txBox="1">
            <a:spLocks noChangeArrowheads="1"/>
          </p:cNvSpPr>
          <p:nvPr/>
        </p:nvSpPr>
        <p:spPr>
          <a:xfrm>
            <a:off x="214282" y="3843340"/>
            <a:ext cx="2928958" cy="500066"/>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System construction</a:t>
            </a:r>
            <a:r>
              <a:rPr kumimoji="1" lang="en-US" altLang="ja-JP" sz="1600" b="0" i="0" u="none" strike="noStrike" kern="0" cap="none" spc="0" normalizeH="0" noProof="0" dirty="0" smtClean="0">
                <a:ln>
                  <a:noFill/>
                </a:ln>
                <a:solidFill>
                  <a:srgbClr val="99FF99"/>
                </a:solidFill>
                <a:effectLst/>
                <a:uLnTx/>
                <a:uFillTx/>
                <a:latin typeface="+mn-lt"/>
                <a:ea typeface="+mn-ea"/>
                <a:cs typeface="+mn-cs"/>
              </a:rPr>
              <a:t> </a:t>
            </a:r>
            <a:r>
              <a:rPr lang="en-US" altLang="ja-JP" sz="1600" kern="0" dirty="0" smtClean="0">
                <a:solidFill>
                  <a:srgbClr val="99FF99"/>
                </a:solidFill>
                <a:latin typeface="+mn-lt"/>
                <a:ea typeface="+mn-ea"/>
              </a:rPr>
              <a:t>and test</a:t>
            </a:r>
            <a:endParaRPr kumimoji="1" lang="en-US" altLang="ja-JP" sz="1600" b="0" i="0" u="none" strike="noStrike" kern="0" cap="none" spc="0" normalizeH="0" baseline="0" noProof="0" dirty="0" smtClean="0">
              <a:ln>
                <a:noFill/>
              </a:ln>
              <a:solidFill>
                <a:srgbClr val="99FF99"/>
              </a:solidFill>
              <a:effectLst/>
              <a:uLnTx/>
              <a:uFillTx/>
              <a:latin typeface="+mn-lt"/>
              <a:ea typeface="+mn-ea"/>
              <a:cs typeface="+mn-cs"/>
            </a:endParaRPr>
          </a:p>
        </p:txBody>
      </p:sp>
      <p:cxnSp>
        <p:nvCxnSpPr>
          <p:cNvPr id="29" name="直線矢印コネクタ 28"/>
          <p:cNvCxnSpPr/>
          <p:nvPr/>
        </p:nvCxnSpPr>
        <p:spPr bwMode="auto">
          <a:xfrm>
            <a:off x="2928926" y="4001982"/>
            <a:ext cx="214314"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cxnSp>
        <p:nvCxnSpPr>
          <p:cNvPr id="34" name="直線矢印コネクタ 33"/>
          <p:cNvCxnSpPr/>
          <p:nvPr/>
        </p:nvCxnSpPr>
        <p:spPr bwMode="auto">
          <a:xfrm>
            <a:off x="3357554" y="4570420"/>
            <a:ext cx="428628" cy="1588"/>
          </a:xfrm>
          <a:prstGeom prst="straightConnector1">
            <a:avLst/>
          </a:prstGeom>
          <a:solidFill>
            <a:srgbClr val="FAFFC9">
              <a:alpha val="50000"/>
            </a:srgbClr>
          </a:solidFill>
          <a:ln w="15875" cap="flat" cmpd="sng" algn="ctr">
            <a:solidFill>
              <a:srgbClr val="99FF99"/>
            </a:solidFill>
            <a:prstDash val="solid"/>
            <a:round/>
            <a:headEnd type="none" w="med" len="med"/>
            <a:tailEnd type="arrow"/>
          </a:ln>
          <a:effectLst/>
        </p:spPr>
      </p:cxnSp>
      <p:sp>
        <p:nvSpPr>
          <p:cNvPr id="35" name="Rectangle 3"/>
          <p:cNvSpPr txBox="1">
            <a:spLocks noChangeArrowheads="1"/>
          </p:cNvSpPr>
          <p:nvPr/>
        </p:nvSpPr>
        <p:spPr>
          <a:xfrm>
            <a:off x="1615746" y="4286256"/>
            <a:ext cx="235745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Type-C’</a:t>
            </a:r>
            <a:r>
              <a:rPr lang="ja-JP" altLang="en-US" sz="1600" kern="0" dirty="0" smtClean="0">
                <a:solidFill>
                  <a:srgbClr val="99FF99"/>
                </a:solidFill>
                <a:latin typeface="+mn-lt"/>
                <a:ea typeface="+mn-ea"/>
              </a:rPr>
              <a:t> </a:t>
            </a:r>
            <a:r>
              <a:rPr lang="en-US" altLang="ja-JP" sz="1600" kern="0" dirty="0" smtClean="0">
                <a:solidFill>
                  <a:srgbClr val="99FF99"/>
                </a:solidFill>
                <a:latin typeface="+mn-lt"/>
                <a:ea typeface="+mn-ea"/>
              </a:rPr>
              <a:t>installation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99FF99"/>
                </a:solidFill>
                <a:effectLst/>
                <a:uLnTx/>
                <a:uFillTx/>
                <a:latin typeface="+mn-lt"/>
                <a:ea typeface="+mn-ea"/>
                <a:cs typeface="+mn-cs"/>
              </a:rPr>
              <a:t>   and shakedown</a:t>
            </a:r>
          </a:p>
        </p:txBody>
      </p:sp>
      <p:cxnSp>
        <p:nvCxnSpPr>
          <p:cNvPr id="37" name="直線矢印コネクタ 36"/>
          <p:cNvCxnSpPr/>
          <p:nvPr/>
        </p:nvCxnSpPr>
        <p:spPr bwMode="auto">
          <a:xfrm>
            <a:off x="3786182" y="5357826"/>
            <a:ext cx="1500198"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40" name="Rectangle 3"/>
          <p:cNvSpPr txBox="1">
            <a:spLocks noChangeArrowheads="1"/>
          </p:cNvSpPr>
          <p:nvPr/>
        </p:nvSpPr>
        <p:spPr>
          <a:xfrm>
            <a:off x="3500430" y="5857892"/>
            <a:ext cx="271464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Cryostat + Cryo-payload</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99CCFF"/>
                </a:solidFill>
                <a:latin typeface="+mn-lt"/>
                <a:ea typeface="+mn-ea"/>
              </a:rPr>
              <a:t>        Prototype test</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cxnSp>
        <p:nvCxnSpPr>
          <p:cNvPr id="41" name="直線矢印コネクタ 40"/>
          <p:cNvCxnSpPr/>
          <p:nvPr/>
        </p:nvCxnSpPr>
        <p:spPr bwMode="auto">
          <a:xfrm>
            <a:off x="3214678" y="5857892"/>
            <a:ext cx="3214710"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49" name="Rectangle 3"/>
          <p:cNvSpPr txBox="1">
            <a:spLocks noChangeArrowheads="1"/>
          </p:cNvSpPr>
          <p:nvPr/>
        </p:nvSpPr>
        <p:spPr>
          <a:xfrm>
            <a:off x="4071934" y="4214817"/>
            <a:ext cx="3214710"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Room-temperature</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  IFO </a:t>
            </a:r>
            <a:r>
              <a:rPr lang="en-US" altLang="ja-JP" sz="1600" kern="0" noProof="0" dirty="0" smtClean="0">
                <a:solidFill>
                  <a:srgbClr val="CC99FF"/>
                </a:solidFill>
                <a:latin typeface="+mn-lt"/>
                <a:ea typeface="+mn-ea"/>
              </a:rPr>
              <a:t>commissioning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0" name="直線矢印コネクタ 49"/>
          <p:cNvCxnSpPr/>
          <p:nvPr/>
        </p:nvCxnSpPr>
        <p:spPr bwMode="auto">
          <a:xfrm>
            <a:off x="3643306" y="4786321"/>
            <a:ext cx="2857520" cy="1"/>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54" name="直線矢印コネクタ 53"/>
          <p:cNvCxnSpPr/>
          <p:nvPr/>
        </p:nvCxnSpPr>
        <p:spPr bwMode="auto">
          <a:xfrm>
            <a:off x="6572264" y="4784733"/>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6" name="Rectangle 3"/>
          <p:cNvSpPr txBox="1">
            <a:spLocks noChangeArrowheads="1"/>
          </p:cNvSpPr>
          <p:nvPr/>
        </p:nvSpPr>
        <p:spPr>
          <a:xfrm rot="16200000">
            <a:off x="5893604" y="3679033"/>
            <a:ext cx="1714512"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Half-cryogenic</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CC99FF"/>
                </a:solidFill>
                <a:effectLst/>
                <a:uLnTx/>
                <a:uFillTx/>
                <a:latin typeface="+mn-lt"/>
                <a:ea typeface="+mn-ea"/>
                <a:cs typeface="+mn-cs"/>
              </a:rPr>
              <a:t>     operation</a:t>
            </a:r>
          </a:p>
        </p:txBody>
      </p:sp>
      <p:cxnSp>
        <p:nvCxnSpPr>
          <p:cNvPr id="57" name="直線矢印コネクタ 56"/>
          <p:cNvCxnSpPr/>
          <p:nvPr/>
        </p:nvCxnSpPr>
        <p:spPr bwMode="auto">
          <a:xfrm>
            <a:off x="7143768" y="4786321"/>
            <a:ext cx="500066"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sp>
        <p:nvSpPr>
          <p:cNvPr id="58" name="Rectangle 3"/>
          <p:cNvSpPr txBox="1">
            <a:spLocks noChangeArrowheads="1"/>
          </p:cNvSpPr>
          <p:nvPr/>
        </p:nvSpPr>
        <p:spPr>
          <a:xfrm rot="16200000">
            <a:off x="6536546" y="3750472"/>
            <a:ext cx="1571636"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noProof="0" dirty="0" smtClean="0">
                <a:solidFill>
                  <a:srgbClr val="CC99FF"/>
                </a:solidFill>
                <a:latin typeface="+mn-lt"/>
                <a:ea typeface="+mn-ea"/>
              </a:rPr>
              <a:t>Full-cryogenic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operation</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cxnSp>
        <p:nvCxnSpPr>
          <p:cNvPr id="59" name="直線矢印コネクタ 58"/>
          <p:cNvCxnSpPr/>
          <p:nvPr/>
        </p:nvCxnSpPr>
        <p:spPr bwMode="auto">
          <a:xfrm>
            <a:off x="7786710" y="4786321"/>
            <a:ext cx="1000132" cy="1588"/>
          </a:xfrm>
          <a:prstGeom prst="straightConnector1">
            <a:avLst/>
          </a:prstGeom>
          <a:solidFill>
            <a:srgbClr val="FAFFC9">
              <a:alpha val="50000"/>
            </a:srgbClr>
          </a:solidFill>
          <a:ln w="15875" cap="flat" cmpd="sng" algn="ctr">
            <a:solidFill>
              <a:srgbClr val="CC99FF"/>
            </a:solidFill>
            <a:prstDash val="solid"/>
            <a:round/>
            <a:headEnd type="none" w="med" len="med"/>
            <a:tailEnd type="arrow"/>
          </a:ln>
          <a:effectLst/>
        </p:spPr>
      </p:cxnSp>
      <p:cxnSp>
        <p:nvCxnSpPr>
          <p:cNvPr id="47" name="直線矢印コネクタ 46"/>
          <p:cNvCxnSpPr/>
          <p:nvPr/>
        </p:nvCxnSpPr>
        <p:spPr bwMode="auto">
          <a:xfrm>
            <a:off x="6572264" y="5856304"/>
            <a:ext cx="500066" cy="1588"/>
          </a:xfrm>
          <a:prstGeom prst="straightConnector1">
            <a:avLst/>
          </a:prstGeom>
          <a:solidFill>
            <a:srgbClr val="FAFFC9">
              <a:alpha val="50000"/>
            </a:srgbClr>
          </a:solidFill>
          <a:ln w="15875" cap="flat" cmpd="sng" algn="ctr">
            <a:solidFill>
              <a:srgbClr val="99CCFF"/>
            </a:solidFill>
            <a:prstDash val="solid"/>
            <a:round/>
            <a:headEnd type="none" w="med" len="med"/>
            <a:tailEnd type="arrow"/>
          </a:ln>
          <a:effectLst/>
        </p:spPr>
      </p:cxnSp>
      <p:sp>
        <p:nvSpPr>
          <p:cNvPr id="51" name="Rectangle 3"/>
          <p:cNvSpPr txBox="1">
            <a:spLocks noChangeArrowheads="1"/>
          </p:cNvSpPr>
          <p:nvPr/>
        </p:nvSpPr>
        <p:spPr>
          <a:xfrm>
            <a:off x="6143636" y="5929330"/>
            <a:ext cx="2714644" cy="500066"/>
          </a:xfrm>
          <a:prstGeom prst="rect">
            <a:avLst/>
          </a:prstGeom>
        </p:spPr>
        <p:txBody>
          <a:bodyPr/>
          <a:lstStyle/>
          <a:p>
            <a:pPr marL="193675" lvl="0" indent="-193675" algn="l" eaLnBrk="0" hangingPunct="0">
              <a:lnSpc>
                <a:spcPct val="90000"/>
              </a:lnSpc>
              <a:buSzPct val="70000"/>
              <a:buNone/>
              <a:defRPr/>
            </a:pPr>
            <a:r>
              <a:rPr lang="en-US" altLang="ja-JP" sz="1600" kern="0" dirty="0" smtClean="0">
                <a:solidFill>
                  <a:srgbClr val="99CCFF"/>
                </a:solidFill>
                <a:latin typeface="Tahoma"/>
                <a:ea typeface="HGP創英角ｺﾞｼｯｸUB"/>
              </a:rPr>
              <a:t>Cryogenic full system</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99CCFF"/>
                </a:solidFill>
                <a:effectLst/>
                <a:uLnTx/>
                <a:uFillTx/>
                <a:latin typeface="+mn-lt"/>
                <a:ea typeface="+mn-ea"/>
                <a:cs typeface="+mn-cs"/>
              </a:rPr>
              <a:t> installation</a:t>
            </a:r>
            <a:r>
              <a:rPr lang="en-US" altLang="ja-JP" sz="1600" kern="0" dirty="0" smtClean="0">
                <a:solidFill>
                  <a:srgbClr val="99CCFF"/>
                </a:solidFill>
                <a:latin typeface="+mn-lt"/>
                <a:ea typeface="+mn-ea"/>
              </a:rPr>
              <a:t> and </a:t>
            </a:r>
            <a:r>
              <a:rPr kumimoji="1" lang="en-US" altLang="ja-JP" sz="1600" b="0" i="0" u="none" strike="noStrike" kern="0" cap="none" spc="0" normalizeH="0" dirty="0" smtClean="0">
                <a:ln>
                  <a:noFill/>
                </a:ln>
                <a:solidFill>
                  <a:srgbClr val="99CCFF"/>
                </a:solidFill>
                <a:effectLst/>
                <a:uLnTx/>
                <a:uFillTx/>
                <a:latin typeface="+mn-lt"/>
                <a:ea typeface="+mn-ea"/>
                <a:cs typeface="+mn-cs"/>
              </a:rPr>
              <a:t>shakedown</a:t>
            </a:r>
            <a:endParaRPr kumimoji="1" lang="en-US" altLang="ja-JP" sz="1600" b="0" i="0" u="none" strike="noStrike" kern="0" cap="none" spc="0" normalizeH="0" baseline="0" noProof="0" dirty="0" smtClean="0">
              <a:ln>
                <a:noFill/>
              </a:ln>
              <a:solidFill>
                <a:srgbClr val="99CCFF"/>
              </a:solidFill>
              <a:effectLst/>
              <a:uLnTx/>
              <a:uFillTx/>
              <a:latin typeface="+mn-lt"/>
              <a:ea typeface="+mn-ea"/>
              <a:cs typeface="+mn-cs"/>
            </a:endParaRPr>
          </a:p>
        </p:txBody>
      </p:sp>
      <p:sp>
        <p:nvSpPr>
          <p:cNvPr id="55" name="Rectangle 3"/>
          <p:cNvSpPr txBox="1">
            <a:spLocks noChangeArrowheads="1"/>
          </p:cNvSpPr>
          <p:nvPr/>
        </p:nvSpPr>
        <p:spPr>
          <a:xfrm>
            <a:off x="1714480" y="5072074"/>
            <a:ext cx="235745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Type-A,B</a:t>
            </a:r>
            <a:r>
              <a:rPr lang="en-US" altLang="ja-JP" sz="1600" kern="0" dirty="0" smtClean="0">
                <a:solidFill>
                  <a:srgbClr val="FF9999"/>
                </a:solidFill>
                <a:latin typeface="+mn-lt"/>
                <a:ea typeface="+mn-ea"/>
              </a:rPr>
              <a:t>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noProof="0" dirty="0" smtClean="0">
                <a:ln>
                  <a:noFill/>
                </a:ln>
                <a:solidFill>
                  <a:srgbClr val="FF9999"/>
                </a:solidFill>
                <a:effectLst/>
                <a:uLnTx/>
                <a:uFillTx/>
                <a:latin typeface="+mn-lt"/>
                <a:ea typeface="+mn-ea"/>
                <a:cs typeface="+mn-cs"/>
              </a:rPr>
              <a:t>construction and test</a:t>
            </a:r>
          </a:p>
        </p:txBody>
      </p:sp>
      <p:sp>
        <p:nvSpPr>
          <p:cNvPr id="67" name="Rectangle 3"/>
          <p:cNvSpPr txBox="1">
            <a:spLocks noChangeArrowheads="1"/>
          </p:cNvSpPr>
          <p:nvPr/>
        </p:nvSpPr>
        <p:spPr>
          <a:xfrm rot="16200000">
            <a:off x="7429520" y="3786190"/>
            <a:ext cx="1500198"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lang="en-US" altLang="ja-JP" sz="1600" kern="0" dirty="0" smtClean="0">
                <a:solidFill>
                  <a:srgbClr val="CC99FF"/>
                </a:solidFill>
                <a:latin typeface="+mn-lt"/>
                <a:ea typeface="+mn-ea"/>
              </a:rPr>
              <a:t>Observation</a:t>
            </a:r>
            <a:r>
              <a:rPr lang="en-US" altLang="ja-JP" sz="1600" kern="0" noProof="0" dirty="0" smtClean="0">
                <a:solidFill>
                  <a:srgbClr val="CC99FF"/>
                </a:solidFill>
                <a:latin typeface="+mn-lt"/>
                <a:ea typeface="+mn-ea"/>
              </a:rPr>
              <a:t> </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dirty="0" smtClean="0">
                <a:ln>
                  <a:noFill/>
                </a:ln>
                <a:solidFill>
                  <a:srgbClr val="CC99FF"/>
                </a:solidFill>
                <a:effectLst/>
                <a:uLnTx/>
                <a:uFillTx/>
                <a:latin typeface="+mn-lt"/>
                <a:ea typeface="+mn-ea"/>
                <a:cs typeface="+mn-cs"/>
              </a:rPr>
              <a:t>   and</a:t>
            </a:r>
            <a:r>
              <a:rPr kumimoji="1" lang="en-US" altLang="ja-JP" sz="1600" b="0" i="0" u="none" strike="noStrike" kern="0" cap="none" spc="0" normalizeH="0" dirty="0" smtClean="0">
                <a:ln>
                  <a:noFill/>
                </a:ln>
                <a:solidFill>
                  <a:srgbClr val="CC99FF"/>
                </a:solidFill>
                <a:effectLst/>
                <a:uLnTx/>
                <a:uFillTx/>
                <a:latin typeface="+mn-lt"/>
                <a:ea typeface="+mn-ea"/>
                <a:cs typeface="+mn-cs"/>
              </a:rPr>
              <a:t> tuning</a:t>
            </a:r>
            <a:endParaRPr kumimoji="1" lang="en-US" altLang="ja-JP" sz="1600" b="0" i="0" u="none" strike="noStrike" kern="0" cap="none" spc="0" normalizeH="0" baseline="0" noProof="0" dirty="0" smtClean="0">
              <a:ln>
                <a:noFill/>
              </a:ln>
              <a:solidFill>
                <a:srgbClr val="CC99FF"/>
              </a:solidFill>
              <a:effectLst/>
              <a:uLnTx/>
              <a:uFillTx/>
              <a:latin typeface="+mn-lt"/>
              <a:ea typeface="+mn-ea"/>
              <a:cs typeface="+mn-cs"/>
            </a:endParaRPr>
          </a:p>
        </p:txBody>
      </p:sp>
      <p:sp>
        <p:nvSpPr>
          <p:cNvPr id="42" name="スライド番号プレースホルダ 41"/>
          <p:cNvSpPr>
            <a:spLocks noGrp="1"/>
          </p:cNvSpPr>
          <p:nvPr>
            <p:ph type="sldNum" sz="quarter" idx="11"/>
          </p:nvPr>
        </p:nvSpPr>
        <p:spPr/>
        <p:txBody>
          <a:bodyPr/>
          <a:lstStyle/>
          <a:p>
            <a:pPr>
              <a:defRPr/>
            </a:pPr>
            <a:fld id="{7AF75637-E8AC-4181-927C-9D85E9A3AAC1}" type="slidenum">
              <a:rPr lang="en-US" altLang="ja-JP" smtClean="0"/>
              <a:pPr>
                <a:defRPr/>
              </a:pPr>
              <a:t>9</a:t>
            </a:fld>
            <a:endParaRPr lang="en-US" altLang="ja-JP" dirty="0"/>
          </a:p>
        </p:txBody>
      </p:sp>
      <p:cxnSp>
        <p:nvCxnSpPr>
          <p:cNvPr id="43" name="直線矢印コネクタ 42"/>
          <p:cNvCxnSpPr/>
          <p:nvPr/>
        </p:nvCxnSpPr>
        <p:spPr bwMode="auto">
          <a:xfrm>
            <a:off x="5214942" y="4071942"/>
            <a:ext cx="857256" cy="1588"/>
          </a:xfrm>
          <a:prstGeom prst="straightConnector1">
            <a:avLst/>
          </a:prstGeom>
          <a:solidFill>
            <a:srgbClr val="FAFFC9">
              <a:alpha val="50000"/>
            </a:srgbClr>
          </a:solidFill>
          <a:ln w="15875" cap="flat" cmpd="sng" algn="ctr">
            <a:solidFill>
              <a:srgbClr val="FF9999"/>
            </a:solidFill>
            <a:prstDash val="solid"/>
            <a:round/>
            <a:headEnd type="none" w="med" len="med"/>
            <a:tailEnd type="arrow"/>
          </a:ln>
          <a:effectLst/>
        </p:spPr>
      </p:cxnSp>
      <p:sp>
        <p:nvSpPr>
          <p:cNvPr id="45" name="Rectangle 3"/>
          <p:cNvSpPr txBox="1">
            <a:spLocks noChangeArrowheads="1"/>
          </p:cNvSpPr>
          <p:nvPr/>
        </p:nvSpPr>
        <p:spPr>
          <a:xfrm>
            <a:off x="4143372" y="3500438"/>
            <a:ext cx="2357454" cy="500066"/>
          </a:xfrm>
          <a:prstGeom prst="rect">
            <a:avLst/>
          </a:prstGeom>
        </p:spPr>
        <p:txBody>
          <a:bodyPr/>
          <a:lstStyle/>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Type-A, B</a:t>
            </a:r>
            <a:r>
              <a:rPr lang="ja-JP" altLang="en-US" sz="1600" kern="0" dirty="0" smtClean="0">
                <a:solidFill>
                  <a:srgbClr val="FF9999"/>
                </a:solidFill>
                <a:latin typeface="+mn-lt"/>
                <a:ea typeface="+mn-ea"/>
              </a:rPr>
              <a:t> </a:t>
            </a:r>
            <a:r>
              <a:rPr lang="en-US" altLang="ja-JP" sz="1600" kern="0" dirty="0" smtClean="0">
                <a:solidFill>
                  <a:srgbClr val="FF9999"/>
                </a:solidFill>
                <a:latin typeface="+mn-lt"/>
                <a:ea typeface="+mn-ea"/>
              </a:rPr>
              <a:t>installation</a:t>
            </a:r>
          </a:p>
          <a:p>
            <a:pPr marL="193675" marR="0" lvl="0" indent="-193675" algn="l" defTabSz="914400" rtl="0" eaLnBrk="0" fontAlgn="base" latinLnBrk="0" hangingPunct="0">
              <a:lnSpc>
                <a:spcPct val="90000"/>
              </a:lnSpc>
              <a:spcBef>
                <a:spcPct val="0"/>
              </a:spcBef>
              <a:spcAft>
                <a:spcPct val="0"/>
              </a:spcAft>
              <a:buClrTx/>
              <a:buSzPct val="70000"/>
              <a:buFontTx/>
              <a:buNone/>
              <a:tabLst/>
              <a:defRPr/>
            </a:pPr>
            <a:r>
              <a:rPr kumimoji="1" lang="en-US" altLang="ja-JP" sz="1600" b="0" i="0" u="none" strike="noStrike" kern="0" cap="none" spc="0" normalizeH="0" baseline="0" noProof="0" dirty="0" smtClean="0">
                <a:ln>
                  <a:noFill/>
                </a:ln>
                <a:solidFill>
                  <a:srgbClr val="FF9999"/>
                </a:solidFill>
                <a:effectLst/>
                <a:uLnTx/>
                <a:uFillTx/>
                <a:latin typeface="+mn-lt"/>
                <a:ea typeface="+mn-ea"/>
                <a:cs typeface="+mn-cs"/>
              </a:rPr>
              <a:t>   and shakedown</a:t>
            </a:r>
          </a:p>
        </p:txBody>
      </p:sp>
    </p:spTree>
  </p:cSld>
  <p:clrMapOvr>
    <a:masterClrMapping/>
  </p:clrMapOvr>
  <p:transition advTm="1712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heme/theme1.xml><?xml version="1.0" encoding="utf-8"?>
<a:theme xmlns:a="http://schemas.openxmlformats.org/drawingml/2006/main" name="2_Straight Edge">
  <a:themeElements>
    <a:clrScheme name="">
      <a:dk1>
        <a:srgbClr val="003366"/>
      </a:dk1>
      <a:lt1>
        <a:srgbClr val="CCFFCC"/>
      </a:lt1>
      <a:dk2>
        <a:srgbClr val="003366"/>
      </a:dk2>
      <a:lt2>
        <a:srgbClr val="E3E2C7"/>
      </a:lt2>
      <a:accent1>
        <a:srgbClr val="CCCC99"/>
      </a:accent1>
      <a:accent2>
        <a:srgbClr val="003366"/>
      </a:accent2>
      <a:accent3>
        <a:srgbClr val="E2FFE2"/>
      </a:accent3>
      <a:accent4>
        <a:srgbClr val="002A56"/>
      </a:accent4>
      <a:accent5>
        <a:srgbClr val="E2E2CA"/>
      </a:accent5>
      <a:accent6>
        <a:srgbClr val="002D5C"/>
      </a:accent6>
      <a:hlink>
        <a:srgbClr val="003366"/>
      </a:hlink>
      <a:folHlink>
        <a:srgbClr val="800000"/>
      </a:folHlink>
    </a:clrScheme>
    <a:fontScheme name="2_Straight Edge">
      <a:majorFont>
        <a:latin typeface="Tahoma"/>
        <a:ea typeface="HGP創英角ｺﾞｼｯｸUB"/>
        <a:cs typeface=""/>
      </a:majorFont>
      <a:minorFont>
        <a:latin typeface="Tahoma"/>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alpha val="10000"/>
          </a:srgbClr>
        </a:solidFill>
        <a:ln w="15875" cap="flat" cmpd="sng" algn="ctr">
          <a:solidFill>
            <a:srgbClr val="FFFFFF"/>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1" sz="2400" b="0" i="0" u="none" strike="noStrike" cap="none" normalizeH="0" baseline="0" smtClean="0">
            <a:ln>
              <a:noFill/>
            </a:ln>
            <a:solidFill>
              <a:schemeClr val="tx1"/>
            </a:solidFill>
            <a:effectLst/>
            <a:latin typeface="Tahoma" pitchFamily="34" charset="0"/>
            <a:ea typeface="HGP創英角ｺﾞｼｯｸUB" pitchFamily="50" charset="-128"/>
          </a:defRPr>
        </a:defPPr>
      </a:lstStyle>
    </a:spDef>
    <a:lnDef>
      <a:spPr bwMode="auto">
        <a:solidFill>
          <a:srgbClr val="FAFFC9">
            <a:alpha val="50000"/>
          </a:srgbClr>
        </a:solidFill>
        <a:ln w="15875" cap="flat" cmpd="sng" algn="ctr">
          <a:solidFill>
            <a:srgbClr val="FFFFFF"/>
          </a:solidFill>
          <a:prstDash val="solid"/>
          <a:round/>
          <a:headEnd type="none" w="med" len="med"/>
          <a:tailEnd type="none" w="med" len="med"/>
        </a:ln>
        <a:effectLst/>
      </a:spPr>
      <a:body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57533</TotalTime>
  <Words>3114</Words>
  <Application>Microsoft Office PowerPoint</Application>
  <PresentationFormat>画面に合わせる (4:3)</PresentationFormat>
  <Paragraphs>886</Paragraphs>
  <Slides>37</Slides>
  <Notes>37</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2_Straight Edge</vt:lpstr>
      <vt:lpstr>LCGTロードマップ検討資料</vt:lpstr>
      <vt:lpstr>Plan-A 概要</vt:lpstr>
      <vt:lpstr>Plan-A Draft Schedule</vt:lpstr>
      <vt:lpstr>Plan-A 補足説明</vt:lpstr>
      <vt:lpstr>Plan-B 概要</vt:lpstr>
      <vt:lpstr>Plan-B Draft Schedule</vt:lpstr>
      <vt:lpstr>Plan-B 補足説明</vt:lpstr>
      <vt:lpstr>Plan-C 概要</vt:lpstr>
      <vt:lpstr>Plan-C Draft Schedule</vt:lpstr>
      <vt:lpstr>Plan-C 補足説明</vt:lpstr>
      <vt:lpstr>プランの比較</vt:lpstr>
      <vt:lpstr>メリット・要検討事項</vt:lpstr>
      <vt:lpstr>スライド 13</vt:lpstr>
      <vt:lpstr>追加開発・検討項目</vt:lpstr>
      <vt:lpstr>追加必要経費</vt:lpstr>
      <vt:lpstr>タスク・スケジュール (1/4)</vt:lpstr>
      <vt:lpstr>タスク・スケジュール (2/4)</vt:lpstr>
      <vt:lpstr>タスク・スケジュール (3/4)</vt:lpstr>
      <vt:lpstr>タスク・スケジュール (4/4)</vt:lpstr>
      <vt:lpstr>スライド 20</vt:lpstr>
      <vt:lpstr>前提知識</vt:lpstr>
      <vt:lpstr>これまでの計画 (Review B前)</vt:lpstr>
      <vt:lpstr>問題意識</vt:lpstr>
      <vt:lpstr>補足資料</vt:lpstr>
      <vt:lpstr>Vibration isolation system</vt:lpstr>
      <vt:lpstr>Site Dimension</vt:lpstr>
      <vt:lpstr>End Room Dimension</vt:lpstr>
      <vt:lpstr>Plan-B 意義 (1/3)</vt:lpstr>
      <vt:lpstr>Plan-B 意義 (2/3)</vt:lpstr>
      <vt:lpstr>Plan-B 意義 (3/3)</vt:lpstr>
      <vt:lpstr>ラディエーションシールド</vt:lpstr>
      <vt:lpstr>懸念・要確認事項</vt:lpstr>
      <vt:lpstr>論点</vt:lpstr>
      <vt:lpstr>まとめ</vt:lpstr>
      <vt:lpstr>これまでにあった意見など</vt:lpstr>
      <vt:lpstr>External Review Comments </vt:lpstr>
      <vt:lpstr>現状での制約条件など</vt:lpstr>
    </vt:vector>
  </TitlesOfParts>
  <Company>東京大学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安東 正樹</dc:creator>
  <cp:lastModifiedBy>Ryutaro Takahashi</cp:lastModifiedBy>
  <cp:revision>3323</cp:revision>
  <dcterms:created xsi:type="dcterms:W3CDTF">2002-03-19T09:15:24Z</dcterms:created>
  <dcterms:modified xsi:type="dcterms:W3CDTF">2011-06-06T09:38:26Z</dcterms:modified>
</cp:coreProperties>
</file>