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1" r:id="rId2"/>
    <p:sldId id="266" r:id="rId3"/>
    <p:sldId id="262" r:id="rId4"/>
    <p:sldId id="275" r:id="rId5"/>
    <p:sldId id="279" r:id="rId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A8FFA8"/>
    <a:srgbClr val="FAF883"/>
    <a:srgbClr val="F9FAB4"/>
    <a:srgbClr val="F6BBFF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9856" autoAdjust="0"/>
    <p:restoredTop sz="95690" autoAdjust="0"/>
  </p:normalViewPr>
  <p:slideViewPr>
    <p:cSldViewPr snapToObjects="1">
      <p:cViewPr>
        <p:scale>
          <a:sx n="100" d="100"/>
          <a:sy n="100" d="100"/>
        </p:scale>
        <p:origin x="-8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41A9-3017-6146-B046-FA3FDA733922}" type="datetimeFigureOut">
              <a:rPr lang="ja-JP" altLang="en-US" smtClean="0"/>
              <a:pPr/>
              <a:t>11.5.9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899E-8823-EA43-9458-8AEEC55A979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5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5257800" cy="536575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Arial"/>
                <a:cs typeface="Arial"/>
              </a:rPr>
              <a:t>LCGT Vacuum System</a:t>
            </a:r>
            <a:endParaRPr lang="ja-JP" altLang="en-US" sz="2800" dirty="0">
              <a:latin typeface="Arial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800" y="1066800"/>
            <a:ext cx="8610600" cy="175432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● beam tube (</a:t>
            </a:r>
            <a:r>
              <a:rPr lang="en-US" altLang="ja-JP" dirty="0" smtClean="0">
                <a:latin typeface="Times"/>
                <a:cs typeface="Times"/>
              </a:rPr>
              <a:t>500 of 12-m long and 0.8 </a:t>
            </a:r>
            <a:r>
              <a:rPr lang="en-US" altLang="ja-JP" dirty="0" err="1" smtClean="0">
                <a:latin typeface="Times"/>
                <a:cs typeface="Times"/>
              </a:rPr>
              <a:t>m</a:t>
            </a:r>
            <a:r>
              <a:rPr lang="en-US" altLang="ja-JP" dirty="0" smtClean="0">
                <a:latin typeface="Times"/>
                <a:cs typeface="Times"/>
              </a:rPr>
              <a:t> in diameter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“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surface </a:t>
            </a:r>
            <a:r>
              <a:rPr lang="en-US" altLang="ja-JP" i="1" dirty="0" err="1" smtClean="0">
                <a:solidFill>
                  <a:srgbClr val="000000"/>
                </a:solidFill>
                <a:latin typeface="Times"/>
                <a:cs typeface="Times"/>
              </a:rPr>
              <a:t>passivation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”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altLang="ja-JP" dirty="0" smtClean="0">
                <a:latin typeface="Arial"/>
                <a:cs typeface="Arial"/>
              </a:rPr>
              <a:t>stainless steel prior to tunnel installation is required,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so as to have an</a:t>
            </a:r>
            <a:r>
              <a:rPr lang="en-US" altLang="ja-JP" i="1" dirty="0" smtClean="0">
                <a:solidFill>
                  <a:srgbClr val="000000"/>
                </a:solidFill>
                <a:latin typeface="Arial"/>
                <a:cs typeface="Arial"/>
              </a:rPr>
              <a:t> “</a:t>
            </a:r>
            <a:r>
              <a:rPr lang="en-US" altLang="ja-JP" i="1" dirty="0" err="1" smtClean="0">
                <a:solidFill>
                  <a:srgbClr val="000000"/>
                </a:solidFill>
                <a:latin typeface="Times"/>
                <a:cs typeface="Times"/>
              </a:rPr>
              <a:t>outgassing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 rate”</a:t>
            </a:r>
            <a:r>
              <a:rPr lang="en-US" altLang="ja-JP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(per unit area for 50 hrs pumping) of the order of </a:t>
            </a:r>
            <a:r>
              <a:rPr lang="en-US" altLang="ja-JP" dirty="0" smtClean="0">
                <a:latin typeface="Arial"/>
                <a:cs typeface="Arial"/>
              </a:rPr>
              <a:t>10</a:t>
            </a:r>
            <a:r>
              <a:rPr lang="en-US" altLang="ja-JP" baseline="30000" dirty="0" smtClean="0">
                <a:latin typeface="Arial"/>
                <a:cs typeface="Arial"/>
              </a:rPr>
              <a:t>-8</a:t>
            </a:r>
            <a:r>
              <a:rPr lang="en-US" altLang="ja-JP" dirty="0" smtClean="0">
                <a:latin typeface="Arial"/>
                <a:cs typeface="Arial"/>
              </a:rPr>
              <a:t> Pa m</a:t>
            </a:r>
            <a:r>
              <a:rPr lang="en-US" altLang="ja-JP" baseline="30000" dirty="0" smtClean="0">
                <a:latin typeface="Arial"/>
                <a:cs typeface="Arial"/>
              </a:rPr>
              <a:t>3</a:t>
            </a:r>
            <a:r>
              <a:rPr lang="en-US" altLang="ja-JP" dirty="0" smtClean="0">
                <a:latin typeface="Arial"/>
                <a:cs typeface="Arial"/>
              </a:rPr>
              <a:t> m</a:t>
            </a:r>
            <a:r>
              <a:rPr lang="en-US" altLang="ja-JP" baseline="30000" dirty="0" smtClean="0">
                <a:latin typeface="Arial"/>
                <a:cs typeface="Arial"/>
              </a:rPr>
              <a:t>-2</a:t>
            </a:r>
            <a:r>
              <a:rPr lang="en-US" altLang="ja-JP" dirty="0" smtClean="0">
                <a:latin typeface="Arial"/>
                <a:cs typeface="Arial"/>
              </a:rPr>
              <a:t> s</a:t>
            </a:r>
            <a:r>
              <a:rPr lang="en-US" altLang="ja-JP" baseline="30000" dirty="0" smtClean="0">
                <a:latin typeface="Arial"/>
                <a:cs typeface="Arial"/>
              </a:rPr>
              <a:t>-1</a:t>
            </a:r>
            <a:r>
              <a:rPr lang="en-US" altLang="ja-JP" dirty="0" smtClean="0">
                <a:latin typeface="Arial"/>
                <a:cs typeface="Arial"/>
              </a:rPr>
              <a:t>, or lower.</a:t>
            </a:r>
            <a:endParaRPr lang="en-US" altLang="ja-JP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kumimoji="1"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flange connection”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for tube installation is chosen.</a:t>
            </a:r>
          </a:p>
          <a:p>
            <a:pPr lvl="2"/>
            <a:r>
              <a:rPr kumimoji="1"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vacuum group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have only one year to install all of the tubes!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1000" y="685800"/>
            <a:ext cx="5105400" cy="400110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for realizing UHV (ultra high vacuum)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04800" y="2762071"/>
            <a:ext cx="8686800" cy="1200329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● optical baffle (</a:t>
            </a:r>
            <a:r>
              <a:rPr lang="en-US" altLang="ja-JP" dirty="0" smtClean="0">
                <a:latin typeface="Times"/>
                <a:cs typeface="Times"/>
              </a:rPr>
              <a:t>diamond-like-carbon/DLC coated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based on the tube vibrating test in TAMA300, 500 of optical baffles are planned to place at “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every 12 meters</a:t>
            </a:r>
            <a:r>
              <a:rPr lang="en-US" altLang="ja-JP" i="1" dirty="0" smtClean="0">
                <a:latin typeface="Times"/>
                <a:cs typeface="Times"/>
              </a:rPr>
              <a:t>”</a:t>
            </a:r>
            <a:r>
              <a:rPr lang="en-US" altLang="ja-JP" dirty="0" smtClean="0">
                <a:latin typeface="Arial"/>
                <a:cs typeface="Arial"/>
              </a:rPr>
              <a:t> along tubes</a:t>
            </a:r>
            <a:endParaRPr lang="en-US" altLang="ja-JP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measured </a:t>
            </a:r>
            <a:r>
              <a:rPr lang="en-US" altLang="ja-JP" dirty="0" err="1" smtClean="0">
                <a:latin typeface="Arial"/>
                <a:cs typeface="Arial"/>
              </a:rPr>
              <a:t>outgassing</a:t>
            </a:r>
            <a:r>
              <a:rPr lang="en-US" altLang="ja-JP" dirty="0" smtClean="0">
                <a:latin typeface="Arial"/>
                <a:cs typeface="Arial"/>
              </a:rPr>
              <a:t> rate of DLC is 4×10</a:t>
            </a:r>
            <a:r>
              <a:rPr lang="en-US" altLang="ja-JP" baseline="30000" dirty="0" smtClean="0">
                <a:latin typeface="Arial"/>
                <a:cs typeface="Arial"/>
              </a:rPr>
              <a:t>-9</a:t>
            </a:r>
            <a:r>
              <a:rPr lang="en-US" altLang="ja-JP" dirty="0" smtClean="0">
                <a:latin typeface="Arial"/>
                <a:cs typeface="Arial"/>
              </a:rPr>
              <a:t> Pa m</a:t>
            </a:r>
            <a:r>
              <a:rPr lang="en-US" altLang="ja-JP" baseline="30000" dirty="0" smtClean="0">
                <a:latin typeface="Arial"/>
                <a:cs typeface="Arial"/>
              </a:rPr>
              <a:t>3</a:t>
            </a:r>
            <a:r>
              <a:rPr lang="en-US" altLang="ja-JP" dirty="0" smtClean="0">
                <a:latin typeface="Arial"/>
                <a:cs typeface="Arial"/>
              </a:rPr>
              <a:t> m</a:t>
            </a:r>
            <a:r>
              <a:rPr lang="en-US" altLang="ja-JP" baseline="30000" dirty="0" smtClean="0">
                <a:latin typeface="Arial"/>
                <a:cs typeface="Arial"/>
              </a:rPr>
              <a:t>-2</a:t>
            </a:r>
            <a:r>
              <a:rPr lang="en-US" altLang="ja-JP" dirty="0" smtClean="0">
                <a:latin typeface="Arial"/>
                <a:cs typeface="Arial"/>
              </a:rPr>
              <a:t> s</a:t>
            </a:r>
            <a:r>
              <a:rPr lang="en-US" altLang="ja-JP" baseline="30000" dirty="0" smtClean="0">
                <a:latin typeface="Arial"/>
                <a:cs typeface="Arial"/>
              </a:rPr>
              <a:t>-1</a:t>
            </a:r>
            <a:r>
              <a:rPr lang="en-US" altLang="ja-JP" dirty="0" smtClean="0">
                <a:latin typeface="Arial"/>
                <a:cs typeface="Arial"/>
              </a:rPr>
              <a:t>,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04800" y="3962400"/>
            <a:ext cx="8686800" cy="1477328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● chamber (</a:t>
            </a:r>
            <a:r>
              <a:rPr lang="en-US" altLang="ja-JP" dirty="0" smtClean="0">
                <a:latin typeface="Times"/>
                <a:cs typeface="Times"/>
              </a:rPr>
              <a:t>4 of 14 chambers are equipped with a cryogenic system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installed materials, having low </a:t>
            </a:r>
            <a:r>
              <a:rPr lang="en-US" altLang="ja-JP" dirty="0" err="1" smtClean="0">
                <a:latin typeface="Arial"/>
                <a:cs typeface="Arial"/>
              </a:rPr>
              <a:t>outgassing</a:t>
            </a:r>
            <a:r>
              <a:rPr lang="en-US" altLang="ja-JP" dirty="0" smtClean="0">
                <a:latin typeface="Arial"/>
                <a:cs typeface="Arial"/>
              </a:rPr>
              <a:t> rate, should be chosen.</a:t>
            </a:r>
          </a:p>
          <a:p>
            <a:pPr lvl="1"/>
            <a:r>
              <a:rPr lang="en-US" altLang="ja-JP" dirty="0" smtClean="0">
                <a:latin typeface="Arial"/>
                <a:cs typeface="Arial"/>
              </a:rPr>
              <a:t>careful investigation for </a:t>
            </a:r>
            <a:r>
              <a:rPr lang="en-US" altLang="ja-JP" i="1" dirty="0" err="1" smtClean="0">
                <a:solidFill>
                  <a:srgbClr val="660066"/>
                </a:solidFill>
                <a:latin typeface="Times"/>
                <a:cs typeface="Times"/>
              </a:rPr>
              <a:t>elastomer</a:t>
            </a:r>
            <a:r>
              <a:rPr lang="en-US" altLang="ja-JP" dirty="0" smtClean="0">
                <a:latin typeface="Arial"/>
                <a:cs typeface="Arial"/>
              </a:rPr>
              <a:t> and </a:t>
            </a:r>
            <a:r>
              <a:rPr lang="en-US" altLang="ja-JP" i="1" dirty="0" err="1" smtClean="0">
                <a:solidFill>
                  <a:srgbClr val="660066"/>
                </a:solidFill>
                <a:latin typeface="Times"/>
                <a:cs typeface="Times"/>
              </a:rPr>
              <a:t>plastomer</a:t>
            </a:r>
            <a:r>
              <a:rPr lang="en-US" altLang="ja-JP" dirty="0" smtClean="0">
                <a:latin typeface="Arial"/>
                <a:cs typeface="Arial"/>
              </a:rPr>
              <a:t> (generally large </a:t>
            </a:r>
            <a:r>
              <a:rPr lang="en-US" altLang="ja-JP" dirty="0" err="1" smtClean="0">
                <a:latin typeface="Arial"/>
                <a:cs typeface="Arial"/>
              </a:rPr>
              <a:t>outgassing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the amount of the adsorbed molecules on the “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cool-downed mirror</a:t>
            </a:r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”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 is to be discussed and investigated.</a:t>
            </a:r>
            <a:endParaRPr lang="en-US" altLang="ja-JP" dirty="0" smtClean="0">
              <a:latin typeface="Arial"/>
              <a:cs typeface="Arial"/>
            </a:endParaRPr>
          </a:p>
        </p:txBody>
      </p:sp>
      <p:sp>
        <p:nvSpPr>
          <p:cNvPr id="11" name="サブタイトル 2"/>
          <p:cNvSpPr>
            <a:spLocks noGrp="1"/>
          </p:cNvSpPr>
          <p:nvPr>
            <p:ph type="subTitle" idx="1"/>
          </p:nvPr>
        </p:nvSpPr>
        <p:spPr>
          <a:xfrm>
            <a:off x="7467600" y="0"/>
            <a:ext cx="1676400" cy="341312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n-US" altLang="ja-JP" sz="1800" dirty="0" smtClean="0">
                <a:solidFill>
                  <a:schemeClr val="tx1"/>
                </a:solidFill>
                <a:latin typeface="Arial"/>
                <a:cs typeface="Arial"/>
              </a:rPr>
              <a:t>110510　</a:t>
            </a:r>
            <a:r>
              <a:rPr lang="en-US" altLang="ja-JP" sz="1800" dirty="0" smtClean="0">
                <a:solidFill>
                  <a:schemeClr val="tx1"/>
                </a:solidFill>
                <a:latin typeface="Arial"/>
                <a:cs typeface="Arial"/>
              </a:rPr>
              <a:t>VAC (YS)</a:t>
            </a:r>
            <a:endParaRPr lang="ja-JP" alt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4800" y="5410200"/>
            <a:ext cx="8686800" cy="923330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● pumping system (</a:t>
            </a:r>
            <a:r>
              <a:rPr lang="en-US" altLang="ja-JP" dirty="0" smtClean="0">
                <a:latin typeface="Times"/>
                <a:cs typeface="Times"/>
              </a:rPr>
              <a:t>dry-pump and ion-pump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altLang="ja-JP" dirty="0" smtClean="0">
                <a:solidFill>
                  <a:srgbClr val="FF6600"/>
                </a:solidFill>
                <a:latin typeface="Arial"/>
                <a:cs typeface="Arial"/>
              </a:rPr>
              <a:t>** </a:t>
            </a:r>
            <a:r>
              <a:rPr lang="en-US" altLang="ja-JP" dirty="0" smtClean="0">
                <a:latin typeface="Arial"/>
                <a:cs typeface="Arial"/>
              </a:rPr>
              <a:t>pumping unit consisted of dry-pump, TMP and ion-pump is distributed “</a:t>
            </a:r>
            <a:r>
              <a:rPr lang="en-US" altLang="ja-JP" i="1" dirty="0" smtClean="0">
                <a:solidFill>
                  <a:srgbClr val="660066"/>
                </a:solidFill>
                <a:latin typeface="Times"/>
                <a:cs typeface="Times"/>
              </a:rPr>
              <a:t>every 100 meters</a:t>
            </a:r>
            <a:r>
              <a:rPr lang="en-US" altLang="ja-JP" i="1" dirty="0" smtClean="0">
                <a:latin typeface="Times"/>
                <a:cs typeface="Times"/>
              </a:rPr>
              <a:t>”</a:t>
            </a:r>
            <a:r>
              <a:rPr lang="en-US" altLang="ja-JP" dirty="0" smtClean="0">
                <a:latin typeface="Arial"/>
                <a:cs typeface="Arial"/>
              </a:rPr>
              <a:t> along tubes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図形グループ 16"/>
          <p:cNvGrpSpPr/>
          <p:nvPr/>
        </p:nvGrpSpPr>
        <p:grpSpPr>
          <a:xfrm>
            <a:off x="455410" y="838200"/>
            <a:ext cx="8459990" cy="2349500"/>
            <a:chOff x="455410" y="914400"/>
            <a:chExt cx="8459990" cy="2349500"/>
          </a:xfrm>
        </p:grpSpPr>
        <p:sp>
          <p:nvSpPr>
            <p:cNvPr id="10" name="正方形/長方形 9"/>
            <p:cNvSpPr/>
            <p:nvPr/>
          </p:nvSpPr>
          <p:spPr>
            <a:xfrm>
              <a:off x="455410" y="1143000"/>
              <a:ext cx="31023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Arial"/>
                  <a:cs typeface="Arial"/>
                </a:rPr>
                <a:t>*</a:t>
              </a:r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pre-baking</a:t>
              </a:r>
            </a:p>
            <a:p>
              <a:pPr lvl="1"/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→ dry air venting</a:t>
              </a:r>
            </a:p>
            <a:p>
              <a:pPr lvl="1"/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→ seal</a:t>
              </a:r>
              <a:endParaRPr lang="ja-JP" altLang="en-US" dirty="0">
                <a:solidFill>
                  <a:srgbClr val="660066"/>
                </a:solidFill>
              </a:endParaRPr>
            </a:p>
          </p:txBody>
        </p:sp>
        <p:grpSp>
          <p:nvGrpSpPr>
            <p:cNvPr id="13" name="図形グループ 12"/>
            <p:cNvGrpSpPr/>
            <p:nvPr/>
          </p:nvGrpSpPr>
          <p:grpSpPr>
            <a:xfrm>
              <a:off x="1976434" y="914400"/>
              <a:ext cx="6938966" cy="2349500"/>
              <a:chOff x="1976434" y="914400"/>
              <a:chExt cx="6938966" cy="2349500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5800" y="914400"/>
                <a:ext cx="5689600" cy="2349500"/>
              </a:xfrm>
              <a:prstGeom prst="rect">
                <a:avLst/>
              </a:prstGeom>
            </p:spPr>
          </p:pic>
          <p:sp>
            <p:nvSpPr>
              <p:cNvPr id="11" name="正方形/長方形 10"/>
              <p:cNvSpPr/>
              <p:nvPr/>
            </p:nvSpPr>
            <p:spPr>
              <a:xfrm>
                <a:off x="5403457" y="1358900"/>
                <a:ext cx="217841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/>
                  <a:t>furnace</a:t>
                </a:r>
                <a:r>
                  <a:rPr lang="ja-JP" altLang="en-US" sz="1400" dirty="0" smtClean="0">
                    <a:latin typeface="Arial"/>
                    <a:cs typeface="Arial"/>
                  </a:rPr>
                  <a:t>（</a:t>
                </a:r>
                <a:r>
                  <a:rPr lang="en-US" altLang="ja-JP" sz="1400" dirty="0" smtClean="0">
                    <a:latin typeface="Arial"/>
                    <a:cs typeface="Arial"/>
                  </a:rPr>
                  <a:t>200℃</a:t>
                </a:r>
                <a:r>
                  <a:rPr lang="ja-JP" altLang="en-US" sz="1400" dirty="0" smtClean="0">
                    <a:latin typeface="Arial"/>
                    <a:cs typeface="Arial"/>
                  </a:rPr>
                  <a:t>，</a:t>
                </a:r>
                <a:r>
                  <a:rPr lang="en-US" altLang="ja-JP" sz="1400" dirty="0" smtClean="0">
                    <a:latin typeface="Arial"/>
                    <a:cs typeface="Arial"/>
                  </a:rPr>
                  <a:t>〜3days</a:t>
                </a:r>
                <a:r>
                  <a:rPr lang="ja-JP" altLang="en-US" sz="1400" dirty="0" smtClean="0">
                    <a:latin typeface="Arial"/>
                    <a:cs typeface="Arial"/>
                  </a:rPr>
                  <a:t>）</a:t>
                </a:r>
                <a:endParaRPr lang="ja-JP" altLang="en-US" sz="1400" dirty="0">
                  <a:latin typeface="Arial"/>
                  <a:cs typeface="Arial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1976434" y="2501900"/>
                <a:ext cx="15813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latin typeface="Arial"/>
                    <a:cs typeface="Arial"/>
                  </a:rPr>
                  <a:t>vacuum pumping</a:t>
                </a:r>
                <a:endParaRPr lang="ja-JP" alt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5" name="タイトル 1"/>
          <p:cNvSpPr txBox="1">
            <a:spLocks/>
          </p:cNvSpPr>
          <p:nvPr/>
        </p:nvSpPr>
        <p:spPr>
          <a:xfrm>
            <a:off x="228600" y="152400"/>
            <a:ext cx="52578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LCGT Vacuum System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383009" y="3276600"/>
            <a:ext cx="269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lang="en-US" altLang="ja-JP" dirty="0" smtClean="0">
                <a:solidFill>
                  <a:srgbClr val="660066"/>
                </a:solidFill>
                <a:latin typeface="Arial"/>
                <a:cs typeface="Arial"/>
              </a:rPr>
              <a:t> in the railway tunnel</a:t>
            </a:r>
            <a:endParaRPr lang="ja-JP" altLang="en-US" dirty="0">
              <a:solidFill>
                <a:srgbClr val="66006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5257800" cy="530225"/>
          </a:xfrm>
        </p:spPr>
        <p:txBody>
          <a:bodyPr>
            <a:noAutofit/>
          </a:bodyPr>
          <a:lstStyle/>
          <a:p>
            <a:pPr algn="l"/>
            <a:r>
              <a:rPr lang="en-US" altLang="ja-JP" sz="2000" b="1" dirty="0" smtClean="0">
                <a:solidFill>
                  <a:srgbClr val="FF0000"/>
                </a:solidFill>
                <a:latin typeface="Arial"/>
                <a:cs typeface="Arial"/>
              </a:rPr>
              <a:t>**</a:t>
            </a:r>
            <a:r>
              <a:rPr lang="en-US" altLang="ja-JP" sz="2000" dirty="0" smtClean="0">
                <a:latin typeface="Arial"/>
                <a:cs typeface="Arial"/>
              </a:rPr>
              <a:t> manufacturing process of 12-m long tube</a:t>
            </a:r>
            <a:endParaRPr lang="ja-JP" altLang="en-US" sz="2000" dirty="0">
              <a:latin typeface="Arial"/>
              <a:cs typeface="Arial"/>
            </a:endParaRP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580933" y="3691354"/>
            <a:ext cx="7905934" cy="2880000"/>
            <a:chOff x="580933" y="3733800"/>
            <a:chExt cx="7905934" cy="2880000"/>
          </a:xfrm>
        </p:grpSpPr>
        <p:pic>
          <p:nvPicPr>
            <p:cNvPr id="19" name="図 18" descr="DSC0033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933" y="3733800"/>
              <a:ext cx="3838667" cy="2880000"/>
            </a:xfrm>
            <a:prstGeom prst="rect">
              <a:avLst/>
            </a:prstGeom>
          </p:spPr>
        </p:pic>
        <p:pic>
          <p:nvPicPr>
            <p:cNvPr id="20" name="図 19" descr="DSC0032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3733800"/>
              <a:ext cx="3838667" cy="2880000"/>
            </a:xfrm>
            <a:prstGeom prst="rect">
              <a:avLst/>
            </a:prstGeom>
          </p:spPr>
        </p:pic>
        <p:sp>
          <p:nvSpPr>
            <p:cNvPr id="21" name="正方形/長方形 20"/>
            <p:cNvSpPr/>
            <p:nvPr/>
          </p:nvSpPr>
          <p:spPr>
            <a:xfrm>
              <a:off x="2133600" y="6172200"/>
              <a:ext cx="478458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1400" dirty="0" err="1" smtClean="0">
                  <a:latin typeface="Arial"/>
                  <a:cs typeface="Arial"/>
                </a:rPr>
                <a:t>Mozumi</a:t>
              </a:r>
              <a:r>
                <a:rPr lang="en-US" altLang="ja-JP" sz="1400" dirty="0" smtClean="0">
                  <a:latin typeface="Arial"/>
                  <a:cs typeface="Arial"/>
                </a:rPr>
                <a:t> tunnel of </a:t>
              </a:r>
              <a:r>
                <a:rPr lang="en-US" altLang="ja-JP" sz="1400" dirty="0" err="1" smtClean="0">
                  <a:latin typeface="Arial"/>
                  <a:cs typeface="Arial"/>
                </a:rPr>
                <a:t>Kamioka</a:t>
              </a:r>
              <a:r>
                <a:rPr lang="en-US" altLang="ja-JP" sz="1400" dirty="0" smtClean="0">
                  <a:latin typeface="Arial"/>
                  <a:cs typeface="Arial"/>
                </a:rPr>
                <a:t> Mining Railway (not in service)</a:t>
              </a:r>
              <a:endParaRPr lang="ja-JP" altLang="en-US" sz="1400" dirty="0">
                <a:latin typeface="Arial"/>
                <a:cs typeface="Arial"/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455409" y="3276601"/>
            <a:ext cx="5030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*</a:t>
            </a:r>
            <a:r>
              <a:rPr lang="en-US" altLang="ja-JP" dirty="0" smtClean="0">
                <a:solidFill>
                  <a:srgbClr val="660066"/>
                </a:solidFill>
                <a:latin typeface="Arial"/>
                <a:cs typeface="Arial"/>
              </a:rPr>
              <a:t> storage (one year, or more, before installation)</a:t>
            </a:r>
            <a:endParaRPr lang="ja-JP" altLang="en-US" dirty="0">
              <a:solidFill>
                <a:srgbClr val="660066"/>
              </a:solidFill>
            </a:endParaRPr>
          </a:p>
        </p:txBody>
      </p:sp>
      <p:sp>
        <p:nvSpPr>
          <p:cNvPr id="24" name="サブタイトル 2"/>
          <p:cNvSpPr>
            <a:spLocks noGrp="1"/>
          </p:cNvSpPr>
          <p:nvPr>
            <p:ph type="subTitle" idx="1"/>
          </p:nvPr>
        </p:nvSpPr>
        <p:spPr>
          <a:xfrm>
            <a:off x="7467600" y="0"/>
            <a:ext cx="1676400" cy="341312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n-US" altLang="ja-JP" sz="1800" dirty="0" smtClean="0">
                <a:solidFill>
                  <a:schemeClr val="tx1"/>
                </a:solidFill>
                <a:latin typeface="Arial"/>
                <a:cs typeface="Arial"/>
              </a:rPr>
              <a:t>110510　</a:t>
            </a:r>
            <a:r>
              <a:rPr lang="en-US" altLang="ja-JP" sz="1800" dirty="0" smtClean="0">
                <a:solidFill>
                  <a:schemeClr val="tx1"/>
                </a:solidFill>
                <a:latin typeface="Arial"/>
                <a:cs typeface="Arial"/>
              </a:rPr>
              <a:t>VAC (YS)</a:t>
            </a:r>
            <a:endParaRPr lang="ja-JP" alt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4080" y="685800"/>
            <a:ext cx="7780720" cy="357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2000" b="1" dirty="0" smtClean="0">
                <a:solidFill>
                  <a:srgbClr val="FF0000"/>
                </a:solidFill>
                <a:latin typeface="Arial"/>
                <a:cs typeface="Arial"/>
              </a:rPr>
              <a:t>**</a:t>
            </a:r>
            <a:r>
              <a:rPr lang="en-US" altLang="ja-JP" sz="2000" dirty="0" smtClean="0">
                <a:latin typeface="Arial"/>
                <a:cs typeface="Arial"/>
              </a:rPr>
              <a:t> test product of the tube</a:t>
            </a:r>
            <a:endParaRPr lang="en-US" altLang="ja-JP" sz="2000" dirty="0">
              <a:solidFill>
                <a:schemeClr val="hlink"/>
              </a:solidFill>
              <a:latin typeface="Arial"/>
              <a:cs typeface="Arial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228600" y="152400"/>
            <a:ext cx="52578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LCGT Vacuum System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76200" y="990600"/>
            <a:ext cx="9221991" cy="2841677"/>
            <a:chOff x="455409" y="1049923"/>
            <a:chExt cx="9221991" cy="2841677"/>
          </a:xfrm>
        </p:grpSpPr>
        <p:grpSp>
          <p:nvGrpSpPr>
            <p:cNvPr id="10" name="図形グループ 9"/>
            <p:cNvGrpSpPr/>
            <p:nvPr/>
          </p:nvGrpSpPr>
          <p:grpSpPr>
            <a:xfrm>
              <a:off x="1364400" y="1371600"/>
              <a:ext cx="7017600" cy="2520000"/>
              <a:chOff x="1364400" y="1371600"/>
              <a:chExt cx="7017600" cy="2520000"/>
            </a:xfrm>
          </p:grpSpPr>
          <p:pic>
            <p:nvPicPr>
              <p:cNvPr id="24" name="図 23" descr="DSC02392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4400" y="1371600"/>
                <a:ext cx="3360000" cy="2520000"/>
              </a:xfrm>
              <a:prstGeom prst="rect">
                <a:avLst/>
              </a:prstGeom>
            </p:spPr>
          </p:pic>
          <p:pic>
            <p:nvPicPr>
              <p:cNvPr id="25" name="図 24" descr="DSC02387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2000" y="1371600"/>
                <a:ext cx="3360000" cy="2520000"/>
              </a:xfrm>
              <a:prstGeom prst="rect">
                <a:avLst/>
              </a:prstGeom>
            </p:spPr>
          </p:pic>
        </p:grpSp>
        <p:sp>
          <p:nvSpPr>
            <p:cNvPr id="26" name="正方形/長方形 25"/>
            <p:cNvSpPr/>
            <p:nvPr/>
          </p:nvSpPr>
          <p:spPr>
            <a:xfrm>
              <a:off x="455409" y="1049923"/>
              <a:ext cx="92219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Arial"/>
                  <a:cs typeface="Arial"/>
                </a:rPr>
                <a:t>*</a:t>
              </a:r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A 4-m long tube was manufactured and a half of the inner surface was electro polished.</a:t>
              </a:r>
              <a:endParaRPr lang="ja-JP" altLang="en-US" dirty="0">
                <a:solidFill>
                  <a:srgbClr val="660066"/>
                </a:solidFill>
              </a:endParaRPr>
            </a:p>
          </p:txBody>
        </p:sp>
      </p:grpSp>
      <p:sp>
        <p:nvSpPr>
          <p:cNvPr id="13" name="サブタイトル 2"/>
          <p:cNvSpPr txBox="1">
            <a:spLocks/>
          </p:cNvSpPr>
          <p:nvPr/>
        </p:nvSpPr>
        <p:spPr>
          <a:xfrm>
            <a:off x="7467600" y="0"/>
            <a:ext cx="1676400" cy="341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110510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 (YS)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152400" y="3810000"/>
            <a:ext cx="8307591" cy="2895600"/>
            <a:chOff x="455409" y="3810000"/>
            <a:chExt cx="8307591" cy="2895600"/>
          </a:xfrm>
        </p:grpSpPr>
        <p:pic>
          <p:nvPicPr>
            <p:cNvPr id="27" name="図 26" descr="ベローズ部試作1号写真_ミラプロ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2000" y="4185600"/>
              <a:ext cx="3360000" cy="2520000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455409" y="3810000"/>
              <a:ext cx="8307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Arial"/>
                  <a:cs typeface="Arial"/>
                </a:rPr>
                <a:t>*</a:t>
              </a:r>
              <a:r>
                <a:rPr lang="en-US" altLang="ja-JP" dirty="0" smtClean="0">
                  <a:solidFill>
                    <a:srgbClr val="660066"/>
                  </a:solidFill>
                  <a:latin typeface="Arial"/>
                  <a:cs typeface="Arial"/>
                </a:rPr>
                <a:t> A flange with a bellows (one convolution) was manufactured.</a:t>
              </a:r>
              <a:endParaRPr lang="ja-JP" altLang="en-US" dirty="0">
                <a:solidFill>
                  <a:srgbClr val="660066"/>
                </a:solidFill>
              </a:endParaRPr>
            </a:p>
          </p:txBody>
        </p:sp>
        <p:pic>
          <p:nvPicPr>
            <p:cNvPr id="14" name=" 2" descr="ミラプロ_ベローズダクト試作3.JP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364400" y="4185600"/>
              <a:ext cx="3358757" cy="252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5257800" cy="536575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Arial"/>
                <a:cs typeface="Arial"/>
              </a:rPr>
              <a:t>LCGT Vacuum System</a:t>
            </a:r>
            <a:endParaRPr lang="ja-JP" altLang="en-US" sz="2800" dirty="0"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5708" y="885855"/>
            <a:ext cx="8686800" cy="400110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● chambers </a:t>
            </a:r>
            <a:r>
              <a:rPr lang="en-US" altLang="ja-JP" dirty="0" smtClean="0">
                <a:latin typeface="Arial"/>
                <a:cs typeface="Arial"/>
              </a:rPr>
              <a:t>(</a:t>
            </a:r>
            <a:r>
              <a:rPr lang="en-US" altLang="ja-JP" dirty="0" smtClean="0">
                <a:latin typeface="Times"/>
                <a:cs typeface="Times"/>
              </a:rPr>
              <a:t>4 of 14 chambers are equipped with a cryogenic system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11" name="サブタイトル 2"/>
          <p:cNvSpPr>
            <a:spLocks noGrp="1"/>
          </p:cNvSpPr>
          <p:nvPr>
            <p:ph type="subTitle" idx="1"/>
          </p:nvPr>
        </p:nvSpPr>
        <p:spPr>
          <a:xfrm>
            <a:off x="7467600" y="0"/>
            <a:ext cx="1676400" cy="341312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n-US" altLang="ja-JP" sz="1800" dirty="0" smtClean="0">
                <a:solidFill>
                  <a:schemeClr val="tx1"/>
                </a:solidFill>
                <a:latin typeface="Arial"/>
                <a:cs typeface="Arial"/>
              </a:rPr>
              <a:t>110510　</a:t>
            </a:r>
            <a:r>
              <a:rPr lang="en-US" altLang="ja-JP" sz="1800" dirty="0" smtClean="0">
                <a:solidFill>
                  <a:schemeClr val="tx1"/>
                </a:solidFill>
                <a:latin typeface="Arial"/>
                <a:cs typeface="Arial"/>
              </a:rPr>
              <a:t>VAC (YS)</a:t>
            </a:r>
            <a:endParaRPr lang="ja-JP" alt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0" name="直線コネクタ 9"/>
          <p:cNvCxnSpPr>
            <a:stCxn id="16" idx="0"/>
            <a:endCxn id="13" idx="4"/>
          </p:cNvCxnSpPr>
          <p:nvPr/>
        </p:nvCxnSpPr>
        <p:spPr>
          <a:xfrm rot="16200000" flipH="1">
            <a:off x="1353503" y="3850006"/>
            <a:ext cx="4804411" cy="1221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>
            <a:spLocks noChangeAspect="1"/>
          </p:cNvSpPr>
          <p:nvPr/>
        </p:nvSpPr>
        <p:spPr>
          <a:xfrm>
            <a:off x="3478904" y="5698602"/>
            <a:ext cx="553610" cy="553610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26" idx="0"/>
            <a:endCxn id="22" idx="4"/>
          </p:cNvCxnSpPr>
          <p:nvPr/>
        </p:nvCxnSpPr>
        <p:spPr>
          <a:xfrm rot="16200000" flipH="1">
            <a:off x="461499" y="3160069"/>
            <a:ext cx="1666827" cy="1221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22" idx="2"/>
          </p:cNvCxnSpPr>
          <p:nvPr/>
        </p:nvCxnSpPr>
        <p:spPr>
          <a:xfrm rot="10800000" flipH="1">
            <a:off x="1018108" y="3716678"/>
            <a:ext cx="6614716" cy="1221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3478904" y="1447800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3478904" y="2326656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2951591" y="3509074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3478904" y="3439873"/>
            <a:ext cx="553610" cy="553610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2360612" y="3509074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1833299" y="3509074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1018108" y="3439873"/>
            <a:ext cx="553610" cy="553610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3548105" y="4084367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3548105" y="4611681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3548105" y="5080404"/>
            <a:ext cx="415207" cy="415207"/>
          </a:xfrm>
          <a:prstGeom prst="ellipse">
            <a:avLst/>
          </a:prstGeom>
          <a:solidFill>
            <a:srgbClr val="F9FAB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1018108" y="2326656"/>
            <a:ext cx="553610" cy="553610"/>
          </a:xfrm>
          <a:prstGeom prst="ellipse">
            <a:avLst/>
          </a:prstGeom>
          <a:solidFill>
            <a:srgbClr val="F6BB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6115471" y="3441095"/>
            <a:ext cx="553610" cy="55361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 rot="5400000">
            <a:off x="5659290" y="4215310"/>
            <a:ext cx="852559" cy="41134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dash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996257" y="4847263"/>
            <a:ext cx="2292338" cy="1221"/>
          </a:xfrm>
          <a:prstGeom prst="line">
            <a:avLst/>
          </a:pr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5400000">
            <a:off x="5707877" y="5019275"/>
            <a:ext cx="345248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470977" y="5192510"/>
            <a:ext cx="1640531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>
            <a:off x="6905830" y="5396966"/>
            <a:ext cx="410133" cy="122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5646748" y="4958148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996257" y="5016739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402426" y="5016739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 rot="5400000">
            <a:off x="5998290" y="5133919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843630" y="5602643"/>
            <a:ext cx="533311" cy="3566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3547494" y="1517001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3548717" y="2395857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4511237" y="3429221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4581049" y="3498423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7170098" y="3439873"/>
            <a:ext cx="553610" cy="5536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7239911" y="3509074"/>
            <a:ext cx="415207" cy="415207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 rot="5400000">
            <a:off x="6817334" y="3658088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 rot="5400000">
            <a:off x="4943664" y="3658088"/>
            <a:ext cx="468723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412926" y="2971150"/>
            <a:ext cx="686788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 rot="16200000">
            <a:off x="4014366" y="3658087"/>
            <a:ext cx="686788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 rot="16200000">
            <a:off x="1377798" y="3659309"/>
            <a:ext cx="686788" cy="1171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 rot="1263119">
            <a:off x="3543827" y="2095255"/>
            <a:ext cx="425586" cy="7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>
            <a:off x="3513810" y="2004409"/>
            <a:ext cx="485020" cy="1757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521198" y="2092294"/>
            <a:ext cx="485020" cy="1757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4064808" y="1606280"/>
            <a:ext cx="61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ETMY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099714" y="2485136"/>
            <a:ext cx="55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ITMY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170098" y="2910271"/>
            <a:ext cx="61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ETMX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589108" y="2910271"/>
            <a:ext cx="55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ITMX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105400" y="5075405"/>
            <a:ext cx="3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IP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400800" y="5075329"/>
            <a:ext cx="509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TMP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18050" y="5658944"/>
            <a:ext cx="64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DRY P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566505" y="3599574"/>
            <a:ext cx="389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BS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801842" y="3599574"/>
            <a:ext cx="526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PRM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329155" y="3599574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PR3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944973" y="3599574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PR2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505200" y="5137849"/>
            <a:ext cx="526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/>
                <a:cs typeface="Arial"/>
              </a:rPr>
              <a:t>S</a:t>
            </a:r>
            <a:r>
              <a:rPr kumimoji="1" lang="en-US" altLang="ja-JP" sz="1200" dirty="0" smtClean="0">
                <a:latin typeface="Arial"/>
                <a:cs typeface="Arial"/>
              </a:rPr>
              <a:t>RM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524309" y="4670271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S</a:t>
            </a:r>
            <a:r>
              <a:rPr kumimoji="1" lang="en-US" altLang="ja-JP" sz="1200" dirty="0" smtClean="0">
                <a:latin typeface="Arial"/>
                <a:cs typeface="Arial"/>
              </a:rPr>
              <a:t>R3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525532" y="4142958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S</a:t>
            </a:r>
            <a:r>
              <a:rPr kumimoji="1" lang="en-US" altLang="ja-JP" sz="1200" dirty="0" smtClean="0">
                <a:latin typeface="Arial"/>
                <a:cs typeface="Arial"/>
              </a:rPr>
              <a:t>R2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562696" y="5842079"/>
            <a:ext cx="398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PD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044687" y="3598352"/>
            <a:ext cx="5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MCF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090725" y="2485136"/>
            <a:ext cx="423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MC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3616695" y="5549127"/>
            <a:ext cx="276805" cy="8304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図形グループ 98"/>
          <p:cNvGrpSpPr/>
          <p:nvPr/>
        </p:nvGrpSpPr>
        <p:grpSpPr>
          <a:xfrm>
            <a:off x="6986883" y="5104453"/>
            <a:ext cx="246805" cy="178556"/>
            <a:chOff x="7923211" y="854978"/>
            <a:chExt cx="320984" cy="232222"/>
          </a:xfrm>
        </p:grpSpPr>
        <p:sp>
          <p:nvSpPr>
            <p:cNvPr id="73" name="二等辺三角形 72"/>
            <p:cNvSpPr/>
            <p:nvPr/>
          </p:nvSpPr>
          <p:spPr>
            <a:xfrm>
              <a:off x="7923211" y="971089"/>
              <a:ext cx="320984" cy="116111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二等辺三角形 73"/>
            <p:cNvSpPr/>
            <p:nvPr/>
          </p:nvSpPr>
          <p:spPr>
            <a:xfrm rot="10800000">
              <a:off x="7923211" y="854978"/>
              <a:ext cx="320984" cy="116111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1" name="直線矢印コネクタ 70"/>
          <p:cNvCxnSpPr/>
          <p:nvPr/>
        </p:nvCxnSpPr>
        <p:spPr>
          <a:xfrm>
            <a:off x="4767892" y="3262881"/>
            <a:ext cx="2695158" cy="1221"/>
          </a:xfrm>
          <a:prstGeom prst="straightConnector1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5939700" y="2974817"/>
            <a:ext cx="697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3000 </a:t>
            </a:r>
            <a:r>
              <a:rPr kumimoji="1" lang="en-US" altLang="ja-JP" sz="1200" dirty="0" err="1" smtClean="0">
                <a:latin typeface="Arial"/>
                <a:cs typeface="Arial"/>
              </a:rPr>
              <a:t>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4767753" y="1447800"/>
            <a:ext cx="3417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double chambers (2.4 and 1.5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in dia.)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//GASF + I-Pendulum + cryogenic//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609600" y="4304648"/>
            <a:ext cx="3018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chambers (1.5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in dia./2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for BS)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//GASF + I-Pendulum//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304800" y="1785261"/>
            <a:ext cx="2025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chambers (2 </a:t>
            </a:r>
            <a:r>
              <a:rPr lang="en-US" altLang="ja-JP" sz="1400" dirty="0" err="1" smtClean="0">
                <a:latin typeface="Arial"/>
                <a:cs typeface="Arial"/>
              </a:rPr>
              <a:t>m</a:t>
            </a:r>
            <a:r>
              <a:rPr lang="en-US" altLang="ja-JP" sz="1400" dirty="0" smtClean="0">
                <a:latin typeface="Arial"/>
                <a:cs typeface="Arial"/>
              </a:rPr>
              <a:t> in dia.)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//stack + D-Pendulum//</a:t>
            </a:r>
          </a:p>
        </p:txBody>
      </p:sp>
      <p:cxnSp>
        <p:nvCxnSpPr>
          <p:cNvPr id="79" name="直線コネクタ 78"/>
          <p:cNvCxnSpPr/>
          <p:nvPr/>
        </p:nvCxnSpPr>
        <p:spPr>
          <a:xfrm rot="16200000" flipH="1">
            <a:off x="4014366" y="3658087"/>
            <a:ext cx="686788" cy="11718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rot="5400000">
            <a:off x="4013754" y="3658698"/>
            <a:ext cx="688014" cy="1171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H="1">
            <a:off x="3411702" y="2974817"/>
            <a:ext cx="686788" cy="11718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rot="10800000">
            <a:off x="3411090" y="2975428"/>
            <a:ext cx="688014" cy="1171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rot="16200000" flipH="1">
            <a:off x="1377798" y="3656862"/>
            <a:ext cx="686788" cy="11718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rot="5400000">
            <a:off x="1377186" y="3657473"/>
            <a:ext cx="688014" cy="1171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rot="16200000" flipH="1">
            <a:off x="4943666" y="3658086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rot="5400000">
            <a:off x="4947238" y="3661660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rot="16200000" flipH="1">
            <a:off x="6818554" y="3658090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rot="5400000">
            <a:off x="6822126" y="3661664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rot="16200000" flipH="1">
            <a:off x="5998291" y="5128771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rot="5400000">
            <a:off x="6001863" y="5132345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>
            <a:off x="5646750" y="4958221"/>
            <a:ext cx="468724" cy="11718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rot="10800000">
            <a:off x="5650322" y="4961795"/>
            <a:ext cx="468727" cy="11004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5257800" cy="536575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Arial"/>
                <a:cs typeface="Arial"/>
              </a:rPr>
              <a:t>LCGT Vacuum System</a:t>
            </a:r>
            <a:endParaRPr lang="ja-JP" altLang="en-US" sz="2800" dirty="0"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5708" y="885855"/>
            <a:ext cx="8686800" cy="400110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● expected schedule for installing</a:t>
            </a:r>
            <a:endParaRPr lang="en-US" altLang="ja-JP" dirty="0" smtClean="0">
              <a:latin typeface="Arial"/>
              <a:cs typeface="Arial"/>
            </a:endParaRPr>
          </a:p>
        </p:txBody>
      </p:sp>
      <p:sp>
        <p:nvSpPr>
          <p:cNvPr id="11" name="サブタイトル 2"/>
          <p:cNvSpPr>
            <a:spLocks noGrp="1"/>
          </p:cNvSpPr>
          <p:nvPr>
            <p:ph type="subTitle" idx="1"/>
          </p:nvPr>
        </p:nvSpPr>
        <p:spPr>
          <a:xfrm>
            <a:off x="7467600" y="0"/>
            <a:ext cx="1676400" cy="341312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n-US" altLang="ja-JP" sz="1800" dirty="0" smtClean="0">
                <a:solidFill>
                  <a:schemeClr val="tx1"/>
                </a:solidFill>
                <a:latin typeface="Arial"/>
                <a:cs typeface="Arial"/>
              </a:rPr>
              <a:t>110510　</a:t>
            </a:r>
            <a:r>
              <a:rPr lang="en-US" altLang="ja-JP" sz="1800" dirty="0" smtClean="0">
                <a:solidFill>
                  <a:schemeClr val="tx1"/>
                </a:solidFill>
                <a:latin typeface="Arial"/>
                <a:cs typeface="Arial"/>
              </a:rPr>
              <a:t>VAC (YS)</a:t>
            </a:r>
            <a:endParaRPr lang="ja-JP" alt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245708" y="1285965"/>
            <a:ext cx="869075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1) manufacturing 500 of tubes;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from April 2011 </a:t>
            </a:r>
            <a:r>
              <a:rPr lang="en-US" dirty="0" smtClean="0">
                <a:latin typeface="Arial"/>
                <a:cs typeface="Arial"/>
              </a:rPr>
              <a:t>to September 2013.</a:t>
            </a:r>
            <a:endParaRPr lang="ja-JP" alt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2) installing tube in X arm; from November 2012 to July 2013.</a:t>
            </a:r>
            <a:endParaRPr lang="ja-JP" alt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3) installing tube in Y arm; from March 2013 to November 2013.</a:t>
            </a:r>
            <a:endParaRPr lang="ja-JP" alt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4) manufacturing chambers (w/o type A); from October 2011 to October 2012.</a:t>
            </a:r>
            <a:endParaRPr lang="ja-JP" alt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5) installing chambers in X, Y end (horizontally); December 2012.</a:t>
            </a:r>
            <a:endParaRPr lang="ja-JP" alt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6) installing chambers in Center Room (horizontally); from March 2013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to May 2013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ja-JP" alt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7) pumping down; from December 2012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to November 2013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616</Words>
  <Application>Microsoft Macintosh PowerPoint</Application>
  <PresentationFormat>画面に合わせる (4:3)</PresentationFormat>
  <Paragraphs>70</Paragraphs>
  <Slides>5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LCGT Vacuum System</vt:lpstr>
      <vt:lpstr>** manufacturing process of 12-m long tube</vt:lpstr>
      <vt:lpstr>スライド 3</vt:lpstr>
      <vt:lpstr>LCGT Vacuum System</vt:lpstr>
      <vt:lpstr>LCGT Vacuum System</vt:lpstr>
    </vt:vector>
  </TitlesOfParts>
  <Company>KEK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真空</dc:title>
  <dc:creator>齊藤 芳男</dc:creator>
  <cp:lastModifiedBy>齊藤 芳男</cp:lastModifiedBy>
  <cp:revision>145</cp:revision>
  <cp:lastPrinted>2011-02-28T09:47:56Z</cp:lastPrinted>
  <dcterms:created xsi:type="dcterms:W3CDTF">2011-05-09T09:38:10Z</dcterms:created>
  <dcterms:modified xsi:type="dcterms:W3CDTF">2011-05-09T09:47:17Z</dcterms:modified>
</cp:coreProperties>
</file>