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5" r:id="rId4"/>
    <p:sldId id="276" r:id="rId5"/>
    <p:sldId id="272" r:id="rId6"/>
    <p:sldId id="277" r:id="rId7"/>
    <p:sldId id="257" r:id="rId8"/>
    <p:sldId id="259" r:id="rId9"/>
    <p:sldId id="270" r:id="rId10"/>
    <p:sldId id="261" r:id="rId11"/>
    <p:sldId id="263" r:id="rId12"/>
    <p:sldId id="265" r:id="rId13"/>
    <p:sldId id="267" r:id="rId14"/>
    <p:sldId id="268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B407-9F6D-4B7C-9E76-CCE7E1CFA87C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560C1-9C2B-4CF7-BBD5-F414C9E47AE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B407-9F6D-4B7C-9E76-CCE7E1CFA87C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560C1-9C2B-4CF7-BBD5-F414C9E47AE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B407-9F6D-4B7C-9E76-CCE7E1CFA87C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560C1-9C2B-4CF7-BBD5-F414C9E47AE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B407-9F6D-4B7C-9E76-CCE7E1CFA87C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560C1-9C2B-4CF7-BBD5-F414C9E47AE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B407-9F6D-4B7C-9E76-CCE7E1CFA87C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560C1-9C2B-4CF7-BBD5-F414C9E47AE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B407-9F6D-4B7C-9E76-CCE7E1CFA87C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560C1-9C2B-4CF7-BBD5-F414C9E47AE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B407-9F6D-4B7C-9E76-CCE7E1CFA87C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560C1-9C2B-4CF7-BBD5-F414C9E47AE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B407-9F6D-4B7C-9E76-CCE7E1CFA87C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560C1-9C2B-4CF7-BBD5-F414C9E47AE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B407-9F6D-4B7C-9E76-CCE7E1CFA87C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560C1-9C2B-4CF7-BBD5-F414C9E47AE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B407-9F6D-4B7C-9E76-CCE7E1CFA87C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560C1-9C2B-4CF7-BBD5-F414C9E47AE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B407-9F6D-4B7C-9E76-CCE7E1CFA87C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560C1-9C2B-4CF7-BBD5-F414C9E47AE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0B407-9F6D-4B7C-9E76-CCE7E1CFA87C}" type="datetimeFigureOut">
              <a:rPr kumimoji="1" lang="ja-JP" altLang="en-US" smtClean="0"/>
              <a:pPr/>
              <a:t>2012/5/9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560C1-9C2B-4CF7-BBD5-F414C9E47AE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Channel List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グループ化 26"/>
          <p:cNvGrpSpPr/>
          <p:nvPr/>
        </p:nvGrpSpPr>
        <p:grpSpPr>
          <a:xfrm>
            <a:off x="251520" y="508620"/>
            <a:ext cx="8355750" cy="4000500"/>
            <a:chOff x="251520" y="251356"/>
            <a:chExt cx="8355750" cy="4000500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1520" y="251356"/>
              <a:ext cx="6172200" cy="400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300192" y="1331476"/>
              <a:ext cx="2307078" cy="1368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7809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IOO</a:t>
            </a:r>
            <a:r>
              <a:rPr kumimoji="1" lang="en-US" altLang="ja-JP" dirty="0" smtClean="0"/>
              <a:t>_PSL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411760" y="949960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87824" y="2966184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676456" y="2534136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7504" y="4869160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691680" y="4869160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563888" y="4859868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975275" y="4869160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95536" y="4870901"/>
            <a:ext cx="11336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PMC_DC</a:t>
            </a:r>
            <a:endParaRPr lang="en-US" altLang="ja-JP" b="1" dirty="0" smtClean="0"/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PMC_RF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1979712" y="4892967"/>
            <a:ext cx="147777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RC_DC</a:t>
            </a:r>
            <a:endParaRPr lang="en-US" altLang="ja-JP" b="1" dirty="0" smtClean="0"/>
          </a:p>
          <a:p>
            <a:r>
              <a:rPr lang="ja-JP" altLang="en-US" b="1" dirty="0" smtClean="0"/>
              <a:t>・</a:t>
            </a:r>
            <a:r>
              <a:rPr lang="en-GB" altLang="ja-JP" b="1" dirty="0" err="1" smtClean="0"/>
              <a:t>RC_RF_Fast</a:t>
            </a:r>
            <a:endParaRPr lang="en-GB" altLang="ja-JP" b="1" dirty="0" smtClean="0"/>
          </a:p>
          <a:p>
            <a:r>
              <a:rPr lang="ja-JP" altLang="en-US" b="1" dirty="0" smtClean="0"/>
              <a:t>・</a:t>
            </a:r>
            <a:r>
              <a:rPr lang="en-GB" altLang="ja-JP" b="1" dirty="0" err="1" smtClean="0"/>
              <a:t>RC_RF_Mid</a:t>
            </a:r>
            <a:endParaRPr lang="en-GB" altLang="ja-JP" b="1" dirty="0" smtClean="0"/>
          </a:p>
          <a:p>
            <a:r>
              <a:rPr lang="ja-JP" altLang="en-US" b="1" dirty="0" smtClean="0"/>
              <a:t>・</a:t>
            </a:r>
            <a:r>
              <a:rPr lang="en-GB" altLang="ja-JP" b="1" dirty="0" err="1" smtClean="0"/>
              <a:t>RC_RF_Slow</a:t>
            </a:r>
            <a:endParaRPr lang="en-GB" altLang="ja-JP" b="1" dirty="0" smtClean="0"/>
          </a:p>
        </p:txBody>
      </p:sp>
      <p:sp>
        <p:nvSpPr>
          <p:cNvPr id="34" name="正方形/長方形 33"/>
          <p:cNvSpPr/>
          <p:nvPr/>
        </p:nvSpPr>
        <p:spPr>
          <a:xfrm>
            <a:off x="3861295" y="4859868"/>
            <a:ext cx="854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・</a:t>
            </a:r>
            <a:r>
              <a:rPr lang="en-US" altLang="ja-JP" b="1" dirty="0" smtClean="0"/>
              <a:t>IS</a:t>
            </a:r>
            <a:r>
              <a:rPr lang="en-GB" altLang="ja-JP" b="1" dirty="0" smtClean="0"/>
              <a:t>_DC</a:t>
            </a:r>
            <a:endParaRPr lang="en-US" altLang="ja-JP" b="1" dirty="0" smtClean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07504" y="2924944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2996952"/>
            <a:ext cx="2368751" cy="1357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テキスト ボックス 27"/>
          <p:cNvSpPr txBox="1"/>
          <p:nvPr/>
        </p:nvSpPr>
        <p:spPr>
          <a:xfrm>
            <a:off x="6660232" y="3789040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263307" y="4869160"/>
            <a:ext cx="110889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・</a:t>
            </a:r>
            <a:r>
              <a:rPr lang="en-US" altLang="ja-JP" b="1" dirty="0" smtClean="0"/>
              <a:t>FA</a:t>
            </a:r>
            <a:r>
              <a:rPr lang="en-GB" altLang="ja-JP" b="1" dirty="0" smtClean="0"/>
              <a:t>_Fast</a:t>
            </a:r>
            <a:endParaRPr lang="en-US" altLang="ja-JP" b="1" dirty="0" smtClean="0"/>
          </a:p>
          <a:p>
            <a:r>
              <a:rPr lang="ja-JP" altLang="en-US" b="1" dirty="0" smtClean="0"/>
              <a:t>・</a:t>
            </a:r>
            <a:r>
              <a:rPr lang="en-GB" altLang="ja-JP" b="1" dirty="0" err="1" smtClean="0"/>
              <a:t>FA_Mid</a:t>
            </a:r>
            <a:endParaRPr lang="en-GB" altLang="ja-JP" b="1" dirty="0" smtClean="0"/>
          </a:p>
          <a:p>
            <a:r>
              <a:rPr lang="ja-JP" altLang="en-US" b="1" dirty="0" smtClean="0"/>
              <a:t>・</a:t>
            </a:r>
            <a:r>
              <a:rPr lang="en-GB" altLang="ja-JP" b="1" dirty="0" err="1" smtClean="0"/>
              <a:t>FA_Slow</a:t>
            </a:r>
            <a:endParaRPr lang="en-GB" altLang="ja-JP" b="1" dirty="0" smtClean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804248" y="4869160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7101655" y="4869160"/>
            <a:ext cx="1442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・</a:t>
            </a:r>
            <a:r>
              <a:rPr lang="en-US" altLang="ja-JP" b="1" dirty="0" smtClean="0"/>
              <a:t>Wavelength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563888" y="5374957"/>
            <a:ext cx="13252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Intensity</a:t>
            </a:r>
          </a:p>
          <a:p>
            <a:r>
              <a:rPr lang="en-US" altLang="ja-JP" dirty="0" smtClean="0"/>
              <a:t>Stabilization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76056" y="5733256"/>
            <a:ext cx="1407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Feed-Around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6024"/>
            <a:ext cx="3281218" cy="249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8314" y="692696"/>
            <a:ext cx="6460190" cy="3297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78098"/>
          </a:xfrm>
        </p:spPr>
        <p:txBody>
          <a:bodyPr>
            <a:normAutofit/>
          </a:bodyPr>
          <a:lstStyle/>
          <a:p>
            <a:r>
              <a:rPr lang="en-US" altLang="ja-JP" dirty="0" err="1" smtClean="0"/>
              <a:t>IOO</a:t>
            </a:r>
            <a:r>
              <a:rPr kumimoji="1" lang="en-US" altLang="ja-JP" dirty="0" err="1" smtClean="0"/>
              <a:t>_Green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707904" y="3429000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430554" y="3851756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23528" y="4653136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184084" y="4653136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1907704" y="162880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683568" y="4653136"/>
            <a:ext cx="10610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・</a:t>
            </a:r>
            <a:r>
              <a:rPr lang="en-GB" altLang="ja-JP" b="1" dirty="0" err="1" smtClean="0"/>
              <a:t>In_Mid</a:t>
            </a:r>
            <a:endParaRPr lang="en-GB" altLang="ja-JP" b="1" dirty="0" smtClean="0"/>
          </a:p>
          <a:p>
            <a:r>
              <a:rPr lang="ja-JP" altLang="en-US" b="1" dirty="0" smtClean="0"/>
              <a:t>・</a:t>
            </a:r>
            <a:r>
              <a:rPr lang="en-GB" altLang="ja-JP" b="1" dirty="0" err="1" smtClean="0"/>
              <a:t>In_Slow</a:t>
            </a:r>
            <a:endParaRPr lang="en-GB" altLang="ja-JP" b="1" dirty="0" smtClean="0"/>
          </a:p>
        </p:txBody>
      </p:sp>
      <p:sp>
        <p:nvSpPr>
          <p:cNvPr id="23" name="正方形/長方形 22"/>
          <p:cNvSpPr/>
          <p:nvPr/>
        </p:nvSpPr>
        <p:spPr>
          <a:xfrm>
            <a:off x="2472116" y="4653136"/>
            <a:ext cx="12357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・</a:t>
            </a:r>
            <a:r>
              <a:rPr lang="en-GB" altLang="ja-JP" b="1" dirty="0" err="1" smtClean="0"/>
              <a:t>Out_Mid</a:t>
            </a:r>
            <a:endParaRPr lang="en-GB" altLang="ja-JP" b="1" dirty="0" smtClean="0"/>
          </a:p>
          <a:p>
            <a:r>
              <a:rPr lang="ja-JP" altLang="en-US" b="1" dirty="0" smtClean="0"/>
              <a:t>・</a:t>
            </a:r>
            <a:r>
              <a:rPr lang="en-GB" altLang="ja-JP" b="1" dirty="0" err="1" smtClean="0"/>
              <a:t>Out_Slow</a:t>
            </a:r>
            <a:endParaRPr lang="en-GB" altLang="ja-JP" b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7809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VIS</a:t>
            </a:r>
            <a:endParaRPr kumimoji="1" lang="ja-JP" altLang="en-US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1619672" y="836712"/>
          <a:ext cx="6264696" cy="5915912"/>
        </p:xfrm>
        <a:graphic>
          <a:graphicData uri="http://schemas.openxmlformats.org/presentationml/2006/ole">
            <p:oleObj spid="_x0000_s3073" r:id="rId3" imgW="7508160" imgH="7079400" progId="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VIS_(SAS-B)</a:t>
            </a:r>
            <a:endParaRPr kumimoji="1" lang="ja-JP" altLang="en-US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4266" y="620688"/>
            <a:ext cx="4694238" cy="448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97351" y="817503"/>
          <a:ext cx="4878705" cy="2323465"/>
        </p:xfrm>
        <a:graphic>
          <a:graphicData uri="http://schemas.openxmlformats.org/drawingml/2006/table">
            <a:tbl>
              <a:tblPr/>
              <a:tblGrid>
                <a:gridCol w="680085"/>
                <a:gridCol w="892175"/>
                <a:gridCol w="884555"/>
                <a:gridCol w="884555"/>
                <a:gridCol w="775970"/>
                <a:gridCol w="761365"/>
              </a:tblGrid>
              <a:tr h="2889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kern="100" dirty="0">
                        <a:latin typeface="Arial"/>
                        <a:ea typeface="ＭＳ 明朝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Arial"/>
                          <a:ea typeface="ＭＳ 明朝"/>
                          <a:cs typeface="Times New Roman"/>
                        </a:rPr>
                        <a:t>Filter0</a:t>
                      </a:r>
                      <a:endParaRPr lang="ja-JP" sz="1050" kern="10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Arial"/>
                          <a:ea typeface="ＭＳ 明朝"/>
                          <a:cs typeface="Times New Roman"/>
                        </a:rPr>
                        <a:t>Filter1(-3)</a:t>
                      </a:r>
                      <a:endParaRPr lang="ja-JP" sz="1050" kern="10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Arial"/>
                          <a:ea typeface="ＭＳ 明朝"/>
                          <a:cs typeface="Times New Roman"/>
                        </a:rPr>
                        <a:t>BF</a:t>
                      </a:r>
                      <a:endParaRPr lang="ja-JP" sz="1050" kern="10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Arial"/>
                          <a:ea typeface="ＭＳ 明朝"/>
                          <a:cs typeface="Times New Roman"/>
                        </a:rPr>
                        <a:t>IM-IRM</a:t>
                      </a:r>
                      <a:endParaRPr lang="ja-JP" sz="1050" kern="10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Arial"/>
                          <a:ea typeface="ＭＳ 明朝"/>
                          <a:cs typeface="Times New Roman"/>
                        </a:rPr>
                        <a:t>TM-RM</a:t>
                      </a:r>
                      <a:endParaRPr lang="ja-JP" sz="1050" kern="10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CC"/>
                    </a:solidFill>
                  </a:tcPr>
                </a:tc>
              </a:tr>
              <a:tr h="78295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Arial"/>
                          <a:ea typeface="ＭＳ 明朝"/>
                          <a:cs typeface="Times New Roman"/>
                        </a:rPr>
                        <a:t>Sensor</a:t>
                      </a:r>
                      <a:endParaRPr lang="ja-JP" sz="1050" kern="10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latin typeface="Arial"/>
                          <a:ea typeface="ＭＳ 明朝"/>
                          <a:cs typeface="Times New Roman"/>
                        </a:rPr>
                        <a:t>ACC(H) x3</a:t>
                      </a:r>
                      <a:endParaRPr lang="ja-JP" sz="1050" kern="100" dirty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latin typeface="Arial"/>
                          <a:ea typeface="ＭＳ 明朝"/>
                          <a:cs typeface="Times New Roman"/>
                        </a:rPr>
                        <a:t>ACC(V) x1</a:t>
                      </a:r>
                      <a:endParaRPr lang="ja-JP" sz="1050" kern="100" dirty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latin typeface="Arial"/>
                          <a:ea typeface="ＭＳ 明朝"/>
                          <a:cs typeface="Times New Roman"/>
                        </a:rPr>
                        <a:t>LVDT(H) x3</a:t>
                      </a:r>
                      <a:endParaRPr lang="ja-JP" sz="1050" kern="100" dirty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latin typeface="Arial"/>
                          <a:ea typeface="ＭＳ 明朝"/>
                          <a:cs typeface="Times New Roman"/>
                        </a:rPr>
                        <a:t>LVDT(V) x1</a:t>
                      </a:r>
                      <a:endParaRPr lang="ja-JP" sz="105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latin typeface="Arial"/>
                          <a:ea typeface="ＭＳ 明朝"/>
                          <a:cs typeface="Times New Roman"/>
                        </a:rPr>
                        <a:t>LVDT(V) x1</a:t>
                      </a:r>
                      <a:endParaRPr lang="ja-JP" sz="105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>
                          <a:latin typeface="Arial"/>
                          <a:ea typeface="ＭＳ 明朝"/>
                          <a:cs typeface="Times New Roman"/>
                        </a:rPr>
                        <a:t>LVDT(V) x1</a:t>
                      </a:r>
                      <a:endParaRPr lang="ja-JP" sz="1050" kern="10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latin typeface="Arial"/>
                          <a:ea typeface="ＭＳ 明朝"/>
                          <a:cs typeface="Times New Roman"/>
                        </a:rPr>
                        <a:t>PS(H) x3</a:t>
                      </a:r>
                      <a:endParaRPr lang="ja-JP" sz="1050" kern="100" dirty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latin typeface="Arial"/>
                          <a:ea typeface="ＭＳ 明朝"/>
                          <a:cs typeface="Times New Roman"/>
                        </a:rPr>
                        <a:t>PS(V) x3</a:t>
                      </a:r>
                      <a:endParaRPr lang="ja-JP" sz="105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latin typeface="Arial"/>
                          <a:ea typeface="ＭＳ 明朝"/>
                          <a:cs typeface="Times New Roman"/>
                        </a:rPr>
                        <a:t>PS(H) x2</a:t>
                      </a:r>
                      <a:endParaRPr lang="ja-JP" sz="1050" kern="100" dirty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latin typeface="Arial"/>
                          <a:ea typeface="ＭＳ 明朝"/>
                          <a:cs typeface="Times New Roman"/>
                        </a:rPr>
                        <a:t>PS(V) x2</a:t>
                      </a:r>
                      <a:endParaRPr lang="ja-JP" sz="1050" kern="100" dirty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latin typeface="Arial"/>
                          <a:ea typeface="ＭＳ 明朝"/>
                          <a:cs typeface="Times New Roman"/>
                        </a:rPr>
                        <a:t>OL x1</a:t>
                      </a:r>
                      <a:endParaRPr lang="ja-JP" sz="105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Arial"/>
                          <a:ea typeface="ＭＳ 明朝"/>
                          <a:cs typeface="Times New Roman"/>
                        </a:rPr>
                        <a:t>Actuator</a:t>
                      </a:r>
                      <a:endParaRPr lang="ja-JP" sz="1050" kern="10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>
                          <a:latin typeface="Arial"/>
                          <a:ea typeface="ＭＳ 明朝"/>
                          <a:cs typeface="Times New Roman"/>
                        </a:rPr>
                        <a:t>MC(H) x3</a:t>
                      </a:r>
                      <a:endParaRPr lang="ja-JP" sz="1050" kern="10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>
                          <a:latin typeface="Arial"/>
                          <a:ea typeface="ＭＳ 明朝"/>
                          <a:cs typeface="Times New Roman"/>
                        </a:rPr>
                        <a:t>MC(V) x1</a:t>
                      </a:r>
                      <a:endParaRPr lang="ja-JP" sz="1050" kern="10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>
                          <a:latin typeface="Arial"/>
                          <a:ea typeface="ＭＳ 明朝"/>
                          <a:cs typeface="Times New Roman"/>
                        </a:rPr>
                        <a:t>MC(V) x1</a:t>
                      </a:r>
                      <a:endParaRPr lang="ja-JP" sz="1050" kern="10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>
                          <a:latin typeface="Arial"/>
                          <a:ea typeface="ＭＳ 明朝"/>
                          <a:cs typeface="Times New Roman"/>
                        </a:rPr>
                        <a:t>MC(V) x1</a:t>
                      </a:r>
                      <a:endParaRPr lang="ja-JP" sz="1050" kern="10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>
                          <a:latin typeface="Arial"/>
                          <a:ea typeface="ＭＳ 明朝"/>
                          <a:cs typeface="Times New Roman"/>
                        </a:rPr>
                        <a:t>MC(H) x3</a:t>
                      </a:r>
                      <a:endParaRPr lang="ja-JP" sz="1050" kern="10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>
                          <a:latin typeface="Arial"/>
                          <a:ea typeface="ＭＳ 明朝"/>
                          <a:cs typeface="Times New Roman"/>
                        </a:rPr>
                        <a:t>MC(V) x3</a:t>
                      </a:r>
                      <a:endParaRPr lang="ja-JP" sz="1050" kern="10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>
                          <a:latin typeface="Arial"/>
                          <a:ea typeface="ＭＳ 明朝"/>
                          <a:cs typeface="Times New Roman"/>
                        </a:rPr>
                        <a:t>MC(H) x2</a:t>
                      </a:r>
                      <a:endParaRPr lang="ja-JP" sz="1050" kern="10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>
                          <a:latin typeface="Arial"/>
                          <a:ea typeface="ＭＳ 明朝"/>
                          <a:cs typeface="Times New Roman"/>
                        </a:rPr>
                        <a:t>MC(V) x2</a:t>
                      </a:r>
                      <a:endParaRPr lang="ja-JP" sz="1050" kern="10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</a:tr>
              <a:tr h="4495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Arial"/>
                          <a:ea typeface="ＭＳ 明朝"/>
                          <a:cs typeface="Times New Roman"/>
                        </a:rPr>
                        <a:t>Motor</a:t>
                      </a:r>
                      <a:endParaRPr lang="ja-JP" sz="1050" kern="10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>
                          <a:latin typeface="Arial"/>
                          <a:ea typeface="ＭＳ 明朝"/>
                          <a:cs typeface="Times New Roman"/>
                        </a:rPr>
                        <a:t>STP(H) x3</a:t>
                      </a:r>
                      <a:endParaRPr lang="ja-JP" sz="1050" kern="10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>
                          <a:latin typeface="Arial"/>
                          <a:ea typeface="ＭＳ 明朝"/>
                          <a:cs typeface="Times New Roman"/>
                        </a:rPr>
                        <a:t>STP(V) x1</a:t>
                      </a:r>
                      <a:endParaRPr lang="ja-JP" sz="1050" kern="10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>
                          <a:latin typeface="Arial"/>
                          <a:ea typeface="ＭＳ 明朝"/>
                          <a:cs typeface="Times New Roman"/>
                        </a:rPr>
                        <a:t>PIC(Y) x1</a:t>
                      </a:r>
                      <a:endParaRPr lang="ja-JP" sz="1050" kern="10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latin typeface="Arial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>
                          <a:latin typeface="Arial"/>
                          <a:ea typeface="ＭＳ 明朝"/>
                          <a:cs typeface="Times New Roman"/>
                        </a:rPr>
                        <a:t>PIC(H) x2</a:t>
                      </a:r>
                      <a:endParaRPr lang="ja-JP" sz="1050" kern="10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>
                          <a:latin typeface="Arial"/>
                          <a:ea typeface="ＭＳ 明朝"/>
                          <a:cs typeface="Times New Roman"/>
                        </a:rPr>
                        <a:t>PIC(Y) x1</a:t>
                      </a:r>
                      <a:endParaRPr lang="ja-JP" sz="1050" kern="10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b="1" kern="100">
                          <a:latin typeface="Arial"/>
                          <a:ea typeface="ＭＳ 明朝"/>
                          <a:cs typeface="Times New Roman"/>
                        </a:rPr>
                        <a:t>PIC(H) x2</a:t>
                      </a:r>
                      <a:endParaRPr lang="ja-JP" sz="1050" kern="10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133350" algn="just">
                        <a:spcAft>
                          <a:spcPts val="0"/>
                        </a:spcAft>
                      </a:pPr>
                      <a:endParaRPr lang="en-US" sz="1050" kern="100" dirty="0">
                        <a:latin typeface="Arial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5926498" y="908720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62602" y="2204864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58546" y="2852936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78626" y="3501008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07504" y="3830121"/>
            <a:ext cx="962123" cy="28392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F0_</a:t>
            </a:r>
            <a:r>
              <a:rPr lang="pt-BR" altLang="ja-JP" sz="1050" b="1" dirty="0" smtClean="0"/>
              <a:t>ACC_H1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F0_</a:t>
            </a:r>
            <a:r>
              <a:rPr lang="pt-BR" altLang="ja-JP" sz="1050" b="1" dirty="0" smtClean="0"/>
              <a:t>ACC_H2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F0_</a:t>
            </a:r>
            <a:r>
              <a:rPr lang="pt-BR" altLang="ja-JP" sz="1050" b="1" dirty="0" smtClean="0"/>
              <a:t>ACC_H3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F0_</a:t>
            </a:r>
            <a:r>
              <a:rPr lang="pt-BR" altLang="ja-JP" sz="1050" b="1" dirty="0" smtClean="0"/>
              <a:t>ACC_V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F0_</a:t>
            </a:r>
            <a:r>
              <a:rPr lang="pt-BR" altLang="ja-JP" sz="1050" b="1" dirty="0" smtClean="0"/>
              <a:t>LVDT_H1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F0_</a:t>
            </a:r>
            <a:r>
              <a:rPr lang="pt-BR" altLang="ja-JP" sz="1050" b="1" dirty="0" smtClean="0"/>
              <a:t>LVDT_H2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F0_</a:t>
            </a:r>
            <a:r>
              <a:rPr lang="pt-BR" altLang="ja-JP" sz="1050" b="1" dirty="0" smtClean="0"/>
              <a:t>LVDT_H3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F0_</a:t>
            </a:r>
            <a:r>
              <a:rPr lang="pt-BR" altLang="ja-JP" sz="1050" b="1" dirty="0" smtClean="0"/>
              <a:t>LVDT_V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F0_MC_H1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F0_MC_H2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F0_MC_H3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F0_MC_V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F0_STP_H1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F0_STP_H2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F0_STP_H3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F0_STP_V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F0_PIC_Y</a:t>
            </a:r>
            <a:endParaRPr lang="pt-BR" altLang="ja-JP" sz="1050" b="1" dirty="0" smtClean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58546" y="4293096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115616" y="3861048"/>
            <a:ext cx="888385" cy="12234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F1_</a:t>
            </a:r>
            <a:r>
              <a:rPr lang="pt-BR" altLang="ja-JP" sz="1050" b="1" dirty="0" smtClean="0"/>
              <a:t>LVDT_V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F1_MC_V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F2_</a:t>
            </a:r>
            <a:r>
              <a:rPr lang="pt-BR" altLang="ja-JP" sz="1050" b="1" dirty="0" smtClean="0"/>
              <a:t>LVDT_V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F2_MC_V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F3_</a:t>
            </a:r>
            <a:r>
              <a:rPr lang="pt-BR" altLang="ja-JP" sz="1050" b="1" dirty="0" smtClean="0"/>
              <a:t>LVDT_V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F3_MC_V</a:t>
            </a:r>
          </a:p>
          <a:p>
            <a:endParaRPr lang="en-US" altLang="ja-JP" sz="1050" b="1" dirty="0" smtClean="0"/>
          </a:p>
        </p:txBody>
      </p:sp>
      <p:sp>
        <p:nvSpPr>
          <p:cNvPr id="16" name="正方形/長方形 15"/>
          <p:cNvSpPr/>
          <p:nvPr/>
        </p:nvSpPr>
        <p:spPr>
          <a:xfrm>
            <a:off x="1115616" y="5807586"/>
            <a:ext cx="894797" cy="9002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BF_</a:t>
            </a:r>
            <a:r>
              <a:rPr lang="pt-BR" altLang="ja-JP" sz="1050" b="1" dirty="0" smtClean="0"/>
              <a:t>LVDT_V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BF_MC_V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BF_PIC_H1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BF_PIC_H2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BF_PIC_Y</a:t>
            </a:r>
            <a:endParaRPr lang="pt-BR" altLang="ja-JP" sz="1050" b="1" dirty="0" smtClean="0"/>
          </a:p>
        </p:txBody>
      </p:sp>
      <p:sp>
        <p:nvSpPr>
          <p:cNvPr id="17" name="正方形/長方形 16"/>
          <p:cNvSpPr/>
          <p:nvPr/>
        </p:nvSpPr>
        <p:spPr>
          <a:xfrm>
            <a:off x="2123728" y="3861048"/>
            <a:ext cx="1149674" cy="23544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IM-IRM_PS_H1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IM-IRM_PS_H2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IM-IRM_PS_H3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IM-IRM_PS_V1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IM-IRM_PS_V2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IM-IRM_PS_V3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IM-IRM_MC_H1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IM-IRM_MC_H2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IM-IRM_MC_H3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IM-IRM_MC_V1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IM-IRM_MC_V2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IM-IRM_MC_V3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IM-IRM_PIC_H1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IM-IRM_PIC_H2</a:t>
            </a:r>
            <a:endParaRPr lang="pt-BR" altLang="ja-JP" sz="1050" b="1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95536" y="3356992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403648" y="3347700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403648" y="5447546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555776" y="3356992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347864" y="3861048"/>
            <a:ext cx="1146468" cy="18697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TM-RM_PS_H1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TM-RM_PS_H2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TM-RM_PS_V1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TM-RM_PS_V2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TM-RM_MC_H1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TM-RM_MC_H2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TM-RM_MC_V1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TM-RM_MC_V2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OL_X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smtClean="0"/>
              <a:t>OL_Y</a:t>
            </a:r>
          </a:p>
          <a:p>
            <a:r>
              <a:rPr lang="ja-JP" altLang="en-US" sz="1050" b="1" dirty="0" smtClean="0"/>
              <a:t>・</a:t>
            </a:r>
            <a:r>
              <a:rPr lang="en-US" altLang="ja-JP" sz="1050" b="1" dirty="0" err="1" smtClean="0"/>
              <a:t>OL_Total</a:t>
            </a:r>
            <a:endParaRPr lang="en-US" altLang="ja-JP" sz="1050" b="1" dirty="0" smtClean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779912" y="3356992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7809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VIS_(SAS-Bp)</a:t>
            </a:r>
            <a:endParaRPr kumimoji="1" lang="ja-JP" altLang="en-US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764704"/>
            <a:ext cx="6179759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4139952" y="1916832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39952" y="2492896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126298" y="2996952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22097" y="1693257"/>
            <a:ext cx="98155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BF_</a:t>
            </a:r>
            <a:r>
              <a:rPr lang="pt-BR" altLang="ja-JP" sz="1200" b="1" dirty="0" smtClean="0"/>
              <a:t>LVDT_V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BF_MC_V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BF_PIC_H1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BF_PIC_H2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BF_PIC_Y</a:t>
            </a:r>
            <a:endParaRPr lang="pt-BR" altLang="ja-JP" sz="1200" b="1" dirty="0" smtClean="0"/>
          </a:p>
        </p:txBody>
      </p:sp>
      <p:sp>
        <p:nvSpPr>
          <p:cNvPr id="12" name="正方形/長方形 11"/>
          <p:cNvSpPr/>
          <p:nvPr/>
        </p:nvSpPr>
        <p:spPr>
          <a:xfrm>
            <a:off x="325728" y="3919696"/>
            <a:ext cx="1293944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IM-IRM_PS_H1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IM-IRM_PS_H2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IM-IRM_PS_H3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IM-IRM_PS_V1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IM-IRM_PS_V2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IM-IRM_PS_V3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IM-IRM_MC_H1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IM-IRM_MC_H2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IM-IRM_MC_H3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IM-IRM_MC_V1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IM-IRM_MC_V2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IM-IRM_MC_V3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IM-IRM_PIC_H1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IM-IRM_PIC_H2</a:t>
            </a:r>
            <a:endParaRPr lang="pt-BR" altLang="ja-JP" sz="1200" b="1" dirty="0" smtClean="0"/>
          </a:p>
        </p:txBody>
      </p:sp>
      <p:sp>
        <p:nvSpPr>
          <p:cNvPr id="13" name="正方形/長方形 12"/>
          <p:cNvSpPr/>
          <p:nvPr/>
        </p:nvSpPr>
        <p:spPr>
          <a:xfrm>
            <a:off x="2555776" y="4509120"/>
            <a:ext cx="1287532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TM-RM_PS_H1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TM-RM_PS_H2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TM-RM_PS_V1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TM-RM_PS_V2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TM-RM_MC_H1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TM-RM_MC_H2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TM-RM_MC_V1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TM-RM_MC_V2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OL_X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smtClean="0"/>
              <a:t>OL_Y</a:t>
            </a:r>
          </a:p>
          <a:p>
            <a:r>
              <a:rPr lang="ja-JP" altLang="en-US" sz="1200" b="1" dirty="0" smtClean="0"/>
              <a:t>・</a:t>
            </a:r>
            <a:r>
              <a:rPr lang="en-US" altLang="ja-JP" sz="1200" b="1" dirty="0" err="1" smtClean="0"/>
              <a:t>OL_Total</a:t>
            </a:r>
            <a:endParaRPr lang="en-US" altLang="ja-JP" sz="1200" b="1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10129" y="1261209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57776" y="3502169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195736" y="4509120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Motivation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4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>
                <a:solidFill>
                  <a:srgbClr val="0000FF"/>
                </a:solidFill>
              </a:rPr>
              <a:t>To make glitch-free interferometer</a:t>
            </a:r>
          </a:p>
          <a:p>
            <a:pPr>
              <a:buFont typeface="Symbol" pitchFamily="18" charset="2"/>
              <a:buChar char="Þ"/>
            </a:pPr>
            <a:r>
              <a:rPr lang="en-US" altLang="ja-JP" dirty="0" smtClean="0"/>
              <a:t> It is necessary to identify/remove glitch sources from each small system in the commissioning phase before becoming a complex system.</a:t>
            </a:r>
          </a:p>
          <a:p>
            <a:endParaRPr lang="en-US" altLang="ja-JP" dirty="0" smtClean="0"/>
          </a:p>
          <a:p>
            <a:r>
              <a:rPr lang="en-US" altLang="ja-JP" dirty="0" smtClean="0">
                <a:solidFill>
                  <a:srgbClr val="0000FF"/>
                </a:solidFill>
              </a:rPr>
              <a:t>To save commissioning time</a:t>
            </a:r>
          </a:p>
          <a:p>
            <a:pPr>
              <a:buFont typeface="Symbol" pitchFamily="18" charset="2"/>
              <a:buChar char="Þ"/>
            </a:pPr>
            <a:r>
              <a:rPr lang="en-US" altLang="ja-JP" dirty="0" smtClean="0"/>
              <a:t> </a:t>
            </a:r>
            <a:r>
              <a:rPr lang="en-US" altLang="ja-JP" dirty="0" err="1" smtClean="0"/>
              <a:t>DetChar</a:t>
            </a:r>
            <a:r>
              <a:rPr lang="en-US" altLang="ja-JP" dirty="0" smtClean="0"/>
              <a:t> system is useful to identify troublesome noise sources in the commissioning phase.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円/楕円 28"/>
          <p:cNvSpPr/>
          <p:nvPr/>
        </p:nvSpPr>
        <p:spPr>
          <a:xfrm>
            <a:off x="6444208" y="3645024"/>
            <a:ext cx="1440160" cy="57606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Channel</a:t>
            </a:r>
            <a:endParaRPr kumimoji="1" lang="ja-JP" altLang="en-US" dirty="0"/>
          </a:p>
        </p:txBody>
      </p:sp>
      <p:sp>
        <p:nvSpPr>
          <p:cNvPr id="20" name="コンテンツ プレースホルダ 19"/>
          <p:cNvSpPr>
            <a:spLocks noGrp="1"/>
          </p:cNvSpPr>
          <p:nvPr>
            <p:ph idx="1"/>
          </p:nvPr>
        </p:nvSpPr>
        <p:spPr>
          <a:xfrm>
            <a:off x="539552" y="4653136"/>
            <a:ext cx="8229600" cy="1152128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It is need to cover all channel without luck</a:t>
            </a:r>
          </a:p>
          <a:p>
            <a:pPr>
              <a:buFont typeface="Symbol" pitchFamily="18" charset="2"/>
              <a:buChar char="Þ"/>
            </a:pPr>
            <a:r>
              <a:rPr lang="en-US" altLang="ja-JP" dirty="0" smtClean="0"/>
              <a:t>To make consistency between channels that </a:t>
            </a:r>
            <a:r>
              <a:rPr lang="en-US" altLang="ja-JP" dirty="0" err="1" smtClean="0"/>
              <a:t>DetChar</a:t>
            </a:r>
            <a:r>
              <a:rPr lang="en-US" altLang="ja-JP" dirty="0" smtClean="0"/>
              <a:t> system need and experiment need.</a:t>
            </a:r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3851920" y="148478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Test Point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851920" y="316267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DAQ</a:t>
            </a:r>
            <a:endParaRPr kumimoji="1" lang="ja-JP" altLang="en-US" dirty="0"/>
          </a:p>
        </p:txBody>
      </p:sp>
      <p:sp>
        <p:nvSpPr>
          <p:cNvPr id="6" name="右矢印 5"/>
          <p:cNvSpPr/>
          <p:nvPr/>
        </p:nvSpPr>
        <p:spPr>
          <a:xfrm>
            <a:off x="5076056" y="1700808"/>
            <a:ext cx="762384" cy="48463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084168" y="1484784"/>
            <a:ext cx="108012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Physical quantity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04048" y="1340768"/>
            <a:ext cx="77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Digital</a:t>
            </a:r>
            <a:endParaRPr kumimoji="1" lang="ja-JP" altLang="en-US" dirty="0"/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4572000" y="2276872"/>
            <a:ext cx="1872208" cy="14401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6588224" y="2276872"/>
            <a:ext cx="72008" cy="13681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4644008" y="3645024"/>
            <a:ext cx="1728192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6516216" y="3717032"/>
            <a:ext cx="1208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/>
              <a:t>DetChar</a:t>
            </a:r>
            <a:endParaRPr kumimoji="1" lang="ja-JP" altLang="en-US" sz="2400" dirty="0"/>
          </a:p>
        </p:txBody>
      </p:sp>
      <p:sp>
        <p:nvSpPr>
          <p:cNvPr id="21" name="角丸四角形 20"/>
          <p:cNvSpPr/>
          <p:nvPr/>
        </p:nvSpPr>
        <p:spPr>
          <a:xfrm>
            <a:off x="1403648" y="1988840"/>
            <a:ext cx="1008112" cy="158417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Signals from Sensors</a:t>
            </a:r>
            <a:endParaRPr kumimoji="1" lang="ja-JP" altLang="en-US" dirty="0"/>
          </a:p>
        </p:txBody>
      </p:sp>
      <p:cxnSp>
        <p:nvCxnSpPr>
          <p:cNvPr id="26" name="カギ線コネクタ 25"/>
          <p:cNvCxnSpPr>
            <a:stCxn id="21" idx="3"/>
            <a:endCxn id="4" idx="1"/>
          </p:cNvCxnSpPr>
          <p:nvPr/>
        </p:nvCxnSpPr>
        <p:spPr>
          <a:xfrm flipV="1">
            <a:off x="2411760" y="1941984"/>
            <a:ext cx="1440160" cy="83894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カギ線コネクタ 27"/>
          <p:cNvCxnSpPr>
            <a:stCxn id="21" idx="3"/>
            <a:endCxn id="5" idx="1"/>
          </p:cNvCxnSpPr>
          <p:nvPr/>
        </p:nvCxnSpPr>
        <p:spPr>
          <a:xfrm>
            <a:off x="2411760" y="2780928"/>
            <a:ext cx="1440160" cy="83894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Activity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8919"/>
          </a:xfrm>
        </p:spPr>
        <p:txBody>
          <a:bodyPr/>
          <a:lstStyle/>
          <a:p>
            <a:r>
              <a:rPr lang="en-US" altLang="ja-JP" dirty="0" smtClean="0"/>
              <a:t>To make basis of cannel list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Plan</a:t>
            </a:r>
            <a:endParaRPr kumimoji="1" lang="en-US" altLang="ja-JP" dirty="0" smtClean="0"/>
          </a:p>
          <a:p>
            <a:r>
              <a:rPr kumimoji="1" lang="en-US" altLang="ja-JP" dirty="0" smtClean="0"/>
              <a:t>To make wiki page where subgroup member can add/revise channel list </a:t>
            </a:r>
            <a:r>
              <a:rPr lang="en-US" altLang="ja-JP" dirty="0" smtClean="0"/>
              <a:t>easily</a:t>
            </a:r>
            <a:r>
              <a:rPr kumimoji="1" lang="en-US" altLang="ja-JP" dirty="0" smtClean="0"/>
              <a:t>. 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Discussion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Assignment of making channel list between DGS, Analog circuit and </a:t>
            </a:r>
            <a:r>
              <a:rPr kumimoji="1" lang="en-US" altLang="ja-JP" dirty="0" err="1" smtClean="0"/>
              <a:t>DetChar</a:t>
            </a:r>
            <a:r>
              <a:rPr kumimoji="1" lang="en-US" altLang="ja-JP" dirty="0" smtClean="0"/>
              <a:t>.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Naming rule of channels</a:t>
            </a:r>
          </a:p>
          <a:p>
            <a:pPr>
              <a:buFont typeface="Symbol" pitchFamily="18" charset="2"/>
              <a:buChar char="Þ"/>
            </a:pPr>
            <a:r>
              <a:rPr lang="en-US" altLang="ja-JP" dirty="0" smtClean="0"/>
              <a:t> Along </a:t>
            </a:r>
            <a:r>
              <a:rPr lang="en-US" altLang="ja-JP" dirty="0" smtClean="0"/>
              <a:t>with </a:t>
            </a:r>
            <a:r>
              <a:rPr kumimoji="1" lang="en-US" altLang="ja-JP" dirty="0" smtClean="0"/>
              <a:t>LIGO</a:t>
            </a:r>
            <a:r>
              <a:rPr lang="en-US" altLang="ja-JP" dirty="0" smtClean="0"/>
              <a:t> and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Vilgo</a:t>
            </a:r>
            <a:r>
              <a:rPr kumimoji="1" lang="en-US" altLang="ja-JP" dirty="0" smtClean="0"/>
              <a:t>.</a:t>
            </a:r>
          </a:p>
          <a:p>
            <a:pPr>
              <a:buNone/>
            </a:pPr>
            <a:r>
              <a:rPr lang="en-US" altLang="ja-JP" dirty="0" smtClean="0"/>
              <a:t>(for example)</a:t>
            </a:r>
            <a:endParaRPr lang="en-US" altLang="ja-JP" dirty="0"/>
          </a:p>
          <a:p>
            <a:pPr>
              <a:buNone/>
            </a:pPr>
            <a:r>
              <a:rPr lang="en-US" altLang="ja-JP" dirty="0" smtClean="0"/>
              <a:t>L1:PEM-EX_SEISY_OUTPUT   (16)     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     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L1:PEM-EX_SEISY_OUT_DQ   (256)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539552" y="5229200"/>
            <a:ext cx="43204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5381" y="5291916"/>
            <a:ext cx="124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Livingstone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1043608" y="5238492"/>
            <a:ext cx="720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539552" y="5517232"/>
            <a:ext cx="3165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Physical Environmental Monitor</a:t>
            </a:r>
            <a:endParaRPr kumimoji="1" lang="ja-JP" altLang="en-US" dirty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1907704" y="5229200"/>
            <a:ext cx="43204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1691680" y="5219908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X-arm End</a:t>
            </a:r>
            <a:endParaRPr kumimoji="1" lang="ja-JP" altLang="en-US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2555776" y="5229200"/>
            <a:ext cx="720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2843808" y="5229200"/>
            <a:ext cx="2504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Seismometor</a:t>
            </a:r>
            <a:r>
              <a:rPr kumimoji="1" lang="en-US" altLang="ja-JP" dirty="0" smtClean="0"/>
              <a:t> Y-direction</a:t>
            </a:r>
            <a:endParaRPr kumimoji="1" lang="ja-JP" altLang="en-US" dirty="0"/>
          </a:p>
        </p:txBody>
      </p:sp>
      <p:cxnSp>
        <p:nvCxnSpPr>
          <p:cNvPr id="16" name="直線コネクタ 15"/>
          <p:cNvCxnSpPr/>
          <p:nvPr/>
        </p:nvCxnSpPr>
        <p:spPr>
          <a:xfrm>
            <a:off x="1403648" y="5229200"/>
            <a:ext cx="7200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3059832" y="5229200"/>
            <a:ext cx="64807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5364088" y="5229200"/>
            <a:ext cx="43204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5580112" y="5229200"/>
            <a:ext cx="64807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6228184" y="5157192"/>
            <a:ext cx="1566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16Hz Sampling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Preliminary Image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78098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MIF_LSC</a:t>
            </a:r>
            <a:endParaRPr kumimoji="1" lang="ja-JP" altLang="en-US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4283968" y="1484784"/>
            <a:ext cx="4697299" cy="4599979"/>
            <a:chOff x="107504" y="1556792"/>
            <a:chExt cx="4697299" cy="459997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1556792"/>
              <a:ext cx="4409267" cy="45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正方形/長方形 5"/>
            <p:cNvSpPr/>
            <p:nvPr/>
          </p:nvSpPr>
          <p:spPr>
            <a:xfrm>
              <a:off x="179512" y="1556792"/>
              <a:ext cx="2016224" cy="8640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07504" y="3717032"/>
              <a:ext cx="2016224" cy="8640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4846378" y="2276872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92080" y="3419708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948264" y="1196752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676456" y="3429000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228184" y="4437112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388424" y="4941168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932040" y="5517232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79512" y="764704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67544" y="764704"/>
            <a:ext cx="1632178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REFL_PD1_DC</a:t>
            </a:r>
            <a:endParaRPr lang="en-US" altLang="ja-JP" b="1" dirty="0" smtClean="0"/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REFL_PD1_I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REFL_PD1_Q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REFL_PD2_DC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REFL_PD2_I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REFL_PD2_Q</a:t>
            </a:r>
            <a:endParaRPr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407431" y="764704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637109" y="764704"/>
            <a:ext cx="1588897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POP_PD1_DC</a:t>
            </a:r>
            <a:endParaRPr lang="en-US" altLang="ja-JP" b="1" dirty="0" smtClean="0"/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POP_PD1_I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POP_PD1_Q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POP_PD2_DC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POP_PD2_I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POP_PD2_Q</a:t>
            </a:r>
            <a:endParaRPr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79512" y="4581128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67544" y="4549676"/>
            <a:ext cx="143500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AS_PD1_DC</a:t>
            </a:r>
            <a:endParaRPr lang="en-US" altLang="ja-JP" b="1" dirty="0" smtClean="0"/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AS_PD1_I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AS_PD1_Q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79512" y="6165304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39552" y="6165304"/>
            <a:ext cx="933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AS_DC</a:t>
            </a:r>
            <a:endParaRPr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411760" y="4581128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699792" y="4581128"/>
            <a:ext cx="211147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OMCREFL_PD1_DC</a:t>
            </a:r>
            <a:endParaRPr lang="en-US" altLang="ja-JP" b="1" dirty="0" smtClean="0"/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OMCREFL_PD1_I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OMCREFL_PD1_Q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78098"/>
          </a:xfrm>
        </p:spPr>
        <p:txBody>
          <a:bodyPr>
            <a:normAutofit/>
          </a:bodyPr>
          <a:lstStyle/>
          <a:p>
            <a:r>
              <a:rPr kumimoji="1" lang="en-US" altLang="ja-JP" dirty="0" err="1" smtClean="0"/>
              <a:t>MIF_ASC_Yaw</a:t>
            </a:r>
            <a:endParaRPr kumimoji="1" lang="ja-JP" altLang="en-US" dirty="0"/>
          </a:p>
        </p:txBody>
      </p:sp>
      <p:grpSp>
        <p:nvGrpSpPr>
          <p:cNvPr id="2" name="グループ化 7"/>
          <p:cNvGrpSpPr/>
          <p:nvPr/>
        </p:nvGrpSpPr>
        <p:grpSpPr>
          <a:xfrm>
            <a:off x="4283968" y="1484784"/>
            <a:ext cx="4697299" cy="4599979"/>
            <a:chOff x="107504" y="1556792"/>
            <a:chExt cx="4697299" cy="459997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1556792"/>
              <a:ext cx="4409267" cy="45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正方形/長方形 5"/>
            <p:cNvSpPr/>
            <p:nvPr/>
          </p:nvSpPr>
          <p:spPr>
            <a:xfrm>
              <a:off x="179512" y="1556792"/>
              <a:ext cx="2016224" cy="8640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07504" y="3717032"/>
              <a:ext cx="2016224" cy="8640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4846378" y="2276872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92080" y="3419708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948264" y="1196752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676456" y="3429000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228184" y="4437112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79512" y="764704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67544" y="764704"/>
            <a:ext cx="202997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REFL_QPD1_Total</a:t>
            </a:r>
            <a:endParaRPr lang="en-US" altLang="ja-JP" b="1" dirty="0" smtClean="0"/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REFL_QPD1_DC</a:t>
            </a:r>
            <a:endParaRPr lang="en-US" altLang="ja-JP" b="1" dirty="0" smtClean="0"/>
          </a:p>
          <a:p>
            <a:r>
              <a:rPr lang="ja-JP" altLang="en-US" b="1" dirty="0"/>
              <a:t>・</a:t>
            </a:r>
            <a:r>
              <a:rPr lang="en-GB" altLang="ja-JP" b="1" dirty="0" smtClean="0"/>
              <a:t>REFL_QPD1_I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REFL_QPD1_Q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REFL_QPD</a:t>
            </a:r>
            <a:r>
              <a:rPr lang="en-US" altLang="ja-JP" b="1" dirty="0" smtClean="0"/>
              <a:t>2</a:t>
            </a:r>
            <a:r>
              <a:rPr lang="en-GB" altLang="ja-JP" b="1" dirty="0" smtClean="0"/>
              <a:t>_Total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REFL_QPD2_DC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REFL_QPD2_I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REFL_QPD2_Q</a:t>
            </a:r>
            <a:endParaRPr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407431" y="764704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637109" y="764704"/>
            <a:ext cx="1945020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POP_QPD</a:t>
            </a:r>
            <a:r>
              <a:rPr lang="en-US" altLang="ja-JP" b="1" dirty="0"/>
              <a:t>1</a:t>
            </a:r>
            <a:r>
              <a:rPr lang="en-GB" altLang="ja-JP" b="1" dirty="0" smtClean="0"/>
              <a:t>_Total</a:t>
            </a:r>
            <a:endParaRPr lang="en-US" altLang="ja-JP" b="1" dirty="0" smtClean="0"/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POP_QPD1_DC</a:t>
            </a:r>
            <a:endParaRPr lang="en-US" altLang="ja-JP" b="1" dirty="0" smtClean="0"/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POP_QPD1_I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POP_QPD1_Q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POP_QPD</a:t>
            </a:r>
            <a:r>
              <a:rPr lang="en-US" altLang="ja-JP" b="1" dirty="0" smtClean="0"/>
              <a:t>2</a:t>
            </a:r>
            <a:r>
              <a:rPr lang="en-GB" altLang="ja-JP" b="1" dirty="0" smtClean="0"/>
              <a:t>_Total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POP_QPD2_DC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POP_QPD2_I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POP_QPD2_Q</a:t>
            </a:r>
            <a:endParaRPr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79512" y="3164775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67544" y="3164775"/>
            <a:ext cx="16580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・</a:t>
            </a:r>
            <a:r>
              <a:rPr lang="en-GB" altLang="ja-JP" b="1" dirty="0" err="1" smtClean="0"/>
              <a:t>EY_QPD_Total</a:t>
            </a:r>
            <a:endParaRPr lang="en-US" altLang="ja-JP" b="1" dirty="0" smtClean="0"/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EY_QPD_DC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411760" y="3164775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699792" y="3164775"/>
            <a:ext cx="16644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・</a:t>
            </a:r>
            <a:r>
              <a:rPr lang="en-GB" altLang="ja-JP" b="1" dirty="0" err="1" smtClean="0"/>
              <a:t>EX_QPD_Total</a:t>
            </a:r>
            <a:endParaRPr lang="en-US" altLang="ja-JP" b="1" dirty="0" smtClean="0"/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EX_QPD_DC</a:t>
            </a:r>
            <a:endParaRPr lang="en-US" altLang="ja-JP" b="1" dirty="0" smtClean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79512" y="4564379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67544" y="4532927"/>
            <a:ext cx="17911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AS_QPD1_Total</a:t>
            </a:r>
            <a:endParaRPr lang="en-US" altLang="ja-JP" b="1" dirty="0" smtClean="0"/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AS_QPD1_DC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AS_QPD1_I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AS_QPD1_Q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8388424" y="4941168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932040" y="5517232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78098"/>
          </a:xfrm>
        </p:spPr>
        <p:txBody>
          <a:bodyPr>
            <a:normAutofit/>
          </a:bodyPr>
          <a:lstStyle/>
          <a:p>
            <a:r>
              <a:rPr kumimoji="1" lang="en-US" altLang="ja-JP" dirty="0" err="1" smtClean="0"/>
              <a:t>MIF_ASC_Pitch</a:t>
            </a:r>
            <a:endParaRPr kumimoji="1" lang="ja-JP" altLang="en-US" dirty="0"/>
          </a:p>
        </p:txBody>
      </p:sp>
      <p:grpSp>
        <p:nvGrpSpPr>
          <p:cNvPr id="2" name="グループ化 7"/>
          <p:cNvGrpSpPr/>
          <p:nvPr/>
        </p:nvGrpSpPr>
        <p:grpSpPr>
          <a:xfrm>
            <a:off x="4283968" y="1484784"/>
            <a:ext cx="4697299" cy="4599979"/>
            <a:chOff x="107504" y="1556792"/>
            <a:chExt cx="4697299" cy="459997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1556792"/>
              <a:ext cx="4409267" cy="45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正方形/長方形 5"/>
            <p:cNvSpPr/>
            <p:nvPr/>
          </p:nvSpPr>
          <p:spPr>
            <a:xfrm>
              <a:off x="179512" y="1556792"/>
              <a:ext cx="2016224" cy="8640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07504" y="3717032"/>
              <a:ext cx="2016224" cy="8640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4846378" y="2276872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92080" y="3419708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948264" y="1196752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676456" y="3429000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228184" y="4437112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79512" y="764704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67544" y="764704"/>
            <a:ext cx="202997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REFL_QPD1_Total</a:t>
            </a:r>
            <a:endParaRPr lang="en-US" altLang="ja-JP" b="1" dirty="0" smtClean="0"/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REFL_QPD1_DC</a:t>
            </a:r>
            <a:endParaRPr lang="en-US" altLang="ja-JP" b="1" dirty="0" smtClean="0"/>
          </a:p>
          <a:p>
            <a:r>
              <a:rPr lang="ja-JP" altLang="en-US" b="1" dirty="0"/>
              <a:t>・</a:t>
            </a:r>
            <a:r>
              <a:rPr lang="en-GB" altLang="ja-JP" b="1" dirty="0" smtClean="0"/>
              <a:t>REFL_QPD1_I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REFL_QPD1_Q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REFL_QPD</a:t>
            </a:r>
            <a:r>
              <a:rPr lang="en-US" altLang="ja-JP" b="1" dirty="0" smtClean="0"/>
              <a:t>2</a:t>
            </a:r>
            <a:r>
              <a:rPr lang="en-GB" altLang="ja-JP" b="1" dirty="0" smtClean="0"/>
              <a:t>_Total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REFL_QPD2_DC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REFL_QPD2_I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REFL_QPD2_Q</a:t>
            </a:r>
            <a:endParaRPr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407431" y="764704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637109" y="764704"/>
            <a:ext cx="1945020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POP_QPD</a:t>
            </a:r>
            <a:r>
              <a:rPr lang="en-US" altLang="ja-JP" b="1" dirty="0"/>
              <a:t>1</a:t>
            </a:r>
            <a:r>
              <a:rPr lang="en-GB" altLang="ja-JP" b="1" dirty="0" smtClean="0"/>
              <a:t>_Total</a:t>
            </a:r>
            <a:endParaRPr lang="en-US" altLang="ja-JP" b="1" dirty="0" smtClean="0"/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POP_QPD1_DC</a:t>
            </a:r>
            <a:endParaRPr lang="en-US" altLang="ja-JP" b="1" dirty="0" smtClean="0"/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POP_QPD1_I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POP_QPD1_Q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POP_QPD</a:t>
            </a:r>
            <a:r>
              <a:rPr lang="en-US" altLang="ja-JP" b="1" dirty="0" smtClean="0"/>
              <a:t>2</a:t>
            </a:r>
            <a:r>
              <a:rPr lang="en-GB" altLang="ja-JP" b="1" dirty="0" smtClean="0"/>
              <a:t>_Total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POP_QPD2_DC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POP_QPD2_I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POP_QPD2_Q</a:t>
            </a:r>
            <a:endParaRPr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79512" y="3164775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67544" y="3164775"/>
            <a:ext cx="16580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・</a:t>
            </a:r>
            <a:r>
              <a:rPr lang="en-GB" altLang="ja-JP" b="1" dirty="0" err="1" smtClean="0"/>
              <a:t>EY_QPD_Total</a:t>
            </a:r>
            <a:endParaRPr lang="en-US" altLang="ja-JP" b="1" dirty="0" smtClean="0"/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EY_QPD_DC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411760" y="3164775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699792" y="3164775"/>
            <a:ext cx="16644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・</a:t>
            </a:r>
            <a:r>
              <a:rPr lang="en-GB" altLang="ja-JP" b="1" dirty="0" err="1" smtClean="0"/>
              <a:t>EX_QPD_Total</a:t>
            </a:r>
            <a:endParaRPr lang="en-US" altLang="ja-JP" b="1" dirty="0" smtClean="0"/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EX_QPD_DC</a:t>
            </a:r>
            <a:endParaRPr lang="en-US" altLang="ja-JP" b="1" dirty="0" smtClean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79512" y="4564379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67544" y="4532927"/>
            <a:ext cx="17911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AS_QPD1_Total</a:t>
            </a:r>
            <a:endParaRPr lang="en-US" altLang="ja-JP" b="1" dirty="0" smtClean="0"/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AS_QPD1_DC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AS_QPD1_I</a:t>
            </a:r>
          </a:p>
          <a:p>
            <a:r>
              <a:rPr lang="ja-JP" altLang="en-US" b="1" dirty="0" smtClean="0"/>
              <a:t>・</a:t>
            </a:r>
            <a:r>
              <a:rPr lang="en-GB" altLang="ja-JP" b="1" dirty="0" smtClean="0"/>
              <a:t>AS_QPD1_Q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8388424" y="4941168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932040" y="5517232"/>
            <a:ext cx="3016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677</Words>
  <Application>Microsoft Office PowerPoint</Application>
  <PresentationFormat>画面に合わせる (4:3)</PresentationFormat>
  <Paragraphs>311</Paragraphs>
  <Slides>14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0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Office テーマ</vt:lpstr>
      <vt:lpstr>Channel List</vt:lpstr>
      <vt:lpstr>Motivation</vt:lpstr>
      <vt:lpstr>Channel</vt:lpstr>
      <vt:lpstr>Activity</vt:lpstr>
      <vt:lpstr>Discussion</vt:lpstr>
      <vt:lpstr>Preliminary Image</vt:lpstr>
      <vt:lpstr>MIF_LSC</vt:lpstr>
      <vt:lpstr>MIF_ASC_Yaw</vt:lpstr>
      <vt:lpstr>MIF_ASC_Pitch</vt:lpstr>
      <vt:lpstr>IOO_PSL</vt:lpstr>
      <vt:lpstr>IOO_Green</vt:lpstr>
      <vt:lpstr>VIS</vt:lpstr>
      <vt:lpstr>VIS_(SAS-B)</vt:lpstr>
      <vt:lpstr>VIS_(SAS-Bp)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Channel List</dc:title>
  <dc:creator>Agatsuma</dc:creator>
  <cp:lastModifiedBy>Agatsuma</cp:lastModifiedBy>
  <cp:revision>29</cp:revision>
  <dcterms:created xsi:type="dcterms:W3CDTF">2012-04-10T06:16:48Z</dcterms:created>
  <dcterms:modified xsi:type="dcterms:W3CDTF">2012-05-09T00:10:46Z</dcterms:modified>
</cp:coreProperties>
</file>