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2DEED-4C82-4BAC-B99F-D0838639C774}" type="datetimeFigureOut">
              <a:rPr kumimoji="1" lang="ja-JP" altLang="en-US" smtClean="0"/>
              <a:t>2009/4/20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9298B-525C-4BAE-B014-21C74C4959F8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9298B-525C-4BAE-B014-21C74C4959F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9298B-525C-4BAE-B014-21C74C4959F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9298B-525C-4BAE-B014-21C74C4959F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9298B-525C-4BAE-B014-21C74C4959F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2009/4/20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7.png"/><Relationship Id="rId4" Type="http://schemas.openxmlformats.org/officeDocument/2006/relationships/image" Target="../media/image5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250825" y="2060575"/>
            <a:ext cx="2089150" cy="936625"/>
            <a:chOff x="158" y="1298"/>
            <a:chExt cx="1316" cy="590"/>
          </a:xfrm>
        </p:grpSpPr>
        <p:sp>
          <p:nvSpPr>
            <p:cNvPr id="5" name="Text Box 23"/>
            <p:cNvSpPr txBox="1">
              <a:spLocks noChangeArrowheads="1"/>
            </p:cNvSpPr>
            <p:nvPr/>
          </p:nvSpPr>
          <p:spPr bwMode="auto">
            <a:xfrm>
              <a:off x="295" y="1389"/>
              <a:ext cx="1179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000" b="1">
                  <a:solidFill>
                    <a:srgbClr val="FFCC00"/>
                  </a:solidFill>
                  <a:latin typeface="Arial" charset="0"/>
                </a:rPr>
                <a:t>Conceptual Design</a:t>
              </a:r>
            </a:p>
          </p:txBody>
        </p:sp>
        <p:sp>
          <p:nvSpPr>
            <p:cNvPr id="6" name="Rectangle 33"/>
            <p:cNvSpPr>
              <a:spLocks noChangeArrowheads="1"/>
            </p:cNvSpPr>
            <p:nvPr/>
          </p:nvSpPr>
          <p:spPr bwMode="auto">
            <a:xfrm>
              <a:off x="158" y="1298"/>
              <a:ext cx="1134" cy="590"/>
            </a:xfrm>
            <a:prstGeom prst="rect">
              <a:avLst/>
            </a:prstGeom>
            <a:noFill/>
            <a:ln w="5715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051050" y="2060575"/>
            <a:ext cx="1801813" cy="936625"/>
            <a:chOff x="1292" y="1298"/>
            <a:chExt cx="1135" cy="590"/>
          </a:xfrm>
        </p:grpSpPr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293" y="1434"/>
              <a:ext cx="113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ja-JP" sz="2000" b="1">
                  <a:solidFill>
                    <a:srgbClr val="FFCC00"/>
                  </a:solidFill>
                  <a:latin typeface="Arial" charset="0"/>
                </a:rPr>
                <a:t>Preliminary Design</a:t>
              </a: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1292" y="1298"/>
              <a:ext cx="998" cy="590"/>
            </a:xfrm>
            <a:prstGeom prst="rect">
              <a:avLst/>
            </a:prstGeom>
            <a:noFill/>
            <a:ln w="5715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0" name="Group 55"/>
          <p:cNvGrpSpPr>
            <a:grpSpLocks/>
          </p:cNvGrpSpPr>
          <p:nvPr/>
        </p:nvGrpSpPr>
        <p:grpSpPr bwMode="auto">
          <a:xfrm>
            <a:off x="5203825" y="2074863"/>
            <a:ext cx="1943100" cy="936625"/>
            <a:chOff x="3278" y="1307"/>
            <a:chExt cx="1224" cy="590"/>
          </a:xfrm>
        </p:grpSpPr>
        <p:sp>
          <p:nvSpPr>
            <p:cNvPr id="11" name="Text Box 28"/>
            <p:cNvSpPr txBox="1">
              <a:spLocks noChangeArrowheads="1"/>
            </p:cNvSpPr>
            <p:nvPr/>
          </p:nvSpPr>
          <p:spPr bwMode="auto">
            <a:xfrm>
              <a:off x="3278" y="1353"/>
              <a:ext cx="1224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altLang="ja-JP" sz="2000" b="1">
                  <a:solidFill>
                    <a:srgbClr val="FFCC00"/>
                  </a:solidFill>
                  <a:latin typeface="Arial" charset="0"/>
                </a:rPr>
                <a:t> </a:t>
              </a:r>
              <a:r>
                <a:rPr lang="en-US" altLang="ja-JP" sz="1800" b="1">
                  <a:solidFill>
                    <a:srgbClr val="FFCC00"/>
                  </a:solidFill>
                  <a:latin typeface="Arial" charset="0"/>
                </a:rPr>
                <a:t>Construction</a:t>
              </a:r>
            </a:p>
            <a:p>
              <a:pPr>
                <a:lnSpc>
                  <a:spcPct val="75000"/>
                </a:lnSpc>
              </a:pPr>
              <a:r>
                <a:rPr lang="en-US" altLang="ja-JP" sz="1800" b="1">
                  <a:solidFill>
                    <a:srgbClr val="FFCC00"/>
                  </a:solidFill>
                  <a:latin typeface="Arial" charset="0"/>
                </a:rPr>
                <a:t>           &amp; Commissioning</a:t>
              </a:r>
            </a:p>
          </p:txBody>
        </p:sp>
        <p:sp>
          <p:nvSpPr>
            <p:cNvPr id="12" name="Rectangle 40"/>
            <p:cNvSpPr>
              <a:spLocks noChangeArrowheads="1"/>
            </p:cNvSpPr>
            <p:nvPr/>
          </p:nvSpPr>
          <p:spPr bwMode="auto">
            <a:xfrm>
              <a:off x="3334" y="1307"/>
              <a:ext cx="1088" cy="590"/>
            </a:xfrm>
            <a:prstGeom prst="rect">
              <a:avLst/>
            </a:prstGeom>
            <a:noFill/>
            <a:ln w="5715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3635375" y="2060575"/>
            <a:ext cx="1657350" cy="936625"/>
            <a:chOff x="2290" y="1298"/>
            <a:chExt cx="1044" cy="590"/>
          </a:xfrm>
        </p:grpSpPr>
        <p:sp>
          <p:nvSpPr>
            <p:cNvPr id="14" name="Text Box 26"/>
            <p:cNvSpPr txBox="1">
              <a:spLocks noChangeArrowheads="1"/>
            </p:cNvSpPr>
            <p:nvPr/>
          </p:nvSpPr>
          <p:spPr bwMode="auto">
            <a:xfrm>
              <a:off x="2381" y="1434"/>
              <a:ext cx="862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altLang="ja-JP" sz="2000" b="1">
                  <a:solidFill>
                    <a:srgbClr val="FFCC00"/>
                  </a:solidFill>
                  <a:latin typeface="Arial" charset="0"/>
                </a:rPr>
                <a:t>Detailed Design</a:t>
              </a:r>
            </a:p>
          </p:txBody>
        </p:sp>
        <p:sp>
          <p:nvSpPr>
            <p:cNvPr id="15" name="Rectangle 41"/>
            <p:cNvSpPr>
              <a:spLocks noChangeArrowheads="1"/>
            </p:cNvSpPr>
            <p:nvPr/>
          </p:nvSpPr>
          <p:spPr bwMode="auto">
            <a:xfrm>
              <a:off x="2290" y="1298"/>
              <a:ext cx="1044" cy="590"/>
            </a:xfrm>
            <a:prstGeom prst="rect">
              <a:avLst/>
            </a:prstGeom>
            <a:noFill/>
            <a:ln w="5715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7056438" y="2068513"/>
            <a:ext cx="1619250" cy="936625"/>
            <a:chOff x="4445" y="1298"/>
            <a:chExt cx="1020" cy="590"/>
          </a:xfrm>
        </p:grpSpPr>
        <p:sp>
          <p:nvSpPr>
            <p:cNvPr id="17" name="Rectangle 39"/>
            <p:cNvSpPr>
              <a:spLocks noChangeArrowheads="1"/>
            </p:cNvSpPr>
            <p:nvPr/>
          </p:nvSpPr>
          <p:spPr bwMode="auto">
            <a:xfrm>
              <a:off x="4445" y="1298"/>
              <a:ext cx="1020" cy="590"/>
            </a:xfrm>
            <a:prstGeom prst="rect">
              <a:avLst/>
            </a:prstGeom>
            <a:noFill/>
            <a:ln w="5715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8" name="Text Box 42"/>
            <p:cNvSpPr txBox="1">
              <a:spLocks noChangeArrowheads="1"/>
            </p:cNvSpPr>
            <p:nvPr/>
          </p:nvSpPr>
          <p:spPr bwMode="auto">
            <a:xfrm>
              <a:off x="4536" y="1480"/>
              <a:ext cx="884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altLang="ja-JP" sz="2000" b="1">
                  <a:solidFill>
                    <a:srgbClr val="FFCC00"/>
                  </a:solidFill>
                  <a:latin typeface="Arial" charset="0"/>
                </a:rPr>
                <a:t>Operation</a:t>
              </a:r>
            </a:p>
          </p:txBody>
        </p:sp>
      </p:grpSp>
      <p:sp>
        <p:nvSpPr>
          <p:cNvPr id="19" name="AutoShape 48"/>
          <p:cNvSpPr>
            <a:spLocks noChangeArrowheads="1"/>
          </p:cNvSpPr>
          <p:nvPr/>
        </p:nvSpPr>
        <p:spPr bwMode="auto">
          <a:xfrm rot="10800000">
            <a:off x="971550" y="3021013"/>
            <a:ext cx="431800" cy="360362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0" name="AutoShape 52"/>
          <p:cNvSpPr>
            <a:spLocks noChangeArrowheads="1"/>
          </p:cNvSpPr>
          <p:nvPr/>
        </p:nvSpPr>
        <p:spPr bwMode="auto">
          <a:xfrm rot="10800000">
            <a:off x="5940425" y="2997200"/>
            <a:ext cx="431800" cy="1439863"/>
          </a:xfrm>
          <a:prstGeom prst="upArrow">
            <a:avLst>
              <a:gd name="adj1" fmla="val 50000"/>
              <a:gd name="adj2" fmla="val 8336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1" name="AutoShape 53"/>
          <p:cNvSpPr>
            <a:spLocks noChangeArrowheads="1"/>
          </p:cNvSpPr>
          <p:nvPr/>
        </p:nvSpPr>
        <p:spPr bwMode="auto">
          <a:xfrm rot="10800000">
            <a:off x="4356100" y="3021013"/>
            <a:ext cx="431800" cy="2424112"/>
          </a:xfrm>
          <a:prstGeom prst="upArrow">
            <a:avLst>
              <a:gd name="adj1" fmla="val 50000"/>
              <a:gd name="adj2" fmla="val 140349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2" name="AutoShape 54"/>
          <p:cNvSpPr>
            <a:spLocks noChangeArrowheads="1"/>
          </p:cNvSpPr>
          <p:nvPr/>
        </p:nvSpPr>
        <p:spPr bwMode="auto">
          <a:xfrm rot="10800000">
            <a:off x="2700338" y="3014663"/>
            <a:ext cx="431800" cy="966787"/>
          </a:xfrm>
          <a:prstGeom prst="upArrow">
            <a:avLst>
              <a:gd name="adj1" fmla="val 50000"/>
              <a:gd name="adj2" fmla="val 5597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3" name="Text Box 56"/>
          <p:cNvSpPr txBox="1">
            <a:spLocks noChangeArrowheads="1"/>
          </p:cNvSpPr>
          <p:nvPr/>
        </p:nvSpPr>
        <p:spPr bwMode="auto">
          <a:xfrm>
            <a:off x="107950" y="3294063"/>
            <a:ext cx="266382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System requirement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System feasibility</a:t>
            </a:r>
          </a:p>
        </p:txBody>
      </p:sp>
      <p:sp>
        <p:nvSpPr>
          <p:cNvPr id="24" name="Text Box 57"/>
          <p:cNvSpPr txBox="1">
            <a:spLocks noChangeArrowheads="1"/>
          </p:cNvSpPr>
          <p:nvPr/>
        </p:nvSpPr>
        <p:spPr bwMode="auto">
          <a:xfrm>
            <a:off x="1419225" y="3886200"/>
            <a:ext cx="3311525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Analysis of alternatives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Detailed feasibility analysis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Preliminary design</a:t>
            </a:r>
          </a:p>
        </p:txBody>
      </p:sp>
      <p:sp>
        <p:nvSpPr>
          <p:cNvPr id="25" name="Text Box 58"/>
          <p:cNvSpPr txBox="1">
            <a:spLocks noChangeArrowheads="1"/>
          </p:cNvSpPr>
          <p:nvPr/>
        </p:nvSpPr>
        <p:spPr bwMode="auto">
          <a:xfrm>
            <a:off x="3059113" y="5372100"/>
            <a:ext cx="3311525" cy="130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Optimization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Evaluation of prototypes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Cost, schedule, man-power </a:t>
            </a: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　 </a:t>
            </a:r>
          </a:p>
          <a:p>
            <a:pPr>
              <a:lnSpc>
                <a:spcPct val="85000"/>
              </a:lnSpc>
            </a:pP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  estimation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Configuration identification</a:t>
            </a:r>
          </a:p>
        </p:txBody>
      </p:sp>
      <p:sp>
        <p:nvSpPr>
          <p:cNvPr id="26" name="Text Box 59"/>
          <p:cNvSpPr txBox="1">
            <a:spLocks noChangeArrowheads="1"/>
          </p:cNvSpPr>
          <p:nvPr/>
        </p:nvSpPr>
        <p:spPr bwMode="auto">
          <a:xfrm>
            <a:off x="5026025" y="4373563"/>
            <a:ext cx="26638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Construction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Commissioning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Test and evaluation</a:t>
            </a:r>
          </a:p>
        </p:txBody>
      </p:sp>
      <p:sp>
        <p:nvSpPr>
          <p:cNvPr id="27" name="AutoShape 60"/>
          <p:cNvSpPr>
            <a:spLocks noChangeArrowheads="1"/>
          </p:cNvSpPr>
          <p:nvPr/>
        </p:nvSpPr>
        <p:spPr bwMode="auto">
          <a:xfrm rot="10800000">
            <a:off x="7596188" y="2997200"/>
            <a:ext cx="431800" cy="360363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8" name="Text Box 61"/>
          <p:cNvSpPr txBox="1">
            <a:spLocks noChangeArrowheads="1"/>
          </p:cNvSpPr>
          <p:nvPr/>
        </p:nvSpPr>
        <p:spPr bwMode="auto">
          <a:xfrm>
            <a:off x="6877050" y="3316288"/>
            <a:ext cx="1943100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Operation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Maintenance</a:t>
            </a:r>
          </a:p>
          <a:p>
            <a:pPr>
              <a:lnSpc>
                <a:spcPct val="85000"/>
              </a:lnSpc>
            </a:pPr>
            <a:r>
              <a:rPr lang="ja-JP" altLang="en-US" sz="1800" b="1">
                <a:solidFill>
                  <a:srgbClr val="FFCC00"/>
                </a:solidFill>
                <a:latin typeface="Arial" charset="0"/>
              </a:rPr>
              <a:t>・</a:t>
            </a:r>
            <a:r>
              <a:rPr lang="en-US" altLang="ja-JP" sz="1800" b="1">
                <a:solidFill>
                  <a:srgbClr val="FFCC00"/>
                </a:solidFill>
                <a:latin typeface="Arial" charset="0"/>
              </a:rPr>
              <a:t>Modifications</a:t>
            </a:r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0" y="260350"/>
            <a:ext cx="89995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3200" b="1">
                <a:solidFill>
                  <a:srgbClr val="CC0000"/>
                </a:solidFill>
                <a:latin typeface="Arial" charset="0"/>
              </a:rPr>
              <a:t>  </a:t>
            </a:r>
            <a:r>
              <a:rPr lang="en-US" altLang="ja-JP" sz="3200" b="1">
                <a:solidFill>
                  <a:srgbClr val="FF0000"/>
                </a:solidFill>
                <a:latin typeface="Arial" charset="0"/>
              </a:rPr>
              <a:t>LCGT </a:t>
            </a:r>
            <a:r>
              <a:rPr lang="en-US" altLang="ja-JP" sz="3600" b="1">
                <a:solidFill>
                  <a:srgbClr val="FF0000"/>
                </a:solidFill>
                <a:latin typeface="Arial" charset="0"/>
              </a:rPr>
              <a:t>Development Phases</a:t>
            </a:r>
          </a:p>
        </p:txBody>
      </p:sp>
      <p:sp>
        <p:nvSpPr>
          <p:cNvPr id="30" name="AutoShape 64"/>
          <p:cNvSpPr>
            <a:spLocks noChangeArrowheads="1"/>
          </p:cNvSpPr>
          <p:nvPr/>
        </p:nvSpPr>
        <p:spPr bwMode="auto">
          <a:xfrm flipV="1">
            <a:off x="4643438" y="1628775"/>
            <a:ext cx="288925" cy="3603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" name="Text Box 65"/>
          <p:cNvSpPr txBox="1">
            <a:spLocks noChangeArrowheads="1"/>
          </p:cNvSpPr>
          <p:nvPr/>
        </p:nvSpPr>
        <p:spPr bwMode="auto">
          <a:xfrm>
            <a:off x="3924300" y="1268413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>
                <a:solidFill>
                  <a:srgbClr val="FF9900"/>
                </a:solidFill>
                <a:latin typeface="Arial" charset="0"/>
              </a:rPr>
              <a:t>We are here!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6" grpId="0"/>
      <p:bldP spid="27" grpId="0" animBg="1"/>
      <p:bldP spid="28" grpId="0"/>
      <p:bldP spid="30" grpId="0" animBg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23850" y="2349500"/>
            <a:ext cx="8424863" cy="950913"/>
            <a:chOff x="158" y="2377"/>
            <a:chExt cx="5307" cy="599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58" y="2377"/>
              <a:ext cx="1318" cy="590"/>
              <a:chOff x="158" y="1298"/>
              <a:chExt cx="1316" cy="590"/>
            </a:xfrm>
          </p:grpSpPr>
          <p:sp>
            <p:nvSpPr>
              <p:cNvPr id="15" name="Text Box 4"/>
              <p:cNvSpPr txBox="1">
                <a:spLocks noChangeArrowheads="1"/>
              </p:cNvSpPr>
              <p:nvPr/>
            </p:nvSpPr>
            <p:spPr bwMode="auto">
              <a:xfrm>
                <a:off x="295" y="1389"/>
                <a:ext cx="1179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2000" b="1">
                    <a:solidFill>
                      <a:srgbClr val="FFCC00"/>
                    </a:solidFill>
                    <a:latin typeface="Arial" charset="0"/>
                  </a:rPr>
                  <a:t>Conceptual Design</a:t>
                </a:r>
              </a:p>
            </p:txBody>
          </p:sp>
          <p:sp>
            <p:nvSpPr>
              <p:cNvPr id="16" name="Rectangle 5"/>
              <p:cNvSpPr>
                <a:spLocks noChangeArrowheads="1"/>
              </p:cNvSpPr>
              <p:nvPr/>
            </p:nvSpPr>
            <p:spPr bwMode="auto">
              <a:xfrm>
                <a:off x="158" y="1298"/>
                <a:ext cx="1134" cy="590"/>
              </a:xfrm>
              <a:prstGeom prst="rect">
                <a:avLst/>
              </a:prstGeom>
              <a:noFill/>
              <a:ln w="57150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294" y="2377"/>
              <a:ext cx="1137" cy="590"/>
              <a:chOff x="1292" y="1298"/>
              <a:chExt cx="1135" cy="590"/>
            </a:xfrm>
          </p:grpSpPr>
          <p:sp>
            <p:nvSpPr>
              <p:cNvPr id="13" name="Text Box 7"/>
              <p:cNvSpPr txBox="1">
                <a:spLocks noChangeArrowheads="1"/>
              </p:cNvSpPr>
              <p:nvPr/>
            </p:nvSpPr>
            <p:spPr bwMode="auto">
              <a:xfrm>
                <a:off x="1293" y="1434"/>
                <a:ext cx="1134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ja-JP" sz="2000" b="1">
                    <a:solidFill>
                      <a:srgbClr val="FFCC00"/>
                    </a:solidFill>
                    <a:latin typeface="Arial" charset="0"/>
                  </a:rPr>
                  <a:t>Preliminary Design</a:t>
                </a: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1292" y="1298"/>
                <a:ext cx="998" cy="590"/>
              </a:xfrm>
              <a:prstGeom prst="rect">
                <a:avLst/>
              </a:prstGeom>
              <a:noFill/>
              <a:ln w="57150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284" y="2386"/>
              <a:ext cx="1282" cy="590"/>
              <a:chOff x="3278" y="1307"/>
              <a:chExt cx="1224" cy="590"/>
            </a:xfrm>
          </p:grpSpPr>
          <p:sp>
            <p:nvSpPr>
              <p:cNvPr id="11" name="Text Box 10"/>
              <p:cNvSpPr txBox="1">
                <a:spLocks noChangeArrowheads="1"/>
              </p:cNvSpPr>
              <p:nvPr/>
            </p:nvSpPr>
            <p:spPr bwMode="auto">
              <a:xfrm>
                <a:off x="3278" y="1353"/>
                <a:ext cx="1224" cy="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ct val="75000"/>
                  </a:lnSpc>
                </a:pPr>
                <a:r>
                  <a:rPr lang="en-US" altLang="ja-JP" sz="2000" b="1">
                    <a:solidFill>
                      <a:srgbClr val="FFCC00"/>
                    </a:solidFill>
                    <a:latin typeface="Arial" charset="0"/>
                  </a:rPr>
                  <a:t> </a:t>
                </a:r>
                <a:r>
                  <a:rPr lang="en-US" altLang="ja-JP" sz="1800" b="1">
                    <a:solidFill>
                      <a:srgbClr val="FFCC00"/>
                    </a:solidFill>
                    <a:latin typeface="Arial" charset="0"/>
                  </a:rPr>
                  <a:t>Construction</a:t>
                </a:r>
              </a:p>
              <a:p>
                <a:pPr>
                  <a:lnSpc>
                    <a:spcPct val="75000"/>
                  </a:lnSpc>
                </a:pPr>
                <a:r>
                  <a:rPr lang="en-US" altLang="ja-JP" sz="1800" b="1">
                    <a:solidFill>
                      <a:srgbClr val="FFCC00"/>
                    </a:solidFill>
                    <a:latin typeface="Arial" charset="0"/>
                  </a:rPr>
                  <a:t>           &amp; Commissioning</a:t>
                </a:r>
              </a:p>
            </p:txBody>
          </p:sp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3334" y="1307"/>
                <a:ext cx="1088" cy="590"/>
              </a:xfrm>
              <a:prstGeom prst="rect">
                <a:avLst/>
              </a:prstGeom>
              <a:noFill/>
              <a:ln w="57150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2294" y="2382"/>
              <a:ext cx="1046" cy="590"/>
              <a:chOff x="2290" y="1298"/>
              <a:chExt cx="1044" cy="590"/>
            </a:xfrm>
          </p:grpSpPr>
          <p:sp>
            <p:nvSpPr>
              <p:cNvPr id="9" name="Text Box 13"/>
              <p:cNvSpPr txBox="1">
                <a:spLocks noChangeArrowheads="1"/>
              </p:cNvSpPr>
              <p:nvPr/>
            </p:nvSpPr>
            <p:spPr bwMode="auto">
              <a:xfrm>
                <a:off x="2381" y="1434"/>
                <a:ext cx="862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ct val="75000"/>
                  </a:lnSpc>
                </a:pPr>
                <a:r>
                  <a:rPr lang="en-US" altLang="ja-JP" sz="2000" b="1">
                    <a:solidFill>
                      <a:srgbClr val="FFCC00"/>
                    </a:solidFill>
                    <a:latin typeface="Arial" charset="0"/>
                  </a:rPr>
                  <a:t>Detailed Design</a:t>
                </a:r>
              </a:p>
            </p:txBody>
          </p:sp>
          <p:sp>
            <p:nvSpPr>
              <p:cNvPr id="10" name="Rectangle 14"/>
              <p:cNvSpPr>
                <a:spLocks noChangeArrowheads="1"/>
              </p:cNvSpPr>
              <p:nvPr/>
            </p:nvSpPr>
            <p:spPr bwMode="auto">
              <a:xfrm>
                <a:off x="2290" y="1298"/>
                <a:ext cx="1044" cy="590"/>
              </a:xfrm>
              <a:prstGeom prst="rect">
                <a:avLst/>
              </a:prstGeom>
              <a:noFill/>
              <a:ln w="57150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4461" y="2377"/>
              <a:ext cx="1004" cy="590"/>
            </a:xfrm>
            <a:prstGeom prst="rect">
              <a:avLst/>
            </a:prstGeom>
            <a:noFill/>
            <a:ln w="5715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" name="Text Box 16"/>
            <p:cNvSpPr txBox="1">
              <a:spLocks noChangeArrowheads="1"/>
            </p:cNvSpPr>
            <p:nvPr/>
          </p:nvSpPr>
          <p:spPr bwMode="auto">
            <a:xfrm>
              <a:off x="4558" y="2559"/>
              <a:ext cx="870" cy="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75000"/>
                </a:lnSpc>
              </a:pPr>
              <a:r>
                <a:rPr lang="en-US" altLang="ja-JP" sz="1800" b="1">
                  <a:solidFill>
                    <a:srgbClr val="FFCC00"/>
                  </a:solidFill>
                  <a:latin typeface="Arial" charset="0"/>
                </a:rPr>
                <a:t>Operation</a:t>
              </a:r>
            </a:p>
          </p:txBody>
        </p:sp>
      </p:grp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0" y="404813"/>
            <a:ext cx="8999538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3200" b="1">
                <a:solidFill>
                  <a:srgbClr val="CC0000"/>
                </a:solidFill>
                <a:latin typeface="Arial" charset="0"/>
              </a:rPr>
              <a:t>  </a:t>
            </a:r>
            <a:r>
              <a:rPr lang="en-US" altLang="ja-JP" sz="3200" b="1">
                <a:solidFill>
                  <a:srgbClr val="FF0000"/>
                </a:solidFill>
                <a:latin typeface="Arial" charset="0"/>
              </a:rPr>
              <a:t>LCGT </a:t>
            </a:r>
            <a:r>
              <a:rPr lang="en-US" altLang="ja-JP" sz="3600" b="1">
                <a:solidFill>
                  <a:srgbClr val="FF0000"/>
                </a:solidFill>
                <a:latin typeface="Arial" charset="0"/>
              </a:rPr>
              <a:t>Development Phases</a:t>
            </a:r>
          </a:p>
          <a:p>
            <a:pPr algn="ctr">
              <a:lnSpc>
                <a:spcPct val="80000"/>
              </a:lnSpc>
            </a:pP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―</a:t>
            </a:r>
            <a:r>
              <a:rPr lang="ja-JP" altLang="en-US" sz="3600" b="1">
                <a:solidFill>
                  <a:srgbClr val="FFCC00"/>
                </a:solidFill>
                <a:latin typeface="Arial" charset="0"/>
              </a:rPr>
              <a:t>　</a:t>
            </a: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Formal Design Reviews ―</a:t>
            </a:r>
          </a:p>
        </p:txBody>
      </p:sp>
      <p:grpSp>
        <p:nvGrpSpPr>
          <p:cNvPr id="18" name="Group 37"/>
          <p:cNvGrpSpPr>
            <a:grpSpLocks/>
          </p:cNvGrpSpPr>
          <p:nvPr/>
        </p:nvGrpSpPr>
        <p:grpSpPr bwMode="auto">
          <a:xfrm>
            <a:off x="971550" y="3319463"/>
            <a:ext cx="2663825" cy="1441450"/>
            <a:chOff x="612" y="1728"/>
            <a:chExt cx="1678" cy="908"/>
          </a:xfrm>
        </p:grpSpPr>
        <p:sp>
          <p:nvSpPr>
            <p:cNvPr id="19" name="Text Box 29"/>
            <p:cNvSpPr txBox="1">
              <a:spLocks noChangeArrowheads="1"/>
            </p:cNvSpPr>
            <p:nvPr/>
          </p:nvSpPr>
          <p:spPr bwMode="auto">
            <a:xfrm>
              <a:off x="612" y="1933"/>
              <a:ext cx="1678" cy="7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ja-JP" sz="2000" b="1">
                  <a:solidFill>
                    <a:srgbClr val="FF0000"/>
                  </a:solidFill>
                  <a:latin typeface="Arial" charset="0"/>
                </a:rPr>
                <a:t>  </a:t>
              </a: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System     </a:t>
              </a:r>
            </a:p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  Requirement   </a:t>
              </a:r>
            </a:p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  Review</a:t>
              </a:r>
            </a:p>
          </p:txBody>
        </p:sp>
        <p:sp>
          <p:nvSpPr>
            <p:cNvPr id="20" name="AutoShape 30"/>
            <p:cNvSpPr>
              <a:spLocks noChangeArrowheads="1"/>
            </p:cNvSpPr>
            <p:nvPr/>
          </p:nvSpPr>
          <p:spPr bwMode="auto">
            <a:xfrm rot="10800000">
              <a:off x="1202" y="1728"/>
              <a:ext cx="272" cy="227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ja-JP" altLang="en-US"/>
            </a:p>
          </p:txBody>
        </p:sp>
      </p:grpSp>
      <p:grpSp>
        <p:nvGrpSpPr>
          <p:cNvPr id="21" name="Group 38"/>
          <p:cNvGrpSpPr>
            <a:grpSpLocks/>
          </p:cNvGrpSpPr>
          <p:nvPr/>
        </p:nvGrpSpPr>
        <p:grpSpPr bwMode="auto">
          <a:xfrm>
            <a:off x="2771775" y="3332163"/>
            <a:ext cx="2305050" cy="2773362"/>
            <a:chOff x="1746" y="1736"/>
            <a:chExt cx="1452" cy="1747"/>
          </a:xfrm>
        </p:grpSpPr>
        <p:sp>
          <p:nvSpPr>
            <p:cNvPr id="22" name="AutoShape 31"/>
            <p:cNvSpPr>
              <a:spLocks noChangeArrowheads="1"/>
            </p:cNvSpPr>
            <p:nvPr/>
          </p:nvSpPr>
          <p:spPr bwMode="auto">
            <a:xfrm rot="10800000">
              <a:off x="2200" y="1736"/>
              <a:ext cx="272" cy="1043"/>
            </a:xfrm>
            <a:prstGeom prst="upArrow">
              <a:avLst>
                <a:gd name="adj1" fmla="val 50000"/>
                <a:gd name="adj2" fmla="val 95864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ja-JP" altLang="en-US"/>
            </a:p>
          </p:txBody>
        </p:sp>
        <p:sp>
          <p:nvSpPr>
            <p:cNvPr id="23" name="Text Box 32"/>
            <p:cNvSpPr txBox="1">
              <a:spLocks noChangeArrowheads="1"/>
            </p:cNvSpPr>
            <p:nvPr/>
          </p:nvSpPr>
          <p:spPr bwMode="auto">
            <a:xfrm>
              <a:off x="1746" y="2780"/>
              <a:ext cx="1452" cy="7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ja-JP" sz="2000" b="1">
                  <a:solidFill>
                    <a:srgbClr val="FF0000"/>
                  </a:solidFill>
                  <a:latin typeface="Arial" charset="0"/>
                </a:rPr>
                <a:t>  </a:t>
              </a: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Preliminary     </a:t>
              </a:r>
            </a:p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  Design   </a:t>
              </a:r>
            </a:p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  Review</a:t>
              </a:r>
            </a:p>
          </p:txBody>
        </p:sp>
      </p:grpSp>
      <p:grpSp>
        <p:nvGrpSpPr>
          <p:cNvPr id="24" name="Group 39"/>
          <p:cNvGrpSpPr>
            <a:grpSpLocks/>
          </p:cNvGrpSpPr>
          <p:nvPr/>
        </p:nvGrpSpPr>
        <p:grpSpPr bwMode="auto">
          <a:xfrm>
            <a:off x="4427538" y="3332163"/>
            <a:ext cx="2305050" cy="1476375"/>
            <a:chOff x="2789" y="1736"/>
            <a:chExt cx="1452" cy="930"/>
          </a:xfrm>
        </p:grpSpPr>
        <p:sp>
          <p:nvSpPr>
            <p:cNvPr id="25" name="AutoShape 33"/>
            <p:cNvSpPr>
              <a:spLocks noChangeArrowheads="1"/>
            </p:cNvSpPr>
            <p:nvPr/>
          </p:nvSpPr>
          <p:spPr bwMode="auto">
            <a:xfrm rot="10800000">
              <a:off x="3251" y="1736"/>
              <a:ext cx="272" cy="227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ja-JP" altLang="en-US"/>
            </a:p>
          </p:txBody>
        </p:sp>
        <p:sp>
          <p:nvSpPr>
            <p:cNvPr id="26" name="Text Box 34"/>
            <p:cNvSpPr txBox="1">
              <a:spLocks noChangeArrowheads="1"/>
            </p:cNvSpPr>
            <p:nvPr/>
          </p:nvSpPr>
          <p:spPr bwMode="auto">
            <a:xfrm>
              <a:off x="2789" y="1963"/>
              <a:ext cx="1452" cy="7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ja-JP" sz="2000" b="1">
                  <a:solidFill>
                    <a:srgbClr val="FFCC00"/>
                  </a:solidFill>
                  <a:latin typeface="Arial" charset="0"/>
                </a:rPr>
                <a:t>  </a:t>
              </a: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Critical     </a:t>
              </a:r>
            </a:p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  Design   </a:t>
              </a:r>
            </a:p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  Review</a:t>
              </a:r>
            </a:p>
          </p:txBody>
        </p:sp>
      </p:grpSp>
      <p:grpSp>
        <p:nvGrpSpPr>
          <p:cNvPr id="27" name="Group 40"/>
          <p:cNvGrpSpPr>
            <a:grpSpLocks/>
          </p:cNvGrpSpPr>
          <p:nvPr/>
        </p:nvGrpSpPr>
        <p:grpSpPr bwMode="auto">
          <a:xfrm>
            <a:off x="6731000" y="3306763"/>
            <a:ext cx="1512888" cy="2859087"/>
            <a:chOff x="4240" y="1720"/>
            <a:chExt cx="953" cy="1801"/>
          </a:xfrm>
        </p:grpSpPr>
        <p:sp>
          <p:nvSpPr>
            <p:cNvPr id="28" name="AutoShape 35"/>
            <p:cNvSpPr>
              <a:spLocks noChangeArrowheads="1"/>
            </p:cNvSpPr>
            <p:nvPr/>
          </p:nvSpPr>
          <p:spPr bwMode="auto">
            <a:xfrm rot="10800000">
              <a:off x="4609" y="1720"/>
              <a:ext cx="272" cy="1120"/>
            </a:xfrm>
            <a:prstGeom prst="upArrow">
              <a:avLst>
                <a:gd name="adj1" fmla="val 50000"/>
                <a:gd name="adj2" fmla="val 102941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ja-JP" altLang="en-US"/>
            </a:p>
          </p:txBody>
        </p:sp>
        <p:sp>
          <p:nvSpPr>
            <p:cNvPr id="29" name="Text Box 36"/>
            <p:cNvSpPr txBox="1">
              <a:spLocks noChangeArrowheads="1"/>
            </p:cNvSpPr>
            <p:nvPr/>
          </p:nvSpPr>
          <p:spPr bwMode="auto">
            <a:xfrm>
              <a:off x="4240" y="2818"/>
              <a:ext cx="953" cy="7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Initial </a:t>
              </a:r>
            </a:p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DATA   </a:t>
              </a:r>
            </a:p>
            <a:p>
              <a:pPr>
                <a:lnSpc>
                  <a:spcPct val="80000"/>
                </a:lnSpc>
              </a:pPr>
              <a:r>
                <a:rPr lang="en-US" altLang="ja-JP" sz="2800" b="1">
                  <a:solidFill>
                    <a:srgbClr val="FFCC00"/>
                  </a:solidFill>
                  <a:latin typeface="Arial" charset="0"/>
                </a:rPr>
                <a:t>Review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404813"/>
            <a:ext cx="89995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3600" b="1">
                <a:solidFill>
                  <a:srgbClr val="FFCC00"/>
                </a:solidFill>
                <a:latin typeface="Arial" charset="0"/>
              </a:rPr>
              <a:t>　</a:t>
            </a:r>
            <a:r>
              <a:rPr lang="en-US" altLang="ja-JP" sz="4400" b="1">
                <a:solidFill>
                  <a:srgbClr val="FF3300"/>
                </a:solidFill>
                <a:latin typeface="Arial" charset="0"/>
              </a:rPr>
              <a:t>Formal Design Reviews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44463" y="1844675"/>
            <a:ext cx="89995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3200" b="1">
                <a:solidFill>
                  <a:srgbClr val="CC0000"/>
                </a:solidFill>
                <a:latin typeface="Arial" charset="0"/>
              </a:rPr>
              <a:t>  </a:t>
            </a:r>
            <a:r>
              <a:rPr lang="ja-JP" altLang="en-US" sz="3600" b="1">
                <a:solidFill>
                  <a:srgbClr val="FFCC00"/>
                </a:solidFill>
                <a:latin typeface="Arial" charset="0"/>
              </a:rPr>
              <a:t>　</a:t>
            </a: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- All should be peer reviews.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84150" y="2781300"/>
            <a:ext cx="8999538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ja-JP" sz="3200" b="1">
                <a:solidFill>
                  <a:srgbClr val="CC0000"/>
                </a:solidFill>
                <a:latin typeface="Arial" charset="0"/>
              </a:rPr>
              <a:t>  </a:t>
            </a:r>
            <a:r>
              <a:rPr lang="ja-JP" altLang="en-US" sz="3600" b="1">
                <a:solidFill>
                  <a:srgbClr val="FFCC00"/>
                </a:solidFill>
                <a:latin typeface="Arial" charset="0"/>
              </a:rPr>
              <a:t>　</a:t>
            </a: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- The process for preparing in  </a:t>
            </a:r>
          </a:p>
          <a:p>
            <a:pPr>
              <a:lnSpc>
                <a:spcPct val="85000"/>
              </a:lnSpc>
            </a:pP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       advance of the review meetings is          </a:t>
            </a:r>
          </a:p>
          <a:p>
            <a:pPr>
              <a:lnSpc>
                <a:spcPct val="85000"/>
              </a:lnSpc>
            </a:pP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       extremely important.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23850" y="4797425"/>
            <a:ext cx="8999538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ja-JP" sz="3200" b="1">
                <a:solidFill>
                  <a:srgbClr val="CC0000"/>
                </a:solidFill>
                <a:latin typeface="Arial" charset="0"/>
              </a:rPr>
              <a:t>  </a:t>
            </a:r>
            <a:r>
              <a:rPr lang="ja-JP" altLang="en-US" sz="3600" b="1">
                <a:solidFill>
                  <a:srgbClr val="FFCC00"/>
                </a:solidFill>
                <a:latin typeface="Arial" charset="0"/>
              </a:rPr>
              <a:t>　</a:t>
            </a: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- Major design decisions should be</a:t>
            </a:r>
          </a:p>
          <a:p>
            <a:pPr>
              <a:lnSpc>
                <a:spcPct val="85000"/>
              </a:lnSpc>
            </a:pP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       recorded with reasons for </a:t>
            </a:r>
          </a:p>
          <a:p>
            <a:pPr>
              <a:lnSpc>
                <a:spcPct val="85000"/>
              </a:lnSpc>
            </a:pPr>
            <a:r>
              <a:rPr lang="en-US" altLang="ja-JP" sz="3600" b="1">
                <a:solidFill>
                  <a:srgbClr val="FFCC00"/>
                </a:solidFill>
                <a:latin typeface="Arial" charset="0"/>
              </a:rPr>
              <a:t>       supporting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6"/>
          <p:cNvGrpSpPr>
            <a:grpSpLocks/>
          </p:cNvGrpSpPr>
          <p:nvPr/>
        </p:nvGrpSpPr>
        <p:grpSpPr bwMode="auto">
          <a:xfrm>
            <a:off x="4643438" y="333375"/>
            <a:ext cx="4608512" cy="6557963"/>
            <a:chOff x="2971" y="119"/>
            <a:chExt cx="2903" cy="4131"/>
          </a:xfrm>
        </p:grpSpPr>
        <p:sp>
          <p:nvSpPr>
            <p:cNvPr id="3" name="Line 70"/>
            <p:cNvSpPr>
              <a:spLocks noChangeShapeType="1"/>
            </p:cNvSpPr>
            <p:nvPr/>
          </p:nvSpPr>
          <p:spPr bwMode="auto">
            <a:xfrm flipV="1">
              <a:off x="3334" y="3339"/>
              <a:ext cx="136" cy="18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4" name="Group 95"/>
            <p:cNvGrpSpPr>
              <a:grpSpLocks/>
            </p:cNvGrpSpPr>
            <p:nvPr/>
          </p:nvGrpSpPr>
          <p:grpSpPr bwMode="auto">
            <a:xfrm>
              <a:off x="2971" y="119"/>
              <a:ext cx="2903" cy="4131"/>
              <a:chOff x="2971" y="119"/>
              <a:chExt cx="2903" cy="4131"/>
            </a:xfrm>
          </p:grpSpPr>
          <p:grpSp>
            <p:nvGrpSpPr>
              <p:cNvPr id="5" name="Group 85"/>
              <p:cNvGrpSpPr>
                <a:grpSpLocks/>
              </p:cNvGrpSpPr>
              <p:nvPr/>
            </p:nvGrpSpPr>
            <p:grpSpPr bwMode="auto">
              <a:xfrm>
                <a:off x="2971" y="119"/>
                <a:ext cx="2903" cy="4131"/>
                <a:chOff x="2835" y="119"/>
                <a:chExt cx="2903" cy="4131"/>
              </a:xfrm>
            </p:grpSpPr>
            <p:grpSp>
              <p:nvGrpSpPr>
                <p:cNvPr id="9" name="Group 37"/>
                <p:cNvGrpSpPr>
                  <a:grpSpLocks/>
                </p:cNvGrpSpPr>
                <p:nvPr/>
              </p:nvGrpSpPr>
              <p:grpSpPr bwMode="auto">
                <a:xfrm>
                  <a:off x="3200" y="119"/>
                  <a:ext cx="2360" cy="3041"/>
                  <a:chOff x="3424" y="119"/>
                  <a:chExt cx="1640" cy="3041"/>
                </a:xfrm>
              </p:grpSpPr>
              <p:pic>
                <p:nvPicPr>
                  <p:cNvPr id="23" name="Picture 33"/>
                  <p:cNvPicPr>
                    <a:picLocks noChangeAspect="1" noChangeArrowheads="1"/>
                  </p:cNvPicPr>
                  <p:nvPr/>
                </p:nvPicPr>
                <p:blipFill>
                  <a:blip r:embed="rId4"/>
                  <a:srcRect/>
                  <a:stretch>
                    <a:fillRect/>
                  </a:stretch>
                </p:blipFill>
                <p:spPr bwMode="auto">
                  <a:xfrm>
                    <a:off x="4604" y="1525"/>
                    <a:ext cx="460" cy="49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graphicFrame>
                <p:nvGraphicFramePr>
                  <p:cNvPr id="24" name="Object 32"/>
                  <p:cNvGraphicFramePr>
                    <a:graphicFrameLocks noChangeAspect="1"/>
                  </p:cNvGraphicFramePr>
                  <p:nvPr/>
                </p:nvGraphicFramePr>
                <p:xfrm>
                  <a:off x="3424" y="1535"/>
                  <a:ext cx="1089" cy="625"/>
                </p:xfrm>
                <a:graphic>
                  <a:graphicData uri="http://schemas.openxmlformats.org/presentationml/2006/ole">
                    <p:oleObj spid="_x0000_s1026" name="ビットマップ イメージ" r:id="rId5" imgW="1546994" imgH="517986" progId="Paint.Picture">
                      <p:embed/>
                    </p:oleObj>
                  </a:graphicData>
                </a:graphic>
              </p:graphicFrame>
              <p:grpSp>
                <p:nvGrpSpPr>
                  <p:cNvPr id="25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3424" y="119"/>
                    <a:ext cx="1633" cy="3041"/>
                    <a:chOff x="3651" y="210"/>
                    <a:chExt cx="1633" cy="3041"/>
                  </a:xfrm>
                </p:grpSpPr>
                <p:graphicFrame>
                  <p:nvGraphicFramePr>
                    <p:cNvPr id="28" name="Object 15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651" y="2342"/>
                    <a:ext cx="1588" cy="905"/>
                  </p:xfrm>
                  <a:graphic>
                    <a:graphicData uri="http://schemas.openxmlformats.org/presentationml/2006/ole">
                      <p:oleObj spid="_x0000_s1027" name="ビットマップ イメージ" r:id="rId6" imgW="1760373" imgH="861135" progId="Paint.Picture">
                        <p:embed/>
                      </p:oleObj>
                    </a:graphicData>
                  </a:graphic>
                </p:graphicFrame>
                <p:grpSp>
                  <p:nvGrpSpPr>
                    <p:cNvPr id="29" name="Group 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51" y="210"/>
                      <a:ext cx="1633" cy="3041"/>
                      <a:chOff x="884" y="74"/>
                      <a:chExt cx="1633" cy="4082"/>
                    </a:xfrm>
                  </p:grpSpPr>
                  <p:sp>
                    <p:nvSpPr>
                      <p:cNvPr id="30" name="Rectangle 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4" y="74"/>
                        <a:ext cx="1633" cy="136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ja-JP" altLang="en-US"/>
                      </a:p>
                    </p:txBody>
                  </p:sp>
                  <p:sp>
                    <p:nvSpPr>
                      <p:cNvPr id="31" name="Rectangle 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4" y="1435"/>
                        <a:ext cx="1633" cy="136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ja-JP" altLang="en-US"/>
                      </a:p>
                    </p:txBody>
                  </p:sp>
                  <p:sp>
                    <p:nvSpPr>
                      <p:cNvPr id="32" name="Rectangle 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4" y="2796"/>
                        <a:ext cx="1633" cy="136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ja-JP" altLang="en-US"/>
                      </a:p>
                    </p:txBody>
                  </p:sp>
                </p:grpSp>
              </p:grpSp>
              <p:sp>
                <p:nvSpPr>
                  <p:cNvPr id="26" name="Arc 28"/>
                  <p:cNvSpPr>
                    <a:spLocks/>
                  </p:cNvSpPr>
                  <p:nvPr/>
                </p:nvSpPr>
                <p:spPr bwMode="auto">
                  <a:xfrm flipV="1">
                    <a:off x="3424" y="255"/>
                    <a:ext cx="1633" cy="81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ja-JP" altLang="en-US"/>
                  </a:p>
                </p:txBody>
              </p:sp>
              <p:graphicFrame>
                <p:nvGraphicFramePr>
                  <p:cNvPr id="27" name="Object 35"/>
                  <p:cNvGraphicFramePr>
                    <a:graphicFrameLocks noChangeAspect="1"/>
                  </p:cNvGraphicFramePr>
                  <p:nvPr/>
                </p:nvGraphicFramePr>
                <p:xfrm>
                  <a:off x="4513" y="1516"/>
                  <a:ext cx="134" cy="91"/>
                </p:xfrm>
                <a:graphic>
                  <a:graphicData uri="http://schemas.openxmlformats.org/presentationml/2006/ole">
                    <p:oleObj spid="_x0000_s1028" name="ビットマップ イメージ" r:id="rId7" imgW="213469" imgH="144731" progId="Paint.Picture">
                      <p:embed/>
                    </p:oleObj>
                  </a:graphicData>
                </a:graphic>
              </p:graphicFrame>
            </p:grpSp>
            <p:grpSp>
              <p:nvGrpSpPr>
                <p:cNvPr id="10" name="Group 71"/>
                <p:cNvGrpSpPr>
                  <a:grpSpLocks/>
                </p:cNvGrpSpPr>
                <p:nvPr/>
              </p:nvGrpSpPr>
              <p:grpSpPr bwMode="auto">
                <a:xfrm>
                  <a:off x="2835" y="3158"/>
                  <a:ext cx="2903" cy="1092"/>
                  <a:chOff x="113" y="3158"/>
                  <a:chExt cx="2903" cy="1092"/>
                </a:xfrm>
              </p:grpSpPr>
              <p:grpSp>
                <p:nvGrpSpPr>
                  <p:cNvPr id="11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476" y="3158"/>
                    <a:ext cx="2358" cy="272"/>
                    <a:chOff x="476" y="3158"/>
                    <a:chExt cx="2358" cy="635"/>
                  </a:xfrm>
                </p:grpSpPr>
                <p:sp>
                  <p:nvSpPr>
                    <p:cNvPr id="19" name="Rectangle 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6" y="3158"/>
                      <a:ext cx="2358" cy="635"/>
                    </a:xfrm>
                    <a:prstGeom prst="rect">
                      <a:avLst/>
                    </a:prstGeom>
                    <a:noFill/>
                    <a:ln w="57150">
                      <a:solidFill>
                        <a:srgbClr val="FF99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0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092" y="3158"/>
                      <a:ext cx="0" cy="63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FF99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1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29" y="3158"/>
                      <a:ext cx="0" cy="63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FF99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22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00" y="3158"/>
                      <a:ext cx="0" cy="63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FF99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</p:grpSp>
              <p:sp>
                <p:nvSpPr>
                  <p:cNvPr id="12" name="Text Box 7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3" y="3475"/>
                    <a:ext cx="975" cy="40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ja-JP" sz="1800" b="1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2">
                            <a:tint val="85000"/>
                            <a:satMod val="155000"/>
                          </a:schemeClr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Arial" charset="0"/>
                      </a:rPr>
                      <a:t>Conceptual Design</a:t>
                    </a:r>
                  </a:p>
                </p:txBody>
              </p:sp>
              <p:sp>
                <p:nvSpPr>
                  <p:cNvPr id="13" name="Text Box 7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2" y="3913"/>
                    <a:ext cx="975" cy="33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lnSpc>
                        <a:spcPct val="80000"/>
                      </a:lnSpc>
                    </a:pPr>
                    <a:r>
                      <a:rPr lang="en-US" altLang="ja-JP" sz="1800" b="1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2">
                            <a:tint val="85000"/>
                            <a:satMod val="155000"/>
                          </a:schemeClr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Arial" charset="0"/>
                      </a:rPr>
                      <a:t>Preliminary Design</a:t>
                    </a:r>
                  </a:p>
                </p:txBody>
              </p:sp>
              <p:sp>
                <p:nvSpPr>
                  <p:cNvPr id="14" name="Line 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66" y="3294"/>
                    <a:ext cx="317" cy="635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5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0" y="3566"/>
                    <a:ext cx="680" cy="31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lnSpc>
                        <a:spcPct val="75000"/>
                      </a:lnSpc>
                    </a:pPr>
                    <a:r>
                      <a:rPr lang="en-US" altLang="ja-JP" sz="1800" b="1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2">
                            <a:tint val="85000"/>
                            <a:satMod val="155000"/>
                          </a:schemeClr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Arial" charset="0"/>
                      </a:rPr>
                      <a:t>Detailed Design</a:t>
                    </a:r>
                  </a:p>
                </p:txBody>
              </p:sp>
              <p:sp>
                <p:nvSpPr>
                  <p:cNvPr id="16" name="Line 8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37" y="3294"/>
                    <a:ext cx="0" cy="27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  <p:sp>
                <p:nvSpPr>
                  <p:cNvPr id="17" name="Text Box 8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73" y="3929"/>
                    <a:ext cx="1043" cy="1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lnSpc>
                        <a:spcPct val="75000"/>
                      </a:lnSpc>
                    </a:pPr>
                    <a:r>
                      <a:rPr lang="en-US" altLang="ja-JP" sz="1800" b="1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2">
                            <a:tint val="85000"/>
                            <a:satMod val="155000"/>
                          </a:schemeClr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Arial" charset="0"/>
                      </a:rPr>
                      <a:t>Construction</a:t>
                    </a:r>
                  </a:p>
                </p:txBody>
              </p:sp>
              <p:sp>
                <p:nvSpPr>
                  <p:cNvPr id="18" name="Line 8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472" y="3339"/>
                    <a:ext cx="90" cy="545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ja-JP" altLang="en-US"/>
                  </a:p>
                </p:txBody>
              </p:sp>
            </p:grpSp>
          </p:grpSp>
          <p:sp>
            <p:nvSpPr>
              <p:cNvPr id="6" name="Text Box 89"/>
              <p:cNvSpPr txBox="1">
                <a:spLocks noChangeArrowheads="1"/>
              </p:cNvSpPr>
              <p:nvPr/>
            </p:nvSpPr>
            <p:spPr bwMode="auto">
              <a:xfrm>
                <a:off x="3787" y="207"/>
                <a:ext cx="31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3200" b="1" dirty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charset="0"/>
                  </a:rPr>
                  <a:t>A</a:t>
                </a:r>
              </a:p>
            </p:txBody>
          </p:sp>
          <p:sp>
            <p:nvSpPr>
              <p:cNvPr id="7" name="Text Box 90"/>
              <p:cNvSpPr txBox="1">
                <a:spLocks noChangeArrowheads="1"/>
              </p:cNvSpPr>
              <p:nvPr/>
            </p:nvSpPr>
            <p:spPr bwMode="auto">
              <a:xfrm>
                <a:off x="3826" y="1214"/>
                <a:ext cx="31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3200" b="1" dirty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charset="0"/>
                  </a:rPr>
                  <a:t>B</a:t>
                </a:r>
              </a:p>
            </p:txBody>
          </p:sp>
          <p:sp>
            <p:nvSpPr>
              <p:cNvPr id="8" name="Text Box 93"/>
              <p:cNvSpPr txBox="1">
                <a:spLocks noChangeArrowheads="1"/>
              </p:cNvSpPr>
              <p:nvPr/>
            </p:nvSpPr>
            <p:spPr bwMode="auto">
              <a:xfrm>
                <a:off x="3515" y="2341"/>
                <a:ext cx="68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b="1" dirty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charset="0"/>
                  </a:rPr>
                  <a:t>A ×B</a:t>
                </a:r>
                <a:endParaRPr lang="ja-JP" altLang="en-US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endParaRPr>
              </a:p>
            </p:txBody>
          </p:sp>
        </p:grpSp>
      </p:grpSp>
      <p:grpSp>
        <p:nvGrpSpPr>
          <p:cNvPr id="33" name="Group 104"/>
          <p:cNvGrpSpPr>
            <a:grpSpLocks/>
          </p:cNvGrpSpPr>
          <p:nvPr/>
        </p:nvGrpSpPr>
        <p:grpSpPr bwMode="auto">
          <a:xfrm>
            <a:off x="0" y="260350"/>
            <a:ext cx="5143500" cy="6702426"/>
            <a:chOff x="0" y="164"/>
            <a:chExt cx="3240" cy="4222"/>
          </a:xfrm>
        </p:grpSpPr>
        <p:sp>
          <p:nvSpPr>
            <p:cNvPr id="34" name="Text Box 88"/>
            <p:cNvSpPr txBox="1">
              <a:spLocks noChangeArrowheads="1"/>
            </p:cNvSpPr>
            <p:nvPr/>
          </p:nvSpPr>
          <p:spPr bwMode="auto">
            <a:xfrm>
              <a:off x="1065" y="164"/>
              <a:ext cx="31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rPr>
                <a:t>A</a:t>
              </a:r>
            </a:p>
          </p:txBody>
        </p:sp>
        <p:sp>
          <p:nvSpPr>
            <p:cNvPr id="35" name="Text Box 91"/>
            <p:cNvSpPr txBox="1">
              <a:spLocks noChangeArrowheads="1"/>
            </p:cNvSpPr>
            <p:nvPr/>
          </p:nvSpPr>
          <p:spPr bwMode="auto">
            <a:xfrm>
              <a:off x="1156" y="1298"/>
              <a:ext cx="31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rPr>
                <a:t>B</a:t>
              </a:r>
            </a:p>
          </p:txBody>
        </p:sp>
        <p:sp>
          <p:nvSpPr>
            <p:cNvPr id="36" name="Text Box 92"/>
            <p:cNvSpPr txBox="1">
              <a:spLocks noChangeArrowheads="1"/>
            </p:cNvSpPr>
            <p:nvPr/>
          </p:nvSpPr>
          <p:spPr bwMode="auto">
            <a:xfrm>
              <a:off x="1156" y="2341"/>
              <a:ext cx="68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rPr>
                <a:t>A ×B</a:t>
              </a:r>
              <a:endParaRPr lang="ja-JP" alt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endParaRPr>
            </a:p>
          </p:txBody>
        </p:sp>
        <p:grpSp>
          <p:nvGrpSpPr>
            <p:cNvPr id="37" name="Group 101"/>
            <p:cNvGrpSpPr>
              <a:grpSpLocks/>
            </p:cNvGrpSpPr>
            <p:nvPr/>
          </p:nvGrpSpPr>
          <p:grpSpPr bwMode="auto">
            <a:xfrm>
              <a:off x="0" y="255"/>
              <a:ext cx="3240" cy="4131"/>
              <a:chOff x="0" y="192"/>
              <a:chExt cx="3240" cy="4131"/>
            </a:xfrm>
          </p:grpSpPr>
          <p:grpSp>
            <p:nvGrpSpPr>
              <p:cNvPr id="38" name="Group 94"/>
              <p:cNvGrpSpPr>
                <a:grpSpLocks/>
              </p:cNvGrpSpPr>
              <p:nvPr/>
            </p:nvGrpSpPr>
            <p:grpSpPr bwMode="auto">
              <a:xfrm>
                <a:off x="0" y="192"/>
                <a:ext cx="3240" cy="4131"/>
                <a:chOff x="-23" y="119"/>
                <a:chExt cx="3240" cy="4131"/>
              </a:xfrm>
            </p:grpSpPr>
            <p:grpSp>
              <p:nvGrpSpPr>
                <p:cNvPr id="40" name="Group 84"/>
                <p:cNvGrpSpPr>
                  <a:grpSpLocks/>
                </p:cNvGrpSpPr>
                <p:nvPr/>
              </p:nvGrpSpPr>
              <p:grpSpPr bwMode="auto">
                <a:xfrm>
                  <a:off x="-23" y="119"/>
                  <a:ext cx="2903" cy="4131"/>
                  <a:chOff x="113" y="119"/>
                  <a:chExt cx="2903" cy="4131"/>
                </a:xfrm>
              </p:grpSpPr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476" y="119"/>
                    <a:ext cx="2359" cy="3041"/>
                    <a:chOff x="884" y="164"/>
                    <a:chExt cx="1633" cy="3041"/>
                  </a:xfrm>
                </p:grpSpPr>
                <p:graphicFrame>
                  <p:nvGraphicFramePr>
                    <p:cNvPr id="59" name="Object 30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884" y="1525"/>
                    <a:ext cx="1633" cy="662"/>
                  </p:xfrm>
                  <a:graphic>
                    <a:graphicData uri="http://schemas.openxmlformats.org/presentationml/2006/ole">
                      <p:oleObj spid="_x0000_s1029" name="ビットマップ イメージ" r:id="rId8" imgW="1691787" imgH="685859" progId="Paint.Picture">
                        <p:embed/>
                      </p:oleObj>
                    </a:graphicData>
                  </a:graphic>
                </p:graphicFrame>
                <p:grpSp>
                  <p:nvGrpSpPr>
                    <p:cNvPr id="60" name="Group 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84" y="164"/>
                      <a:ext cx="1633" cy="3041"/>
                      <a:chOff x="929" y="210"/>
                      <a:chExt cx="1633" cy="3041"/>
                    </a:xfrm>
                  </p:grpSpPr>
                  <p:grpSp>
                    <p:nvGrpSpPr>
                      <p:cNvPr id="62" name="Group 1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29" y="2795"/>
                        <a:ext cx="1633" cy="426"/>
                        <a:chOff x="884" y="3158"/>
                        <a:chExt cx="1633" cy="1016"/>
                      </a:xfrm>
                    </p:grpSpPr>
                    <p:pic>
                      <p:nvPicPr>
                        <p:cNvPr id="67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" y="3158"/>
                          <a:ext cx="511" cy="99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</p:pic>
                    <p:pic>
                      <p:nvPicPr>
                        <p:cNvPr id="68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3" y="3158"/>
                          <a:ext cx="1134" cy="101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</p:pic>
                  </p:grpSp>
                  <p:grpSp>
                    <p:nvGrpSpPr>
                      <p:cNvPr id="63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29" y="210"/>
                        <a:ext cx="1633" cy="3041"/>
                        <a:chOff x="884" y="74"/>
                        <a:chExt cx="1633" cy="4082"/>
                      </a:xfrm>
                    </p:grpSpPr>
                    <p:sp>
                      <p:nvSpPr>
                        <p:cNvPr id="64" name="Rectangle 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84" y="74"/>
                          <a:ext cx="1633" cy="1360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rgbClr val="FF99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65" name="Rectangle 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84" y="1435"/>
                          <a:ext cx="1633" cy="1360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rgbClr val="FF99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66" name="Rectangle 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84" y="2796"/>
                          <a:ext cx="1633" cy="1360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rgbClr val="FF99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</p:grpSp>
                <p:sp>
                  <p:nvSpPr>
                    <p:cNvPr id="61" name="Arc 27"/>
                    <p:cNvSpPr>
                      <a:spLocks/>
                    </p:cNvSpPr>
                    <p:nvPr/>
                  </p:nvSpPr>
                  <p:spPr bwMode="auto">
                    <a:xfrm flipV="1">
                      <a:off x="884" y="300"/>
                      <a:ext cx="1633" cy="817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1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44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113" y="3158"/>
                    <a:ext cx="2903" cy="1092"/>
                    <a:chOff x="113" y="3158"/>
                    <a:chExt cx="2903" cy="1092"/>
                  </a:xfrm>
                </p:grpSpPr>
                <p:sp>
                  <p:nvSpPr>
                    <p:cNvPr id="45" name="Line 4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612" y="3339"/>
                      <a:ext cx="136" cy="182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ja-JP" altLang="en-US"/>
                    </a:p>
                  </p:txBody>
                </p:sp>
                <p:grpSp>
                  <p:nvGrpSpPr>
                    <p:cNvPr id="46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3" y="3158"/>
                      <a:ext cx="2903" cy="1092"/>
                      <a:chOff x="113" y="3158"/>
                      <a:chExt cx="2903" cy="1092"/>
                    </a:xfrm>
                  </p:grpSpPr>
                  <p:grpSp>
                    <p:nvGrpSpPr>
                      <p:cNvPr id="47" name="Group 4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76" y="3158"/>
                        <a:ext cx="2358" cy="272"/>
                        <a:chOff x="476" y="3158"/>
                        <a:chExt cx="2358" cy="635"/>
                      </a:xfrm>
                    </p:grpSpPr>
                    <p:sp>
                      <p:nvSpPr>
                        <p:cNvPr id="55" name="Rectangle 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76" y="3158"/>
                          <a:ext cx="2358" cy="635"/>
                        </a:xfrm>
                        <a:prstGeom prst="rect">
                          <a:avLst/>
                        </a:prstGeom>
                        <a:noFill/>
                        <a:ln w="57150">
                          <a:solidFill>
                            <a:srgbClr val="FF99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56" name="Line 4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092" y="3158"/>
                          <a:ext cx="0" cy="635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rgbClr val="FF99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57" name="Line 4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29" y="3158"/>
                          <a:ext cx="0" cy="635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rgbClr val="FF99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  <p:sp>
                      <p:nvSpPr>
                        <p:cNvPr id="58" name="Line 4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00" y="3158"/>
                          <a:ext cx="0" cy="635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rgbClr val="FF99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ja-JP" altLang="en-US"/>
                        </a:p>
                      </p:txBody>
                    </p:sp>
                  </p:grpSp>
                  <p:sp>
                    <p:nvSpPr>
                      <p:cNvPr id="48" name="Text Box 4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3" y="3475"/>
                        <a:ext cx="975" cy="4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ja-JP" sz="1800" b="1" dirty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bg2">
                                <a:tint val="85000"/>
                                <a:satMod val="155000"/>
                              </a:schemeClr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Arial" charset="0"/>
                          </a:rPr>
                          <a:t>Conceptual Design</a:t>
                        </a:r>
                      </a:p>
                    </p:txBody>
                  </p:sp>
                  <p:sp>
                    <p:nvSpPr>
                      <p:cNvPr id="49" name="Text Box 4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12" y="3913"/>
                        <a:ext cx="975" cy="3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lnSpc>
                            <a:spcPct val="80000"/>
                          </a:lnSpc>
                        </a:pPr>
                        <a:r>
                          <a:rPr lang="en-US" altLang="ja-JP" sz="1800" b="1" dirty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bg2">
                                <a:tint val="85000"/>
                                <a:satMod val="155000"/>
                              </a:schemeClr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Arial" charset="0"/>
                          </a:rPr>
                          <a:t>Preliminary Design</a:t>
                        </a:r>
                      </a:p>
                    </p:txBody>
                  </p:sp>
                  <p:sp>
                    <p:nvSpPr>
                      <p:cNvPr id="50" name="Line 49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066" y="3294"/>
                        <a:ext cx="317" cy="635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ja-JP" altLang="en-US"/>
                      </a:p>
                    </p:txBody>
                  </p:sp>
                  <p:sp>
                    <p:nvSpPr>
                      <p:cNvPr id="51" name="Text Box 5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20" y="3566"/>
                        <a:ext cx="680" cy="31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lnSpc>
                            <a:spcPct val="75000"/>
                          </a:lnSpc>
                        </a:pPr>
                        <a:r>
                          <a:rPr lang="en-US" altLang="ja-JP" sz="1800" b="1" dirty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bg2">
                                <a:tint val="85000"/>
                                <a:satMod val="155000"/>
                              </a:schemeClr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Arial" charset="0"/>
                          </a:rPr>
                          <a:t>Detailed Design</a:t>
                        </a:r>
                      </a:p>
                    </p:txBody>
                  </p:sp>
                  <p:sp>
                    <p:nvSpPr>
                      <p:cNvPr id="52" name="Line 51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837" y="3294"/>
                        <a:ext cx="0" cy="27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ja-JP" altLang="en-US"/>
                      </a:p>
                    </p:txBody>
                  </p:sp>
                  <p:sp>
                    <p:nvSpPr>
                      <p:cNvPr id="53" name="Text Box 5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973" y="3929"/>
                        <a:ext cx="1043" cy="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lnSpc>
                            <a:spcPct val="75000"/>
                          </a:lnSpc>
                        </a:pPr>
                        <a:r>
                          <a:rPr lang="en-US" altLang="ja-JP" sz="1800" b="1" dirty="0">
                            <a:ln w="12700">
                              <a:solidFill>
                                <a:schemeClr val="tx2">
                                  <a:satMod val="155000"/>
                                </a:schemeClr>
                              </a:solidFill>
                              <a:prstDash val="solid"/>
                            </a:ln>
                            <a:solidFill>
                              <a:schemeClr val="bg2">
                                <a:tint val="85000"/>
                                <a:satMod val="155000"/>
                              </a:schemeClr>
                            </a:solidFill>
                            <a:effectLst>
                              <a:outerShdw blurRad="41275" dist="20320" dir="1800000" algn="tl" rotWithShape="0">
                                <a:srgbClr val="000000">
                                  <a:alpha val="40000"/>
                                </a:srgbClr>
                              </a:outerShdw>
                            </a:effectLst>
                            <a:latin typeface="Arial" charset="0"/>
                          </a:rPr>
                          <a:t>Construction</a:t>
                        </a:r>
                      </a:p>
                    </p:txBody>
                  </p:sp>
                  <p:sp>
                    <p:nvSpPr>
                      <p:cNvPr id="54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2472" y="3339"/>
                        <a:ext cx="90" cy="545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ja-JP" altLang="en-US"/>
                      </a:p>
                    </p:txBody>
                  </p:sp>
                </p:grpSp>
              </p:grpSp>
            </p:grpSp>
            <p:sp>
              <p:nvSpPr>
                <p:cNvPr id="41" name="Text Box 86"/>
                <p:cNvSpPr txBox="1">
                  <a:spLocks noChangeArrowheads="1"/>
                </p:cNvSpPr>
                <p:nvPr/>
              </p:nvSpPr>
              <p:spPr bwMode="auto">
                <a:xfrm>
                  <a:off x="2679" y="300"/>
                  <a:ext cx="538" cy="7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eaVert">
                  <a:spAutoFit/>
                </a:bodyPr>
                <a:lstStyle/>
                <a:p>
                  <a:pPr>
                    <a:lnSpc>
                      <a:spcPct val="70000"/>
                    </a:lnSpc>
                  </a:pPr>
                  <a:r>
                    <a:rPr lang="en-US" altLang="ja-JP" sz="2000" b="1" dirty="0">
                      <a:ln w="12700">
                        <a:solidFill>
                          <a:schemeClr val="tx2">
                            <a:satMod val="155000"/>
                          </a:schemeClr>
                        </a:solidFill>
                        <a:prstDash val="solid"/>
                      </a:ln>
                      <a:solidFill>
                        <a:schemeClr val="bg2">
                          <a:tint val="85000"/>
                          <a:satMod val="155000"/>
                        </a:schemeClr>
                      </a:solidFill>
                      <a:effectLst>
                        <a:outerShdw blurRad="41275" dist="20320" dir="1800000" algn="tl" rotWithShape="0">
                          <a:srgbClr val="000000">
                            <a:alpha val="40000"/>
                          </a:srgbClr>
                        </a:outerShdw>
                      </a:effectLst>
                      <a:latin typeface="Arial" charset="0"/>
                    </a:rPr>
                    <a:t>Cost of design change</a:t>
                  </a:r>
                </a:p>
              </p:txBody>
            </p:sp>
            <p:sp>
              <p:nvSpPr>
                <p:cNvPr id="42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2863" y="1207"/>
                  <a:ext cx="267" cy="9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eaVert">
                  <a:spAutoFit/>
                </a:bodyPr>
                <a:lstStyle/>
                <a:p>
                  <a:pPr>
                    <a:lnSpc>
                      <a:spcPct val="70000"/>
                    </a:lnSpc>
                  </a:pPr>
                  <a:r>
                    <a:rPr lang="en-US" altLang="ja-JP" sz="2000" b="1" dirty="0">
                      <a:ln w="12700">
                        <a:solidFill>
                          <a:schemeClr val="tx2">
                            <a:satMod val="155000"/>
                          </a:schemeClr>
                        </a:solidFill>
                        <a:prstDash val="solid"/>
                      </a:ln>
                      <a:solidFill>
                        <a:schemeClr val="bg2">
                          <a:tint val="85000"/>
                          <a:satMod val="155000"/>
                        </a:schemeClr>
                      </a:solidFill>
                      <a:effectLst>
                        <a:outerShdw blurRad="41275" dist="20320" dir="1800000" algn="tl" rotWithShape="0">
                          <a:srgbClr val="000000">
                            <a:alpha val="40000"/>
                          </a:srgbClr>
                        </a:outerShdw>
                      </a:effectLst>
                      <a:latin typeface="Arial" charset="0"/>
                    </a:rPr>
                    <a:t>Frequency</a:t>
                  </a:r>
                </a:p>
              </p:txBody>
            </p:sp>
          </p:grpSp>
          <p:sp>
            <p:nvSpPr>
              <p:cNvPr id="39" name="Text Box 98"/>
              <p:cNvSpPr txBox="1">
                <a:spLocks noChangeArrowheads="1"/>
              </p:cNvSpPr>
              <p:nvPr/>
            </p:nvSpPr>
            <p:spPr bwMode="auto">
              <a:xfrm rot="5400000">
                <a:off x="2269" y="2728"/>
                <a:ext cx="1450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ja-JP" sz="1800" b="1" dirty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charset="0"/>
                  </a:rPr>
                  <a:t>Total cost  of design change</a:t>
                </a:r>
                <a:endParaRPr lang="ja-JP" altLang="en-US" sz="1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charset="0"/>
                </a:endParaRPr>
              </a:p>
            </p:txBody>
          </p:sp>
        </p:grpSp>
      </p:grpSp>
      <p:sp>
        <p:nvSpPr>
          <p:cNvPr id="69" name="Text Box 102"/>
          <p:cNvSpPr txBox="1">
            <a:spLocks noChangeArrowheads="1"/>
          </p:cNvSpPr>
          <p:nvPr/>
        </p:nvSpPr>
        <p:spPr bwMode="auto">
          <a:xfrm>
            <a:off x="928662" y="0"/>
            <a:ext cx="2952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Ideal</a:t>
            </a:r>
          </a:p>
        </p:txBody>
      </p:sp>
      <p:sp>
        <p:nvSpPr>
          <p:cNvPr id="70" name="Text Box 103"/>
          <p:cNvSpPr txBox="1">
            <a:spLocks noChangeArrowheads="1"/>
          </p:cNvSpPr>
          <p:nvPr/>
        </p:nvSpPr>
        <p:spPr bwMode="auto">
          <a:xfrm>
            <a:off x="5364163" y="-63500"/>
            <a:ext cx="2952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Actual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144</Words>
  <PresentationFormat>画面に合わせる (4:3)</PresentationFormat>
  <Paragraphs>75</Paragraphs>
  <Slides>4</Slides>
  <Notes>4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6" baseType="lpstr">
      <vt:lpstr>Office テーマ</vt:lpstr>
      <vt:lpstr>ビットマップ イメージ</vt:lpstr>
      <vt:lpstr>スライド 1</vt:lpstr>
      <vt:lpstr>スライド 2</vt:lpstr>
      <vt:lpstr>スライド 3</vt:lpstr>
      <vt:lpstr>スライド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 </cp:lastModifiedBy>
  <cp:revision>3</cp:revision>
  <dcterms:modified xsi:type="dcterms:W3CDTF">2009-04-20T02:48:23Z</dcterms:modified>
</cp:coreProperties>
</file>