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8" r:id="rId2"/>
    <p:sldId id="256" r:id="rId3"/>
    <p:sldId id="257" r:id="rId4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64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2ED0D-ACAC-334C-9002-BA12479DF4DE}" type="datetimeFigureOut">
              <a:rPr lang="ja-JP" altLang="en-US" smtClean="0"/>
              <a:t>12.8.7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1C5C0-9966-C847-9BCA-14C4BF5F74D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2ED0D-ACAC-334C-9002-BA12479DF4DE}" type="datetimeFigureOut">
              <a:rPr lang="ja-JP" altLang="en-US" smtClean="0"/>
              <a:t>12.8.7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1C5C0-9966-C847-9BCA-14C4BF5F74D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2ED0D-ACAC-334C-9002-BA12479DF4DE}" type="datetimeFigureOut">
              <a:rPr lang="ja-JP" altLang="en-US" smtClean="0"/>
              <a:t>12.8.7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1C5C0-9966-C847-9BCA-14C4BF5F74D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2ED0D-ACAC-334C-9002-BA12479DF4DE}" type="datetimeFigureOut">
              <a:rPr lang="ja-JP" altLang="en-US" smtClean="0"/>
              <a:t>12.8.7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1C5C0-9966-C847-9BCA-14C4BF5F74D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2ED0D-ACAC-334C-9002-BA12479DF4DE}" type="datetimeFigureOut">
              <a:rPr lang="ja-JP" altLang="en-US" smtClean="0"/>
              <a:t>12.8.7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1C5C0-9966-C847-9BCA-14C4BF5F74D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2ED0D-ACAC-334C-9002-BA12479DF4DE}" type="datetimeFigureOut">
              <a:rPr lang="ja-JP" altLang="en-US" smtClean="0"/>
              <a:t>12.8.7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1C5C0-9966-C847-9BCA-14C4BF5F74D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2ED0D-ACAC-334C-9002-BA12479DF4DE}" type="datetimeFigureOut">
              <a:rPr lang="ja-JP" altLang="en-US" smtClean="0"/>
              <a:t>12.8.7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1C5C0-9966-C847-9BCA-14C4BF5F74D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2ED0D-ACAC-334C-9002-BA12479DF4DE}" type="datetimeFigureOut">
              <a:rPr lang="ja-JP" altLang="en-US" smtClean="0"/>
              <a:t>12.8.7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1C5C0-9966-C847-9BCA-14C4BF5F74D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2ED0D-ACAC-334C-9002-BA12479DF4DE}" type="datetimeFigureOut">
              <a:rPr lang="ja-JP" altLang="en-US" smtClean="0"/>
              <a:t>12.8.7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1C5C0-9966-C847-9BCA-14C4BF5F74D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2ED0D-ACAC-334C-9002-BA12479DF4DE}" type="datetimeFigureOut">
              <a:rPr lang="ja-JP" altLang="en-US" smtClean="0"/>
              <a:t>12.8.7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1C5C0-9966-C847-9BCA-14C4BF5F74D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2ED0D-ACAC-334C-9002-BA12479DF4DE}" type="datetimeFigureOut">
              <a:rPr lang="ja-JP" altLang="en-US" smtClean="0"/>
              <a:t>12.8.7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1C5C0-9966-C847-9BCA-14C4BF5F74D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2ED0D-ACAC-334C-9002-BA12479DF4DE}" type="datetimeFigureOut">
              <a:rPr lang="ja-JP" altLang="en-US" smtClean="0"/>
              <a:t>12.8.7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1C5C0-9966-C847-9BCA-14C4BF5F74D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dirty="0" smtClean="0"/>
              <a:t>MIF meeting 20120807</a:t>
            </a:r>
            <a:endParaRPr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 smtClean="0"/>
              <a:t>阿久津ぶんたたきだい</a:t>
            </a:r>
            <a:endParaRPr lang="ja-JP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0" y="0"/>
            <a:ext cx="42899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MIF task</a:t>
            </a:r>
          </a:p>
          <a:p>
            <a:r>
              <a:rPr lang="en-US" altLang="ja-JP" b="1" i="1" dirty="0"/>
              <a:t>Vacuum Enclosure &amp; Wiring for In-</a:t>
            </a:r>
            <a:r>
              <a:rPr lang="en-US" altLang="ja-JP" b="1" i="1" dirty="0" err="1"/>
              <a:t>Vac</a:t>
            </a:r>
            <a:r>
              <a:rPr lang="en-US" altLang="ja-JP" b="1" i="1" dirty="0"/>
              <a:t> </a:t>
            </a:r>
            <a:r>
              <a:rPr lang="en-US" altLang="ja-JP" b="1" i="1" dirty="0" err="1"/>
              <a:t>PDs</a:t>
            </a:r>
            <a:endParaRPr kumimoji="1" lang="ja-JP" altLang="en-US" b="1" i="1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90713" y="738603"/>
            <a:ext cx="877643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3366FF"/>
                </a:solidFill>
              </a:rPr>
              <a:t>必要なこと</a:t>
            </a:r>
            <a:endParaRPr kumimoji="1" lang="en-US" altLang="ja-JP" dirty="0" smtClean="0">
              <a:solidFill>
                <a:srgbClr val="3366FF"/>
              </a:solidFill>
            </a:endParaRPr>
          </a:p>
          <a:p>
            <a:r>
              <a:rPr lang="en-US" altLang="ja-JP" dirty="0" smtClean="0"/>
              <a:t>PD</a:t>
            </a:r>
            <a:r>
              <a:rPr lang="ja-JP" altLang="en-US" dirty="0" smtClean="0"/>
              <a:t>の</a:t>
            </a:r>
            <a:r>
              <a:rPr lang="en-US" altLang="ja-JP" dirty="0" smtClean="0"/>
              <a:t>locations</a:t>
            </a:r>
            <a:r>
              <a:rPr lang="ja-JP" altLang="en-US" dirty="0" smtClean="0"/>
              <a:t>。これは座標値という意味で（つまり、</a:t>
            </a:r>
            <a:r>
              <a:rPr lang="en-US" altLang="ja-JP" dirty="0" smtClean="0"/>
              <a:t>optical</a:t>
            </a:r>
            <a:r>
              <a:rPr lang="ja-JP" altLang="en-US" dirty="0" smtClean="0"/>
              <a:t>な配置を確定させておきたい）</a:t>
            </a:r>
            <a:endParaRPr lang="en-US" altLang="ja-JP" dirty="0" smtClean="0"/>
          </a:p>
          <a:p>
            <a:r>
              <a:rPr kumimoji="1" lang="ja-JP" altLang="en-US" dirty="0" smtClean="0"/>
              <a:t>そのまわりに確保できる空間が</a:t>
            </a:r>
            <a:r>
              <a:rPr kumimoji="1" lang="en-US" altLang="ja-JP" dirty="0" smtClean="0"/>
              <a:t>PD</a:t>
            </a:r>
            <a:r>
              <a:rPr lang="ja-JP" altLang="en-US" dirty="0" smtClean="0"/>
              <a:t>の</a:t>
            </a:r>
            <a:r>
              <a:rPr lang="en-US" altLang="ja-JP" dirty="0" smtClean="0"/>
              <a:t>enclosure</a:t>
            </a:r>
            <a:r>
              <a:rPr lang="ja-JP" altLang="en-US" dirty="0" smtClean="0"/>
              <a:t>の空間にできる。</a:t>
            </a:r>
            <a:endParaRPr lang="en-US" altLang="ja-JP" dirty="0" smtClean="0"/>
          </a:p>
          <a:p>
            <a:r>
              <a:rPr lang="ja-JP" altLang="en-US" dirty="0" smtClean="0"/>
              <a:t>回路の大きさはその中にはいるようなもの。逆に、回路の大きさ（</a:t>
            </a:r>
            <a:r>
              <a:rPr lang="en-US" altLang="ja-JP" dirty="0" smtClean="0"/>
              <a:t>or</a:t>
            </a:r>
            <a:r>
              <a:rPr lang="ja-JP" altLang="en-US" dirty="0" smtClean="0"/>
              <a:t>コネクタの数）から必要な体積が決まってしまうかも。</a:t>
            </a:r>
            <a:endParaRPr kumimoji="1" lang="en-US" altLang="ja-JP" dirty="0" smtClean="0"/>
          </a:p>
          <a:p>
            <a:r>
              <a:rPr lang="ja-JP" altLang="en-US" dirty="0" smtClean="0">
                <a:solidFill>
                  <a:srgbClr val="3366FF"/>
                </a:solidFill>
              </a:rPr>
              <a:t>熱パスの確保についてのざっとした考え</a:t>
            </a:r>
            <a:r>
              <a:rPr lang="en-US" altLang="ja-JP" dirty="0" smtClean="0"/>
              <a:t>:</a:t>
            </a:r>
          </a:p>
          <a:p>
            <a:r>
              <a:rPr lang="en-US" altLang="ja-JP" dirty="0" smtClean="0"/>
              <a:t>PD</a:t>
            </a:r>
            <a:r>
              <a:rPr lang="ja-JP" altLang="en-US" dirty="0" smtClean="0"/>
              <a:t>などこまごまとしたものはすべて</a:t>
            </a:r>
            <a:r>
              <a:rPr lang="en-US" altLang="ja-JP" dirty="0" smtClean="0"/>
              <a:t>optical table</a:t>
            </a:r>
            <a:r>
              <a:rPr lang="ja-JP" altLang="en-US" dirty="0" smtClean="0"/>
              <a:t>（</a:t>
            </a:r>
            <a:r>
              <a:rPr lang="en-US" altLang="ja-JP" dirty="0" smtClean="0"/>
              <a:t>suspended</a:t>
            </a:r>
            <a:r>
              <a:rPr lang="ja-JP" altLang="en-US" dirty="0" smtClean="0"/>
              <a:t>）へ熱を逃がす。</a:t>
            </a:r>
            <a:r>
              <a:rPr lang="en-US" altLang="ja-JP" dirty="0" smtClean="0"/>
              <a:t>PD</a:t>
            </a:r>
            <a:r>
              <a:rPr lang="ja-JP" altLang="en-US" dirty="0" smtClean="0"/>
              <a:t>なら流入パワーを処理できればよいだろう（最大光量</a:t>
            </a:r>
            <a:r>
              <a:rPr lang="en-US" altLang="ja-JP" dirty="0" smtClean="0"/>
              <a:t>10 </a:t>
            </a:r>
            <a:r>
              <a:rPr lang="en-US" altLang="ja-JP" dirty="0" err="1" smtClean="0"/>
              <a:t>mW</a:t>
            </a:r>
            <a:r>
              <a:rPr lang="ja-JP" altLang="en-US" dirty="0" smtClean="0"/>
              <a:t>オーダー</a:t>
            </a:r>
            <a:r>
              <a:rPr lang="en-US" altLang="ja-JP" dirty="0" smtClean="0"/>
              <a:t> + IC</a:t>
            </a:r>
            <a:r>
              <a:rPr lang="ja-JP" altLang="en-US" dirty="0" smtClean="0"/>
              <a:t>等消費電力</a:t>
            </a:r>
            <a:r>
              <a:rPr lang="en-US" altLang="ja-JP" dirty="0"/>
              <a:t>2</a:t>
            </a:r>
            <a:r>
              <a:rPr lang="en-US" altLang="ja-JP" dirty="0" smtClean="0"/>
              <a:t>00mW</a:t>
            </a:r>
            <a:r>
              <a:rPr lang="ja-JP" altLang="en-US" dirty="0" smtClean="0"/>
              <a:t>？電源が何</a:t>
            </a:r>
            <a:r>
              <a:rPr lang="en-US" altLang="ja-JP" dirty="0" smtClean="0"/>
              <a:t>V</a:t>
            </a:r>
            <a:r>
              <a:rPr lang="ja-JP" altLang="en-US" dirty="0" smtClean="0"/>
              <a:t>で真空槽外から伸ばされてくるのかによりますね）ヒートパイプなりを用いて</a:t>
            </a:r>
            <a:r>
              <a:rPr lang="en-US" altLang="ja-JP" dirty="0" smtClean="0"/>
              <a:t>optical table</a:t>
            </a:r>
            <a:r>
              <a:rPr lang="ja-JP" altLang="en-US" dirty="0" smtClean="0"/>
              <a:t>へ熱的接触を十分おこなうことが必要。ただし基本的に流体は使いたいくない、、、</a:t>
            </a:r>
            <a:r>
              <a:rPr kumimoji="1" lang="en-US" altLang="ja-JP" dirty="0" smtClean="0"/>
              <a:t>→</a:t>
            </a:r>
            <a:r>
              <a:rPr kumimoji="1" lang="ja-JP" altLang="en-US" dirty="0" smtClean="0"/>
              <a:t>いずれにせよ再議に</a:t>
            </a:r>
            <a:r>
              <a:rPr kumimoji="1" lang="en-US" altLang="ja-JP" dirty="0" smtClean="0"/>
              <a:t>Optical table</a:t>
            </a:r>
            <a:r>
              <a:rPr kumimoji="1" lang="ja-JP" altLang="en-US" dirty="0" smtClean="0"/>
              <a:t>から非接触で真空槽</a:t>
            </a:r>
            <a:r>
              <a:rPr lang="en-US" altLang="ja-JP" dirty="0"/>
              <a:t>+</a:t>
            </a:r>
            <a:r>
              <a:rPr kumimoji="1" lang="ja-JP" altLang="en-US" dirty="0" smtClean="0"/>
              <a:t>外気へ熱を逃がす機構が必要。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8877" y="3994547"/>
            <a:ext cx="877643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3366FF"/>
                </a:solidFill>
              </a:rPr>
              <a:t>タスク</a:t>
            </a:r>
            <a:r>
              <a:rPr kumimoji="1" lang="en-US" altLang="ja-JP" dirty="0" smtClean="0">
                <a:solidFill>
                  <a:srgbClr val="3366FF"/>
                </a:solidFill>
              </a:rPr>
              <a:t>&amp;</a:t>
            </a:r>
            <a:r>
              <a:rPr kumimoji="1" lang="ja-JP" altLang="en-US" dirty="0" smtClean="0">
                <a:solidFill>
                  <a:srgbClr val="3366FF"/>
                </a:solidFill>
              </a:rPr>
              <a:t>スケジュール</a:t>
            </a:r>
            <a:endParaRPr kumimoji="1" lang="en-US" altLang="ja-JP" dirty="0" smtClean="0">
              <a:solidFill>
                <a:srgbClr val="3366FF"/>
              </a:solidFill>
            </a:endParaRPr>
          </a:p>
          <a:p>
            <a:r>
              <a:rPr kumimoji="1" lang="ja-JP" altLang="en-US" dirty="0" smtClean="0"/>
              <a:t>・</a:t>
            </a:r>
            <a:r>
              <a:rPr kumimoji="1" lang="en-US" altLang="ja-JP" dirty="0" smtClean="0"/>
              <a:t> PD locations</a:t>
            </a:r>
            <a:r>
              <a:rPr kumimoji="1" lang="ja-JP" altLang="en-US" dirty="0" smtClean="0"/>
              <a:t>をだす</a:t>
            </a:r>
            <a:r>
              <a:rPr kumimoji="1" lang="en-US" altLang="ja-JP" dirty="0" smtClean="0"/>
              <a:t>: 2012.12</a:t>
            </a:r>
            <a:r>
              <a:rPr kumimoji="1" lang="ja-JP" altLang="en-US" dirty="0" smtClean="0"/>
              <a:t>末か？</a:t>
            </a:r>
            <a:endParaRPr kumimoji="1" lang="en-US" altLang="ja-JP" dirty="0" smtClean="0"/>
          </a:p>
          <a:p>
            <a:r>
              <a:rPr kumimoji="1" lang="ja-JP" altLang="en-US" dirty="0" smtClean="0"/>
              <a:t>いずれ光学レイアウトが必要だろうということで</a:t>
            </a:r>
            <a:r>
              <a:rPr kumimoji="1" lang="en-US" altLang="ja-JP" dirty="0" err="1" smtClean="0"/>
              <a:t>zemax</a:t>
            </a: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レイアウトを東谷さんにお願いしているところ。それでどこまでのことが対応できるかによる。</a:t>
            </a:r>
            <a:endParaRPr kumimoji="1" lang="en-US" altLang="ja-JP" dirty="0" smtClean="0"/>
          </a:p>
          <a:p>
            <a:r>
              <a:rPr lang="ja-JP" altLang="en-US" dirty="0" smtClean="0"/>
              <a:t>・</a:t>
            </a:r>
            <a:r>
              <a:rPr lang="en-US" altLang="ja-JP" dirty="0" smtClean="0"/>
              <a:t> </a:t>
            </a:r>
            <a:r>
              <a:rPr lang="ja-JP" altLang="en-US" dirty="0" smtClean="0"/>
              <a:t>熱計算</a:t>
            </a:r>
            <a:r>
              <a:rPr lang="en-US" altLang="ja-JP" dirty="0" smtClean="0"/>
              <a:t>: 201x</a:t>
            </a:r>
            <a:r>
              <a:rPr lang="ja-JP" altLang="en-US" dirty="0" smtClean="0"/>
              <a:t>年</a:t>
            </a:r>
            <a:r>
              <a:rPr lang="en-US" altLang="ja-JP" dirty="0" smtClean="0"/>
              <a:t>...</a:t>
            </a:r>
          </a:p>
          <a:p>
            <a:r>
              <a:rPr kumimoji="1" lang="ja-JP" altLang="en-US" dirty="0" smtClean="0"/>
              <a:t>・</a:t>
            </a:r>
            <a:r>
              <a:rPr kumimoji="1" lang="en-US" altLang="ja-JP" dirty="0" smtClean="0"/>
              <a:t> </a:t>
            </a:r>
            <a:r>
              <a:rPr kumimoji="1" lang="en-US" altLang="ja-JP" dirty="0" err="1" smtClean="0"/>
              <a:t>Encloseure</a:t>
            </a:r>
            <a:r>
              <a:rPr kumimoji="1" lang="ja-JP" altLang="en-US" dirty="0" smtClean="0"/>
              <a:t>の設計</a:t>
            </a:r>
            <a:r>
              <a:rPr kumimoji="1" lang="en-US" altLang="ja-JP" dirty="0" smtClean="0"/>
              <a:t>: 2012.12</a:t>
            </a:r>
            <a:r>
              <a:rPr kumimoji="1" lang="ja-JP" altLang="en-US" dirty="0" smtClean="0"/>
              <a:t>情報収集</a:t>
            </a:r>
            <a:r>
              <a:rPr kumimoji="1" lang="en-US" altLang="ja-JP" dirty="0" smtClean="0"/>
              <a:t>→</a:t>
            </a:r>
            <a:r>
              <a:rPr lang="ja-JP" altLang="en-US" dirty="0" smtClean="0"/>
              <a:t>仕様をきめて業者へ設計依頼、製作。ただし、熱関係のインターフェースでいくつかやりとりは必要だろう。</a:t>
            </a:r>
            <a:endParaRPr lang="en-US" altLang="ja-JP" dirty="0" smtClean="0"/>
          </a:p>
          <a:p>
            <a:r>
              <a:rPr kumimoji="1" lang="ja-JP" altLang="en-US" dirty="0" smtClean="0"/>
              <a:t>・</a:t>
            </a:r>
            <a:r>
              <a:rPr kumimoji="1" lang="en-US" altLang="ja-JP" dirty="0" smtClean="0"/>
              <a:t> </a:t>
            </a:r>
            <a:r>
              <a:rPr lang="ja-JP" altLang="en-US" dirty="0" smtClean="0"/>
              <a:t>ワイヤリングなど</a:t>
            </a:r>
            <a:r>
              <a:rPr lang="en-US" altLang="ja-JP" dirty="0" smtClean="0"/>
              <a:t>: 2012.12</a:t>
            </a:r>
            <a:r>
              <a:rPr lang="ja-JP" altLang="en-US" dirty="0" smtClean="0"/>
              <a:t>同様に情報収集</a:t>
            </a:r>
            <a:r>
              <a:rPr lang="en-US" altLang="ja-JP" dirty="0" smtClean="0"/>
              <a:t>→</a:t>
            </a:r>
            <a:r>
              <a:rPr lang="ja-JP" altLang="en-US" dirty="0" smtClean="0"/>
              <a:t>サンプル購入</a:t>
            </a:r>
            <a:r>
              <a:rPr lang="en-US" altLang="ja-JP" dirty="0" smtClean="0"/>
              <a:t>→</a:t>
            </a:r>
            <a:r>
              <a:rPr lang="ja-JP" altLang="en-US" dirty="0" smtClean="0"/>
              <a:t>コンタミ試験等。</a:t>
            </a:r>
            <a:endParaRPr kumimoji="1" lang="en-US" altLang="ja-JP" dirty="0" smtClean="0"/>
          </a:p>
          <a:p>
            <a:endParaRPr kumimoji="1" lang="en-US" altLang="ja-JP" dirty="0" smtClean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869507" y="-46167"/>
            <a:ext cx="22744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i="1" dirty="0" smtClean="0">
                <a:solidFill>
                  <a:srgbClr val="FF0000"/>
                </a:solidFill>
              </a:rPr>
              <a:t>2013.3</a:t>
            </a:r>
            <a:r>
              <a:rPr kumimoji="1" lang="ja-JP" altLang="en-US" i="1" dirty="0" smtClean="0">
                <a:solidFill>
                  <a:srgbClr val="FF0000"/>
                </a:solidFill>
              </a:rPr>
              <a:t>までに試作、</a:t>
            </a:r>
            <a:endParaRPr kumimoji="1" lang="en-US" altLang="ja-JP" i="1" dirty="0" smtClean="0">
              <a:solidFill>
                <a:srgbClr val="FF0000"/>
              </a:solidFill>
            </a:endParaRPr>
          </a:p>
          <a:p>
            <a:r>
              <a:rPr kumimoji="1" lang="en-US" altLang="ja-JP" i="1" dirty="0" smtClean="0">
                <a:solidFill>
                  <a:srgbClr val="FF0000"/>
                </a:solidFill>
              </a:rPr>
              <a:t>2016</a:t>
            </a:r>
            <a:r>
              <a:rPr kumimoji="1" lang="ja-JP" altLang="en-US" i="1" dirty="0" smtClean="0">
                <a:solidFill>
                  <a:srgbClr val="FF0000"/>
                </a:solidFill>
              </a:rPr>
              <a:t>年までに量産？</a:t>
            </a:r>
            <a:endParaRPr kumimoji="1" lang="ja-JP" altLang="en-US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0" y="0"/>
            <a:ext cx="43386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MIF task</a:t>
            </a:r>
          </a:p>
          <a:p>
            <a:r>
              <a:rPr lang="en-US" altLang="ja-JP" b="1" i="1" dirty="0" smtClean="0"/>
              <a:t>Beam handling during All-In-</a:t>
            </a:r>
            <a:r>
              <a:rPr lang="en-US" altLang="ja-JP" b="1" i="1" dirty="0" err="1" smtClean="0"/>
              <a:t>Vac</a:t>
            </a:r>
            <a:r>
              <a:rPr lang="en-US" altLang="ja-JP" b="1" i="1" dirty="0" smtClean="0"/>
              <a:t> operation</a:t>
            </a:r>
            <a:endParaRPr lang="ja-JP" altLang="en-US" b="1" i="1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90713" y="738603"/>
            <a:ext cx="877643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3366FF"/>
                </a:solidFill>
              </a:rPr>
              <a:t>必要なこと</a:t>
            </a:r>
            <a:endParaRPr kumimoji="1" lang="en-US" altLang="ja-JP" dirty="0" smtClean="0">
              <a:solidFill>
                <a:srgbClr val="3366FF"/>
              </a:solidFill>
            </a:endParaRPr>
          </a:p>
          <a:p>
            <a:r>
              <a:rPr lang="ja-JP" altLang="en-US" dirty="0" smtClean="0"/>
              <a:t>末端の光線の位置（これは座標値という意味で）の確定。</a:t>
            </a:r>
            <a:endParaRPr lang="en-US" altLang="ja-JP" dirty="0" smtClean="0"/>
          </a:p>
          <a:p>
            <a:r>
              <a:rPr lang="ja-JP" altLang="en-US" dirty="0" smtClean="0"/>
              <a:t>その意味ではシャッターや、前述の</a:t>
            </a:r>
            <a:r>
              <a:rPr lang="en-US" altLang="ja-JP" dirty="0" smtClean="0"/>
              <a:t>enclosed pd</a:t>
            </a:r>
            <a:r>
              <a:rPr lang="ja-JP" altLang="en-US" dirty="0" smtClean="0"/>
              <a:t>の上位互換なタスク。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en-US" altLang="ja-JP" dirty="0" smtClean="0">
                <a:solidFill>
                  <a:srgbClr val="3366FF"/>
                </a:solidFill>
              </a:rPr>
              <a:t>Optical window</a:t>
            </a:r>
            <a:r>
              <a:rPr lang="ja-JP" altLang="en-US" dirty="0" smtClean="0">
                <a:solidFill>
                  <a:srgbClr val="3366FF"/>
                </a:solidFill>
              </a:rPr>
              <a:t>を散乱なしにシャットする方法</a:t>
            </a:r>
            <a:r>
              <a:rPr lang="en-US" altLang="ja-JP" dirty="0" smtClean="0"/>
              <a:t>: </a:t>
            </a:r>
            <a:r>
              <a:rPr lang="ja-JP" altLang="en-US" dirty="0" smtClean="0"/>
              <a:t>すぐには思いつきませんが、光軸ごと折り曲げてダンプへ導く、とかでしょうか。精密用にガルバノでも載せた、ロータリー（粗調用）がくるりと回転して</a:t>
            </a:r>
            <a:r>
              <a:rPr lang="en-US" altLang="ja-JP" dirty="0" smtClean="0"/>
              <a:t>...</a:t>
            </a:r>
            <a:r>
              <a:rPr lang="ja-JP" altLang="en-US" dirty="0" smtClean="0"/>
              <a:t>とか（右下図）</a:t>
            </a:r>
            <a:endParaRPr lang="en-US" altLang="ja-JP" dirty="0" smtClean="0"/>
          </a:p>
          <a:p>
            <a:r>
              <a:rPr lang="en-US" altLang="ja-JP" dirty="0" smtClean="0">
                <a:solidFill>
                  <a:srgbClr val="3366FF"/>
                </a:solidFill>
              </a:rPr>
              <a:t>Beam</a:t>
            </a:r>
            <a:r>
              <a:rPr lang="ja-JP" altLang="en-US" dirty="0" smtClean="0">
                <a:solidFill>
                  <a:srgbClr val="3366FF"/>
                </a:solidFill>
              </a:rPr>
              <a:t>のパワーを徐々に変えていく方法</a:t>
            </a:r>
            <a:r>
              <a:rPr lang="en-US" altLang="ja-JP" dirty="0" smtClean="0"/>
              <a:t>:</a:t>
            </a:r>
          </a:p>
          <a:p>
            <a:r>
              <a:rPr lang="ja-JP" altLang="en-US" dirty="0" smtClean="0"/>
              <a:t>すぐには思いつきませんが、</a:t>
            </a:r>
            <a:r>
              <a:rPr lang="en-US" altLang="ja-JP" dirty="0" smtClean="0"/>
              <a:t>PBS</a:t>
            </a:r>
            <a:r>
              <a:rPr lang="ja-JP" altLang="en-US" dirty="0" smtClean="0"/>
              <a:t>と</a:t>
            </a:r>
            <a:r>
              <a:rPr lang="en-US" altLang="ja-JP" dirty="0" smtClean="0"/>
              <a:t>HWP</a:t>
            </a:r>
            <a:r>
              <a:rPr lang="ja-JP" altLang="en-US" dirty="0" smtClean="0"/>
              <a:t>でだめなら</a:t>
            </a:r>
            <a:endParaRPr lang="en-US" altLang="ja-JP" dirty="0" smtClean="0"/>
          </a:p>
          <a:p>
            <a:r>
              <a:rPr lang="ja-JP" altLang="en-US" dirty="0" smtClean="0"/>
              <a:t>さらにポートごとに専用の</a:t>
            </a:r>
            <a:r>
              <a:rPr lang="en-US" altLang="ja-JP" dirty="0" smtClean="0"/>
              <a:t>FI</a:t>
            </a:r>
            <a:r>
              <a:rPr lang="ja-JP" altLang="en-US" dirty="0" smtClean="0"/>
              <a:t>的なものを用意する</a:t>
            </a:r>
            <a:endParaRPr lang="en-US" altLang="ja-JP" dirty="0" smtClean="0"/>
          </a:p>
          <a:p>
            <a:r>
              <a:rPr lang="ja-JP" altLang="en-US" dirty="0" smtClean="0"/>
              <a:t>とかですかね。。</a:t>
            </a:r>
            <a:endParaRPr lang="en-US" altLang="ja-JP" dirty="0" smtClean="0"/>
          </a:p>
          <a:p>
            <a:endParaRPr lang="en-US" altLang="ja-JP" dirty="0" smtClean="0"/>
          </a:p>
        </p:txBody>
      </p:sp>
      <p:grpSp>
        <p:nvGrpSpPr>
          <p:cNvPr id="25" name="図形グループ 24"/>
          <p:cNvGrpSpPr/>
          <p:nvPr/>
        </p:nvGrpSpPr>
        <p:grpSpPr>
          <a:xfrm>
            <a:off x="6557115" y="3135678"/>
            <a:ext cx="1645758" cy="1645758"/>
            <a:chOff x="6557115" y="3135678"/>
            <a:chExt cx="1645758" cy="1645758"/>
          </a:xfrm>
        </p:grpSpPr>
        <p:sp>
          <p:nvSpPr>
            <p:cNvPr id="7" name="円/楕円 6"/>
            <p:cNvSpPr/>
            <p:nvPr/>
          </p:nvSpPr>
          <p:spPr>
            <a:xfrm>
              <a:off x="6557115" y="3135678"/>
              <a:ext cx="1645758" cy="1645758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9" name="直線コネクタ 8"/>
            <p:cNvCxnSpPr/>
            <p:nvPr/>
          </p:nvCxnSpPr>
          <p:spPr>
            <a:xfrm>
              <a:off x="7036587" y="3472585"/>
              <a:ext cx="440596" cy="336907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/>
            <p:cNvCxnSpPr/>
            <p:nvPr/>
          </p:nvCxnSpPr>
          <p:spPr>
            <a:xfrm rot="16200000" flipH="1">
              <a:off x="6803295" y="4094553"/>
              <a:ext cx="466584" cy="44059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>
              <a:endCxn id="7" idx="6"/>
            </p:cNvCxnSpPr>
            <p:nvPr/>
          </p:nvCxnSpPr>
          <p:spPr>
            <a:xfrm>
              <a:off x="7256885" y="3135678"/>
              <a:ext cx="945988" cy="822879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" name="直線コネクタ 15"/>
          <p:cNvCxnSpPr/>
          <p:nvPr/>
        </p:nvCxnSpPr>
        <p:spPr>
          <a:xfrm>
            <a:off x="5455623" y="3679912"/>
            <a:ext cx="1801262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/>
          <p:cNvCxnSpPr/>
          <p:nvPr/>
        </p:nvCxnSpPr>
        <p:spPr>
          <a:xfrm>
            <a:off x="7065884" y="4365096"/>
            <a:ext cx="1801262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/>
        </p:nvCxnSpPr>
        <p:spPr>
          <a:xfrm rot="5400000" flipH="1" flipV="1">
            <a:off x="6819587" y="3927797"/>
            <a:ext cx="683597" cy="19100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直線矢印コネクタ 21"/>
          <p:cNvCxnSpPr/>
          <p:nvPr/>
        </p:nvCxnSpPr>
        <p:spPr>
          <a:xfrm>
            <a:off x="5455623" y="3472585"/>
            <a:ext cx="444159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直線矢印コネクタ 22"/>
          <p:cNvCxnSpPr/>
          <p:nvPr/>
        </p:nvCxnSpPr>
        <p:spPr>
          <a:xfrm>
            <a:off x="8422987" y="4147708"/>
            <a:ext cx="444159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6" name="図形グループ 25"/>
          <p:cNvGrpSpPr/>
          <p:nvPr/>
        </p:nvGrpSpPr>
        <p:grpSpPr>
          <a:xfrm rot="16200000">
            <a:off x="6654304" y="5212242"/>
            <a:ext cx="1645758" cy="1645758"/>
            <a:chOff x="6557115" y="3135678"/>
            <a:chExt cx="1645758" cy="1645758"/>
          </a:xfrm>
        </p:grpSpPr>
        <p:sp>
          <p:nvSpPr>
            <p:cNvPr id="27" name="円/楕円 26"/>
            <p:cNvSpPr/>
            <p:nvPr/>
          </p:nvSpPr>
          <p:spPr>
            <a:xfrm>
              <a:off x="6557115" y="3135678"/>
              <a:ext cx="1645758" cy="1645758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8" name="直線コネクタ 27"/>
            <p:cNvCxnSpPr/>
            <p:nvPr/>
          </p:nvCxnSpPr>
          <p:spPr>
            <a:xfrm>
              <a:off x="7036587" y="3472585"/>
              <a:ext cx="440596" cy="336907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コネクタ 28"/>
            <p:cNvCxnSpPr/>
            <p:nvPr/>
          </p:nvCxnSpPr>
          <p:spPr>
            <a:xfrm rot="16200000" flipH="1">
              <a:off x="6803295" y="4094553"/>
              <a:ext cx="466584" cy="44059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コネクタ 29"/>
            <p:cNvCxnSpPr>
              <a:endCxn id="27" idx="6"/>
            </p:cNvCxnSpPr>
            <p:nvPr/>
          </p:nvCxnSpPr>
          <p:spPr>
            <a:xfrm>
              <a:off x="7256885" y="3135678"/>
              <a:ext cx="945988" cy="822879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1" name="直線コネクタ 30"/>
          <p:cNvCxnSpPr/>
          <p:nvPr/>
        </p:nvCxnSpPr>
        <p:spPr>
          <a:xfrm>
            <a:off x="5455623" y="5937931"/>
            <a:ext cx="134479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直線矢印コネクタ 33"/>
          <p:cNvCxnSpPr/>
          <p:nvPr/>
        </p:nvCxnSpPr>
        <p:spPr>
          <a:xfrm rot="10800000">
            <a:off x="6137890" y="5489484"/>
            <a:ext cx="672355" cy="43056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直線矢印コネクタ 36"/>
          <p:cNvCxnSpPr/>
          <p:nvPr/>
        </p:nvCxnSpPr>
        <p:spPr>
          <a:xfrm>
            <a:off x="5455623" y="5728505"/>
            <a:ext cx="444159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テキスト ボックス 37"/>
          <p:cNvSpPr txBox="1"/>
          <p:nvPr/>
        </p:nvSpPr>
        <p:spPr>
          <a:xfrm>
            <a:off x="5370580" y="5120152"/>
            <a:ext cx="1058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ダンパへ</a:t>
            </a:r>
            <a:endParaRPr kumimoji="1" lang="ja-JP" altLang="en-US" dirty="0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216101" y="3435227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真空槽</a:t>
            </a:r>
            <a:endParaRPr kumimoji="1" lang="en-US" altLang="ja-JP" dirty="0" smtClean="0"/>
          </a:p>
          <a:p>
            <a:r>
              <a:rPr kumimoji="1" lang="ja-JP" altLang="en-US" dirty="0" smtClean="0"/>
              <a:t>外へ</a:t>
            </a:r>
            <a:endParaRPr kumimoji="1" lang="ja-JP" altLang="en-US" dirty="0"/>
          </a:p>
        </p:txBody>
      </p:sp>
      <p:sp>
        <p:nvSpPr>
          <p:cNvPr id="41" name="正方形/長方形 40"/>
          <p:cNvSpPr/>
          <p:nvPr/>
        </p:nvSpPr>
        <p:spPr>
          <a:xfrm>
            <a:off x="5370580" y="2804719"/>
            <a:ext cx="3722684" cy="2161383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下矢印 39"/>
          <p:cNvSpPr/>
          <p:nvPr/>
        </p:nvSpPr>
        <p:spPr>
          <a:xfrm>
            <a:off x="7925164" y="4708496"/>
            <a:ext cx="555417" cy="515212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正方形/長方形 45"/>
          <p:cNvSpPr/>
          <p:nvPr/>
        </p:nvSpPr>
        <p:spPr>
          <a:xfrm>
            <a:off x="5370580" y="5077538"/>
            <a:ext cx="3722684" cy="1780462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570184" y="4781436"/>
            <a:ext cx="390052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2016</a:t>
            </a:r>
            <a:r>
              <a:rPr lang="ja-JP" altLang="en-US" dirty="0" smtClean="0"/>
              <a:t>までになにかしら用意するとして、</a:t>
            </a:r>
            <a:endParaRPr lang="en-US" altLang="ja-JP" dirty="0" smtClean="0"/>
          </a:p>
          <a:p>
            <a:r>
              <a:rPr kumimoji="1" lang="en-US" altLang="ja-JP" dirty="0" smtClean="0"/>
              <a:t>2012.12</a:t>
            </a:r>
            <a:r>
              <a:rPr kumimoji="1" lang="ja-JP" altLang="en-US" dirty="0" smtClean="0"/>
              <a:t>までにできそうなのは</a:t>
            </a:r>
            <a:endParaRPr lang="en-US" altLang="ja-JP" dirty="0" smtClean="0"/>
          </a:p>
          <a:p>
            <a:r>
              <a:rPr kumimoji="1" lang="ja-JP" altLang="en-US" dirty="0" smtClean="0"/>
              <a:t>・</a:t>
            </a: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光線追跡詳細の図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</a:t>
            </a: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これらのプロトタイプ概念用意</a:t>
            </a:r>
            <a:endParaRPr kumimoji="1" lang="en-US" altLang="ja-JP" dirty="0" smtClean="0"/>
          </a:p>
          <a:p>
            <a:r>
              <a:rPr lang="ja-JP" altLang="en-US" dirty="0" smtClean="0"/>
              <a:t>とかでしょうか。</a:t>
            </a:r>
            <a:endParaRPr kumimoji="1" lang="en-US" altLang="ja-JP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503</Words>
  <Application>Microsoft Macintosh PowerPoint</Application>
  <PresentationFormat>画面に合わせる (4:3)</PresentationFormat>
  <Paragraphs>37</Paragraphs>
  <Slides>3</Slides>
  <Notes>0</Notes>
  <HiddenSlides>0</HiddenSlides>
  <MMClips>0</MMClips>
  <ScaleCrop>false</ScaleCrop>
  <HeadingPairs>
    <vt:vector size="4" baseType="variant">
      <vt:variant>
        <vt:lpstr>デザイン テンプレート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4" baseType="lpstr">
      <vt:lpstr>Office テーマ</vt:lpstr>
      <vt:lpstr>MIF meeting 20120807</vt:lpstr>
      <vt:lpstr>スライド 2</vt:lpstr>
      <vt:lpstr>スライド 3</vt:lpstr>
    </vt:vector>
  </TitlesOfParts>
  <Company>NAOJ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阿久津 智忠</dc:creator>
  <cp:lastModifiedBy>阿久津 智忠</cp:lastModifiedBy>
  <cp:revision>10</cp:revision>
  <dcterms:created xsi:type="dcterms:W3CDTF">2012-08-06T23:42:01Z</dcterms:created>
  <dcterms:modified xsi:type="dcterms:W3CDTF">2012-08-07T00:22:42Z</dcterms:modified>
</cp:coreProperties>
</file>