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8"/>
  </p:notesMasterIdLst>
  <p:handoutMasterIdLst>
    <p:handoutMasterId r:id="rId9"/>
  </p:handoutMasterIdLst>
  <p:sldIdLst>
    <p:sldId id="263" r:id="rId2"/>
    <p:sldId id="323" r:id="rId3"/>
    <p:sldId id="330" r:id="rId4"/>
    <p:sldId id="328" r:id="rId5"/>
    <p:sldId id="344" r:id="rId6"/>
    <p:sldId id="349" r:id="rId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  <a:srgbClr val="008000"/>
    <a:srgbClr val="800040"/>
    <a:srgbClr val="E7E7E7"/>
    <a:srgbClr val="FFFF66"/>
    <a:srgbClr val="0033FF"/>
    <a:srgbClr val="3366FF"/>
    <a:srgbClr val="3333FF"/>
    <a:srgbClr val="0080FF"/>
    <a:srgbClr val="54A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9487" autoAdjust="0"/>
  </p:normalViewPr>
  <p:slideViewPr>
    <p:cSldViewPr snapToObjects="1">
      <p:cViewPr varScale="1">
        <p:scale>
          <a:sx n="98" d="100"/>
          <a:sy n="98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D93-B0F4-8C46-B438-09D0C035BB3D}" type="datetimeFigureOut">
              <a:rPr lang="ja-JP" altLang="en-US" smtClean="0"/>
              <a:pPr/>
              <a:t>09.4.6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1390-6B05-2849-A41C-E5CD9A513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BD43-3642-5441-8EEB-1270FA20BA7B}" type="datetimeFigureOut">
              <a:rPr lang="ja-JP" altLang="en-US" smtClean="0"/>
              <a:pPr/>
              <a:t>09.4.6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5AC-7AF3-BE4A-BF3E-A8B3247CD7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0362"/>
            <a:ext cx="4041775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90600"/>
            <a:ext cx="5111750" cy="5135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008313" cy="5135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2" y="152401"/>
            <a:ext cx="6705598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6" descr="CLIOlogo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1000" y="304802"/>
            <a:ext cx="1524000" cy="4255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905256"/>
            <a:ext cx="8229600" cy="9144"/>
          </a:xfrm>
          <a:prstGeom prst="line">
            <a:avLst/>
          </a:prstGeom>
          <a:ln w="539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hdr_lg_icrr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16800" y="330201"/>
            <a:ext cx="1270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200" b="0" kern="1200">
          <a:solidFill>
            <a:srgbClr val="00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Digital system</a:t>
            </a:r>
            <a:r>
              <a:rPr lang="ja-JP" altLang="en-US" dirty="0" smtClean="0"/>
              <a:t>を利用した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干渉計制御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2009/4/6(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 LCGT meeting</a:t>
            </a:r>
          </a:p>
          <a:p>
            <a:r>
              <a:rPr lang="ja-JP" altLang="en-US" dirty="0" smtClean="0"/>
              <a:t>東京大学宇宙線研究所　宮川　治</a:t>
            </a:r>
            <a:endParaRPr lang="en-US" altLang="ja-JP" dirty="0" smtClean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2" y="125413"/>
            <a:ext cx="6781798" cy="700087"/>
          </a:xfrm>
        </p:spPr>
        <p:txBody>
          <a:bodyPr/>
          <a:lstStyle/>
          <a:p>
            <a:r>
              <a:rPr lang="en-US" altLang="ja-JP" dirty="0" smtClean="0"/>
              <a:t>What CLIO needs</a:t>
            </a:r>
            <a:endParaRPr lang="ja-JP" alt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9800"/>
            <a:ext cx="8448675" cy="57054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b="0" dirty="0" smtClean="0"/>
              <a:t>1 set of Advanced LIGO type new digital system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 Super Micro</a:t>
            </a:r>
            <a:r>
              <a:rPr lang="ja-JP" altLang="en-US" sz="2000" b="0" dirty="0" smtClean="0"/>
              <a:t>社</a:t>
            </a:r>
            <a:r>
              <a:rPr lang="en-US" altLang="ja-JP" sz="2000" b="0" dirty="0" smtClean="0"/>
              <a:t> 2quad processors, RAID HDD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err="1" smtClean="0"/>
              <a:t>CentOS</a:t>
            </a:r>
            <a:r>
              <a:rPr lang="en-US" altLang="ja-JP" sz="2000" b="0" dirty="0" smtClean="0"/>
              <a:t>, Real Time </a:t>
            </a:r>
            <a:r>
              <a:rPr lang="en-US" altLang="ja-JP" sz="2000" dirty="0" smtClean="0"/>
              <a:t>Linux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Matlab</a:t>
            </a:r>
            <a:endParaRPr lang="en-US" altLang="ja-JP" sz="2000" b="0" dirty="0" smtClean="0"/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Expansion chassis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ADC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DAC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Output </a:t>
            </a:r>
            <a:r>
              <a:rPr lang="en-US" altLang="ja-JP" sz="2000" dirty="0" smtClean="0"/>
              <a:t>B</a:t>
            </a:r>
            <a:r>
              <a:rPr lang="en-US" altLang="ja-JP" sz="2000" b="0" dirty="0" smtClean="0"/>
              <a:t>inary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CDS software (RTFE, DAQS, LDAS?, NDS?, EPICS, AWG, DTT, </a:t>
            </a:r>
            <a:r>
              <a:rPr lang="en-US" altLang="ja-JP" sz="2000" b="0" dirty="0" err="1" smtClean="0"/>
              <a:t>foton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dataviewer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striptool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ezca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tds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burt</a:t>
            </a:r>
            <a:r>
              <a:rPr lang="en-US" altLang="ja-JP" sz="2000" b="0" dirty="0" smtClean="0"/>
              <a:t>, </a:t>
            </a:r>
            <a:r>
              <a:rPr lang="en-US" altLang="ja-JP" sz="2000" b="0" dirty="0" err="1" smtClean="0"/>
              <a:t>conlog</a:t>
            </a:r>
            <a:r>
              <a:rPr lang="en-US" altLang="ja-JP" sz="2000" b="0" dirty="0" smtClean="0"/>
              <a:t>)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General </a:t>
            </a:r>
            <a:r>
              <a:rPr lang="en-US" altLang="ja-JP" sz="2000" b="0" dirty="0" err="1" smtClean="0"/>
              <a:t>linux</a:t>
            </a:r>
            <a:r>
              <a:rPr lang="en-US" altLang="ja-JP" sz="2000" b="0" dirty="0" smtClean="0"/>
              <a:t> for operation and monitor</a:t>
            </a:r>
          </a:p>
          <a:p>
            <a:pPr marL="273050" indent="-273050">
              <a:lnSpc>
                <a:spcPct val="105000"/>
              </a:lnSpc>
              <a:spcBef>
                <a:spcPct val="0"/>
              </a:spcBef>
            </a:pPr>
            <a:endParaRPr lang="en-US" altLang="ja-JP" b="0" dirty="0" smtClean="0"/>
          </a:p>
          <a:p>
            <a:pPr marL="273050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b="0" dirty="0" smtClean="0"/>
              <a:t>Related Analog circuits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Timing system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r>
              <a:rPr lang="en-US" altLang="ja-JP" sz="2000" b="0" dirty="0" smtClean="0"/>
              <a:t>Whitening, </a:t>
            </a:r>
            <a:r>
              <a:rPr lang="en-US" altLang="ja-JP" sz="2000" b="0" dirty="0" err="1" smtClean="0"/>
              <a:t>dewhitening</a:t>
            </a:r>
            <a:r>
              <a:rPr lang="en-US" altLang="ja-JP" sz="2000" b="0" dirty="0" smtClean="0"/>
              <a:t>, anti aliasing, anti imaging filters</a:t>
            </a:r>
          </a:p>
          <a:p>
            <a:pPr marL="673100" lvl="1" indent="-273050">
              <a:lnSpc>
                <a:spcPct val="105000"/>
              </a:lnSpc>
              <a:spcBef>
                <a:spcPct val="0"/>
              </a:spcBef>
            </a:pPr>
            <a:endParaRPr lang="en-US" altLang="ja-JP" sz="2000" b="0" dirty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Channel list for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stage</a:t>
            </a:r>
            <a:endParaRPr lang="ja-JP" altLang="en-US" dirty="0"/>
          </a:p>
        </p:txBody>
      </p:sp>
      <p:sp>
        <p:nvSpPr>
          <p:cNvPr id="16" name="コンテンツ プレースホルダ 1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ja-JP" altLang="en-US" dirty="0" smtClean="0"/>
              <a:t>ADC 16kHz</a:t>
            </a:r>
          </a:p>
          <a:p>
            <a:pPr marL="279400" indent="-279400"/>
            <a:r>
              <a:rPr lang="ja-JP" altLang="en-US" dirty="0" smtClean="0"/>
              <a:t>LSC: (</a:t>
            </a:r>
            <a:r>
              <a:rPr lang="en-US" altLang="ja-JP" dirty="0" smtClean="0"/>
              <a:t>Per arm </a:t>
            </a:r>
            <a:r>
              <a:rPr lang="ja-JP" altLang="en-US" dirty="0" smtClean="0"/>
              <a:t>DC, RF) x2= 4ch</a:t>
            </a:r>
          </a:p>
          <a:p>
            <a:pPr marL="279400" indent="-279400"/>
            <a:r>
              <a:rPr lang="ja-JP" altLang="en-US" dirty="0" smtClean="0"/>
              <a:t>MC REFL:  (DC</a:t>
            </a:r>
            <a:r>
              <a:rPr lang="en-US" altLang="ja-JP" dirty="0" smtClean="0"/>
              <a:t>,RF</a:t>
            </a:r>
            <a:r>
              <a:rPr lang="ja-JP" altLang="en-US" dirty="0" smtClean="0"/>
              <a:t>) = </a:t>
            </a:r>
            <a:r>
              <a:rPr lang="en-US" altLang="ja-JP" dirty="0" smtClean="0"/>
              <a:t>2</a:t>
            </a:r>
            <a:r>
              <a:rPr lang="ja-JP" altLang="en-US" dirty="0" smtClean="0"/>
              <a:t>ch</a:t>
            </a:r>
          </a:p>
          <a:p>
            <a:pPr marL="279400" indent="-279400"/>
            <a:r>
              <a:rPr lang="ja-JP" altLang="en-US" dirty="0" smtClean="0"/>
              <a:t>MC Trans: 1ch</a:t>
            </a:r>
          </a:p>
          <a:p>
            <a:pPr marL="279400" indent="-279400"/>
            <a:r>
              <a:rPr lang="en-US" altLang="ja-JP" dirty="0" smtClean="0"/>
              <a:t>MC to PZT</a:t>
            </a:r>
            <a:r>
              <a:rPr lang="ja-JP" altLang="en-US" dirty="0" smtClean="0"/>
              <a:t> :1ch</a:t>
            </a:r>
          </a:p>
          <a:p>
            <a:pPr marL="279400" indent="-279400"/>
            <a:r>
              <a:rPr lang="en-US" altLang="ja-JP" dirty="0" smtClean="0"/>
              <a:t>In-line to MC feed around</a:t>
            </a:r>
            <a:r>
              <a:rPr lang="ja-JP" altLang="en-US" dirty="0" smtClean="0"/>
              <a:t> :1ch</a:t>
            </a:r>
          </a:p>
          <a:p>
            <a:pPr marL="279400" indent="-279400"/>
            <a:r>
              <a:rPr lang="en-US" altLang="ja-JP" dirty="0" smtClean="0"/>
              <a:t>In-line to MC end</a:t>
            </a:r>
            <a:r>
              <a:rPr lang="ja-JP" altLang="en-US" dirty="0" smtClean="0"/>
              <a:t> :1ch</a:t>
            </a:r>
          </a:p>
          <a:p>
            <a:pPr lvl="1"/>
            <a:r>
              <a:rPr lang="ja-JP" altLang="en-US" dirty="0" smtClean="0"/>
              <a:t>Total </a:t>
            </a:r>
            <a:r>
              <a:rPr lang="en-US" altLang="ja-JP" dirty="0" smtClean="0"/>
              <a:t>10</a:t>
            </a:r>
            <a:r>
              <a:rPr lang="ja-JP" altLang="en-US" dirty="0" smtClean="0"/>
              <a:t>ch</a:t>
            </a:r>
          </a:p>
          <a:p>
            <a:pPr>
              <a:buNone/>
            </a:pPr>
            <a:r>
              <a:rPr lang="ja-JP" altLang="en-US" dirty="0" smtClean="0"/>
              <a:t>ADC 256Hz</a:t>
            </a:r>
          </a:p>
          <a:p>
            <a:pPr marL="279400" indent="-279400"/>
            <a:r>
              <a:rPr lang="ja-JP" altLang="en-US" dirty="0" smtClean="0"/>
              <a:t>Laser power 1</a:t>
            </a:r>
            <a:r>
              <a:rPr lang="en-US" altLang="ja-JP" dirty="0" err="1" smtClean="0"/>
              <a:t>ch</a:t>
            </a:r>
            <a:endParaRPr lang="ja-JP" altLang="en-US" dirty="0" smtClean="0"/>
          </a:p>
          <a:p>
            <a:pPr marL="279400" indent="-279400"/>
            <a:r>
              <a:rPr lang="ja-JP" altLang="en-US" dirty="0" smtClean="0"/>
              <a:t>Seismic 1</a:t>
            </a:r>
            <a:r>
              <a:rPr lang="en-US" altLang="ja-JP" dirty="0" err="1" smtClean="0"/>
              <a:t>ch</a:t>
            </a:r>
            <a:endParaRPr lang="ja-JP" altLang="en-US" dirty="0" smtClean="0"/>
          </a:p>
          <a:p>
            <a:pPr marL="279400" indent="-279400"/>
            <a:r>
              <a:rPr lang="ja-JP" altLang="en-US" dirty="0" smtClean="0"/>
              <a:t>Acoustic 1</a:t>
            </a:r>
            <a:r>
              <a:rPr lang="en-US" altLang="ja-JP" dirty="0" err="1" smtClean="0"/>
              <a:t>ch</a:t>
            </a:r>
            <a:endParaRPr lang="ja-JP" altLang="en-US" dirty="0" smtClean="0"/>
          </a:p>
          <a:p>
            <a:pPr marL="279400" indent="-279400"/>
            <a:r>
              <a:rPr lang="ja-JP" altLang="en-US" dirty="0" smtClean="0"/>
              <a:t>Temperature 1ch</a:t>
            </a:r>
          </a:p>
          <a:p>
            <a:pPr lvl="1"/>
            <a:r>
              <a:rPr lang="ja-JP" altLang="en-US" dirty="0" smtClean="0"/>
              <a:t>Total 4ch</a:t>
            </a:r>
          </a:p>
          <a:p>
            <a:pPr>
              <a:buNone/>
            </a:pPr>
            <a:r>
              <a:rPr lang="ja-JP" altLang="en-US" dirty="0" smtClean="0"/>
              <a:t>DAC</a:t>
            </a:r>
          </a:p>
          <a:p>
            <a:pPr marL="279400" indent="-279400"/>
            <a:r>
              <a:rPr lang="ja-JP" altLang="en-US" dirty="0" smtClean="0"/>
              <a:t>IFO: 1 SUS x 4 coils = 4ch</a:t>
            </a:r>
          </a:p>
          <a:p>
            <a:pPr lvl="1"/>
            <a:r>
              <a:rPr lang="ja-JP" altLang="en-US" dirty="0" smtClean="0"/>
              <a:t>Total </a:t>
            </a:r>
            <a:r>
              <a:rPr lang="en-US" altLang="ja-JP" dirty="0" smtClean="0"/>
              <a:t>4</a:t>
            </a:r>
            <a:r>
              <a:rPr lang="ja-JP" altLang="en-US" dirty="0" smtClean="0"/>
              <a:t>ch</a:t>
            </a:r>
          </a:p>
          <a:p>
            <a:pPr>
              <a:buNone/>
            </a:pPr>
            <a:r>
              <a:rPr lang="ja-JP" altLang="en-US" dirty="0" smtClean="0"/>
              <a:t>Binary I/O</a:t>
            </a:r>
          </a:p>
          <a:p>
            <a:pPr marL="279400" indent="-279400"/>
            <a:r>
              <a:rPr lang="en-US" altLang="ja-JP" dirty="0" smtClean="0"/>
              <a:t>1</a:t>
            </a:r>
            <a:r>
              <a:rPr lang="ja-JP" altLang="en-US" dirty="0" smtClean="0"/>
              <a:t>SUS x 4coils = </a:t>
            </a:r>
            <a:r>
              <a:rPr lang="en-US" altLang="ja-JP" dirty="0" smtClean="0"/>
              <a:t>4</a:t>
            </a:r>
            <a:r>
              <a:rPr lang="ja-JP" altLang="en-US" dirty="0" smtClean="0"/>
              <a:t>ch</a:t>
            </a:r>
          </a:p>
          <a:p>
            <a:pPr lvl="1"/>
            <a:r>
              <a:rPr lang="ja-JP" altLang="en-US" dirty="0" smtClean="0"/>
              <a:t>Total </a:t>
            </a:r>
            <a:r>
              <a:rPr lang="en-US" altLang="ja-JP" dirty="0" smtClean="0"/>
              <a:t>4</a:t>
            </a:r>
            <a:r>
              <a:rPr lang="ja-JP" altLang="en-US" dirty="0" smtClean="0"/>
              <a:t>ch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CLIO</a:t>
            </a:r>
            <a:r>
              <a:rPr lang="ja-JP" altLang="en-US" dirty="0" smtClean="0"/>
              <a:t>への実機の導入計画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stage,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stage</a:t>
            </a:r>
            <a:r>
              <a:rPr lang="ja-JP" altLang="en-US" dirty="0" smtClean="0"/>
              <a:t>に分ける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これからはいかにいい</a:t>
            </a:r>
            <a:r>
              <a:rPr lang="ja-JP" altLang="en-US" dirty="0" smtClean="0">
                <a:solidFill>
                  <a:srgbClr val="FF0000"/>
                </a:solidFill>
              </a:rPr>
              <a:t>ソフト</a:t>
            </a:r>
            <a:r>
              <a:rPr lang="ja-JP" altLang="en-US" dirty="0" smtClean="0"/>
              <a:t>を書くかという時代になるだろう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1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dirty="0" smtClean="0">
                <a:solidFill>
                  <a:srgbClr val="0000FF"/>
                </a:solidFill>
              </a:rPr>
              <a:t> stage</a:t>
            </a:r>
            <a:r>
              <a:rPr lang="ja-JP" altLang="en-US" dirty="0" smtClean="0">
                <a:solidFill>
                  <a:srgbClr val="0000FF"/>
                </a:solidFill>
              </a:rPr>
              <a:t>の目標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Per arm</a:t>
            </a:r>
            <a:r>
              <a:rPr lang="ja-JP" altLang="en-US" dirty="0" smtClean="0">
                <a:solidFill>
                  <a:srgbClr val="0000FF"/>
                </a:solidFill>
              </a:rPr>
              <a:t>の制御（</a:t>
            </a:r>
            <a:r>
              <a:rPr lang="en-US" altLang="ja-JP" dirty="0" smtClean="0">
                <a:solidFill>
                  <a:srgbClr val="0000FF"/>
                </a:solidFill>
              </a:rPr>
              <a:t>Mass</a:t>
            </a:r>
            <a:r>
              <a:rPr lang="ja-JP" altLang="en-US" dirty="0" smtClean="0">
                <a:solidFill>
                  <a:srgbClr val="0000FF"/>
                </a:solidFill>
              </a:rPr>
              <a:t>に返すのみ）をデジタル化する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アナログと同じ感度をデジタル上で出す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長期モニターチャンネルの設置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FF"/>
                </a:solidFill>
              </a:rPr>
              <a:t>レーザーパワー、温度、地面振動等を記録する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008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008000"/>
                </a:solidFill>
              </a:rPr>
              <a:t>nd</a:t>
            </a:r>
            <a:r>
              <a:rPr lang="en-US" altLang="ja-JP" dirty="0" smtClean="0">
                <a:solidFill>
                  <a:srgbClr val="008000"/>
                </a:solidFill>
              </a:rPr>
              <a:t> stage</a:t>
            </a:r>
            <a:r>
              <a:rPr lang="ja-JP" altLang="en-US" dirty="0" smtClean="0">
                <a:solidFill>
                  <a:srgbClr val="008000"/>
                </a:solidFill>
              </a:rPr>
              <a:t>の目標</a:t>
            </a:r>
            <a:r>
              <a:rPr lang="en-US" altLang="ja-JP" dirty="0" smtClean="0">
                <a:solidFill>
                  <a:srgbClr val="008000"/>
                </a:solidFill>
              </a:rPr>
              <a:t> (2009</a:t>
            </a:r>
            <a:r>
              <a:rPr lang="ja-JP" altLang="en-US" dirty="0" smtClean="0">
                <a:solidFill>
                  <a:srgbClr val="008000"/>
                </a:solidFill>
              </a:rPr>
              <a:t>年</a:t>
            </a:r>
            <a:r>
              <a:rPr lang="en-US" altLang="ja-JP" dirty="0" smtClean="0">
                <a:solidFill>
                  <a:srgbClr val="008000"/>
                </a:solidFill>
              </a:rPr>
              <a:t>7</a:t>
            </a:r>
            <a:r>
              <a:rPr lang="ja-JP" altLang="en-US" dirty="0" smtClean="0">
                <a:solidFill>
                  <a:srgbClr val="008000"/>
                </a:solidFill>
              </a:rPr>
              <a:t>月以降</a:t>
            </a:r>
            <a:r>
              <a:rPr lang="en-US" altLang="ja-JP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In-line</a:t>
            </a:r>
            <a:r>
              <a:rPr lang="ja-JP" altLang="en-US" dirty="0" smtClean="0">
                <a:solidFill>
                  <a:srgbClr val="008000"/>
                </a:solidFill>
              </a:rPr>
              <a:t>から</a:t>
            </a:r>
            <a:r>
              <a:rPr lang="en-US" altLang="ja-JP" dirty="0" smtClean="0">
                <a:solidFill>
                  <a:srgbClr val="008000"/>
                </a:solidFill>
              </a:rPr>
              <a:t>MC end</a:t>
            </a:r>
            <a:r>
              <a:rPr lang="ja-JP" altLang="en-US" dirty="0" smtClean="0">
                <a:solidFill>
                  <a:srgbClr val="008000"/>
                </a:solidFill>
              </a:rPr>
              <a:t>へ返す信号のデジタル化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MC </a:t>
            </a:r>
            <a:r>
              <a:rPr lang="en-US" altLang="ja-JP" dirty="0" err="1" smtClean="0">
                <a:solidFill>
                  <a:srgbClr val="008000"/>
                </a:solidFill>
              </a:rPr>
              <a:t>feedaround</a:t>
            </a:r>
            <a:r>
              <a:rPr lang="ja-JP" altLang="en-US" dirty="0" smtClean="0">
                <a:solidFill>
                  <a:srgbClr val="008000"/>
                </a:solidFill>
              </a:rPr>
              <a:t>、</a:t>
            </a:r>
            <a:r>
              <a:rPr lang="en-US" altLang="ja-JP" dirty="0" smtClean="0">
                <a:solidFill>
                  <a:srgbClr val="008000"/>
                </a:solidFill>
              </a:rPr>
              <a:t>MC servo</a:t>
            </a:r>
            <a:r>
              <a:rPr lang="ja-JP" altLang="en-US" dirty="0" smtClean="0">
                <a:solidFill>
                  <a:srgbClr val="008000"/>
                </a:solidFill>
              </a:rPr>
              <a:t>の</a:t>
            </a:r>
            <a:r>
              <a:rPr lang="en-US" altLang="ja-JP" dirty="0" smtClean="0">
                <a:solidFill>
                  <a:srgbClr val="008000"/>
                </a:solidFill>
              </a:rPr>
              <a:t>Gain</a:t>
            </a:r>
            <a:r>
              <a:rPr lang="ja-JP" altLang="en-US" dirty="0" smtClean="0">
                <a:solidFill>
                  <a:srgbClr val="008000"/>
                </a:solidFill>
              </a:rPr>
              <a:t>、</a:t>
            </a:r>
            <a:r>
              <a:rPr lang="en-US" altLang="ja-JP" dirty="0" smtClean="0">
                <a:solidFill>
                  <a:srgbClr val="008000"/>
                </a:solidFill>
              </a:rPr>
              <a:t>Boost</a:t>
            </a:r>
            <a:r>
              <a:rPr lang="ja-JP" altLang="en-US" dirty="0" smtClean="0">
                <a:solidFill>
                  <a:srgbClr val="008000"/>
                </a:solidFill>
              </a:rPr>
              <a:t>のスイッチング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8000"/>
                </a:solidFill>
              </a:rPr>
              <a:t>アラインメント信号のデジタル化（エンドまでの拡張）</a:t>
            </a:r>
            <a:endParaRPr lang="en-US" altLang="ja-JP" dirty="0" smtClean="0">
              <a:solidFill>
                <a:srgbClr val="008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CLIO</a:t>
            </a:r>
            <a:r>
              <a:rPr lang="ja-JP" altLang="en-US" dirty="0" smtClean="0"/>
              <a:t>での応用例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Per-line arm </a:t>
            </a:r>
            <a:r>
              <a:rPr lang="ja-JP" altLang="en-US" dirty="0" smtClean="0"/>
              <a:t>光路長制御</a:t>
            </a:r>
            <a:endParaRPr lang="en-US" altLang="ja-JP" dirty="0" smtClean="0"/>
          </a:p>
          <a:p>
            <a:r>
              <a:rPr lang="ja-JP" altLang="en-US" dirty="0" smtClean="0"/>
              <a:t>常時感度モニタ</a:t>
            </a:r>
            <a:endParaRPr lang="en-US" altLang="ja-JP" dirty="0" smtClean="0"/>
          </a:p>
          <a:p>
            <a:r>
              <a:rPr lang="ja-JP" altLang="en-US" dirty="0" smtClean="0"/>
              <a:t>自動ゲイン調整</a:t>
            </a:r>
            <a:endParaRPr lang="en-US" altLang="ja-JP" dirty="0" smtClean="0"/>
          </a:p>
          <a:p>
            <a:r>
              <a:rPr lang="ja-JP" altLang="en-US" dirty="0" smtClean="0"/>
              <a:t>レーザーパワー、地面振動等長期モニタ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In-line arm</a:t>
            </a:r>
            <a:r>
              <a:rPr lang="ja-JP" altLang="en-US" dirty="0" smtClean="0"/>
              <a:t>信号を使っての</a:t>
            </a:r>
            <a:r>
              <a:rPr lang="en-US" altLang="ja-JP" dirty="0" smtClean="0"/>
              <a:t>MC</a:t>
            </a:r>
            <a:r>
              <a:rPr lang="ja-JP" altLang="en-US" dirty="0" smtClean="0"/>
              <a:t>光路長制御</a:t>
            </a:r>
            <a:endParaRPr lang="en-US" altLang="ja-JP" dirty="0" smtClean="0"/>
          </a:p>
          <a:p>
            <a:r>
              <a:rPr lang="ja-JP" altLang="en-US" dirty="0" smtClean="0"/>
              <a:t>アラインメント自動調整</a:t>
            </a:r>
            <a:endParaRPr lang="en-US" altLang="ja-JP" dirty="0" smtClean="0"/>
          </a:p>
          <a:p>
            <a:r>
              <a:rPr lang="ja-JP" altLang="en-US" dirty="0" smtClean="0"/>
              <a:t>ビームセンタリング</a:t>
            </a:r>
            <a:endParaRPr lang="en-US" altLang="ja-JP" dirty="0" smtClean="0"/>
          </a:p>
          <a:p>
            <a:r>
              <a:rPr lang="en-US" altLang="ja-JP" dirty="0" smtClean="0"/>
              <a:t>I &amp; Q </a:t>
            </a:r>
            <a:r>
              <a:rPr lang="ja-JP" altLang="en-US" dirty="0" smtClean="0"/>
              <a:t>復調による</a:t>
            </a:r>
            <a:r>
              <a:rPr lang="en-US" altLang="ja-JP" dirty="0" smtClean="0"/>
              <a:t>digital phase shifter</a:t>
            </a:r>
          </a:p>
          <a:p>
            <a:r>
              <a:rPr lang="en-US" altLang="ja-JP" dirty="0" smtClean="0"/>
              <a:t>MC Wave Front Sensor (WFS)</a:t>
            </a:r>
          </a:p>
          <a:p>
            <a:r>
              <a:rPr lang="en-US" altLang="ja-JP" dirty="0" smtClean="0"/>
              <a:t>Arm cavity Wave Front Sensor (WFS)</a:t>
            </a:r>
          </a:p>
          <a:p>
            <a:endParaRPr lang="en-US" altLang="ja-JP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2009/4/6 LCGT meeting,  宮川　治</a:t>
            </a:r>
            <a:endParaRPr lang="ja-JP" altLang="en-US" dirty="0"/>
          </a:p>
        </p:txBody>
      </p:sp>
      <p:sp>
        <p:nvSpPr>
          <p:cNvPr id="6" name="屈折矢印 5"/>
          <p:cNvSpPr/>
          <p:nvPr/>
        </p:nvSpPr>
        <p:spPr>
          <a:xfrm>
            <a:off x="6934200" y="3276600"/>
            <a:ext cx="1828800" cy="990600"/>
          </a:xfrm>
          <a:prstGeom prst="bentUp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15111" y="3091934"/>
            <a:ext cx="251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FF"/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rgbClr val="3366FF"/>
                </a:solidFill>
              </a:rPr>
              <a:t>nd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 phase </a:t>
            </a:r>
            <a:r>
              <a:rPr lang="en-US" altLang="ja-JP" sz="2400" dirty="0" smtClean="0">
                <a:solidFill>
                  <a:srgbClr val="3366FF"/>
                </a:solidFill>
              </a:rPr>
              <a:t>7</a:t>
            </a:r>
            <a:r>
              <a:rPr kumimoji="1" lang="ja-JP" altLang="en-US" sz="2400" dirty="0" smtClean="0">
                <a:solidFill>
                  <a:srgbClr val="3366FF"/>
                </a:solidFill>
              </a:rPr>
              <a:t>月以降　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7" y="152401"/>
            <a:ext cx="5486398" cy="685800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6" name="図 5" descr="CCI20090405_0000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929" cy="685800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3489565" y="1143000"/>
            <a:ext cx="1295400" cy="1219200"/>
          </a:xfrm>
          <a:prstGeom prst="ellipse">
            <a:avLst/>
          </a:prstGeom>
          <a:noFill/>
          <a:ln w="38100" cmpd="sng">
            <a:solidFill>
              <a:srgbClr val="003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89765" y="3886200"/>
            <a:ext cx="800100" cy="762000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048000" y="685800"/>
            <a:ext cx="800100" cy="762000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89865" y="152402"/>
            <a:ext cx="3101735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ja-JP" altLang="en-US" dirty="0" smtClean="0">
                <a:solidFill>
                  <a:srgbClr val="0033FF"/>
                </a:solidFill>
              </a:rPr>
              <a:t>今回の</a:t>
            </a:r>
            <a:r>
              <a:rPr lang="en-US" altLang="ja-JP" dirty="0" smtClean="0">
                <a:solidFill>
                  <a:srgbClr val="0033FF"/>
                </a:solidFill>
              </a:rPr>
              <a:t>CLIO1</a:t>
            </a:r>
            <a:r>
              <a:rPr lang="en-US" altLang="ja-JP" baseline="30000" dirty="0" smtClean="0">
                <a:solidFill>
                  <a:srgbClr val="0033FF"/>
                </a:solidFill>
              </a:rPr>
              <a:t>st</a:t>
            </a:r>
            <a:r>
              <a:rPr lang="en-US" altLang="ja-JP" dirty="0" smtClean="0">
                <a:solidFill>
                  <a:srgbClr val="0033FF"/>
                </a:solidFill>
              </a:rPr>
              <a:t> </a:t>
            </a:r>
            <a:r>
              <a:rPr lang="ja-JP" altLang="en-US" dirty="0" smtClean="0">
                <a:solidFill>
                  <a:srgbClr val="0033FF"/>
                </a:solidFill>
              </a:rPr>
              <a:t>の規模</a:t>
            </a:r>
            <a:endParaRPr lang="en-US" altLang="ja-JP" dirty="0" smtClean="0">
              <a:solidFill>
                <a:srgbClr val="0033FF"/>
              </a:solidFill>
            </a:endParaRPr>
          </a:p>
          <a:p>
            <a:pPr>
              <a:buFont typeface="Arial"/>
              <a:buChar char="•"/>
            </a:pPr>
            <a:endParaRPr lang="en-US" altLang="ja-JP" dirty="0" smtClean="0">
              <a:solidFill>
                <a:srgbClr val="0033FF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dirty="0" smtClean="0">
                <a:solidFill>
                  <a:srgbClr val="FF6600"/>
                </a:solidFill>
              </a:rPr>
              <a:t>End</a:t>
            </a:r>
            <a:r>
              <a:rPr lang="ja-JP" altLang="en-US" dirty="0" smtClean="0">
                <a:solidFill>
                  <a:srgbClr val="FF6600"/>
                </a:solidFill>
              </a:rPr>
              <a:t>まで届けるのに必要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endParaRPr lang="en-US" altLang="ja-JP" dirty="0" smtClean="0">
              <a:solidFill>
                <a:srgbClr val="0033FF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dirty="0" smtClean="0">
                <a:solidFill>
                  <a:srgbClr val="00FF00"/>
                </a:solidFill>
              </a:rPr>
              <a:t>複数の計算機をつなぐのに必要</a:t>
            </a:r>
            <a:endParaRPr lang="en-US" altLang="ja-JP" dirty="0" smtClean="0">
              <a:solidFill>
                <a:srgbClr val="00FF00"/>
              </a:solidFill>
            </a:endParaRPr>
          </a:p>
          <a:p>
            <a:endParaRPr lang="en-US" altLang="ja-JP" dirty="0" smtClean="0">
              <a:solidFill>
                <a:srgbClr val="00FF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LCGT</a:t>
            </a:r>
            <a:r>
              <a:rPr lang="ja-JP" altLang="en-US" dirty="0" smtClean="0">
                <a:solidFill>
                  <a:srgbClr val="000000"/>
                </a:solidFill>
              </a:rPr>
              <a:t>にかかるコスト（概算）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dirty="0" smtClean="0"/>
              <a:t>計算機</a:t>
            </a:r>
            <a:r>
              <a:rPr lang="en-US" altLang="ja-JP" dirty="0" smtClean="0"/>
              <a:t> 3</a:t>
            </a:r>
            <a:r>
              <a:rPr lang="ja-JP" altLang="en-US" dirty="0" smtClean="0"/>
              <a:t>台</a:t>
            </a:r>
            <a:r>
              <a:rPr lang="en-US" altLang="ja-JP" dirty="0" smtClean="0"/>
              <a:t>x$4K=$12K</a:t>
            </a:r>
          </a:p>
          <a:p>
            <a:pPr>
              <a:buFont typeface="Arial"/>
              <a:buChar char="•"/>
            </a:pPr>
            <a:r>
              <a:rPr lang="ja-JP" altLang="en-US" dirty="0" smtClean="0"/>
              <a:t>拡張</a:t>
            </a:r>
            <a:r>
              <a:rPr lang="en-US" altLang="ja-JP" dirty="0" smtClean="0"/>
              <a:t>box 5</a:t>
            </a:r>
            <a:r>
              <a:rPr lang="ja-JP" altLang="en-US" dirty="0" smtClean="0"/>
              <a:t>台</a:t>
            </a:r>
            <a:r>
              <a:rPr lang="en-US" altLang="ja-JP" dirty="0" smtClean="0"/>
              <a:t>x$4K=$12K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ADC 6</a:t>
            </a:r>
            <a:r>
              <a:rPr lang="ja-JP" altLang="en-US" dirty="0" smtClean="0"/>
              <a:t>枚</a:t>
            </a:r>
            <a:r>
              <a:rPr lang="en-US" altLang="ja-JP" dirty="0" smtClean="0"/>
              <a:t>x$4K=$24K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DAC 6</a:t>
            </a:r>
            <a:r>
              <a:rPr lang="ja-JP" altLang="en-US" dirty="0" smtClean="0"/>
              <a:t>枚</a:t>
            </a:r>
            <a:r>
              <a:rPr lang="en-US" altLang="ja-JP" dirty="0" smtClean="0"/>
              <a:t>x$4K=$24K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BO  7</a:t>
            </a:r>
            <a:r>
              <a:rPr lang="ja-JP" altLang="en-US" dirty="0" smtClean="0"/>
              <a:t>枚</a:t>
            </a:r>
            <a:r>
              <a:rPr lang="en-US" altLang="ja-JP" dirty="0" smtClean="0"/>
              <a:t>x$0.3K=$2K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Optical adapter 5</a:t>
            </a:r>
            <a:r>
              <a:rPr lang="ja-JP" altLang="en-US" dirty="0" smtClean="0"/>
              <a:t>台</a:t>
            </a:r>
            <a:r>
              <a:rPr lang="en-US" altLang="ja-JP" dirty="0" smtClean="0"/>
              <a:t>x$1K=$5K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Optical cable 3km x2, 100m x6 </a:t>
            </a:r>
            <a:r>
              <a:rPr lang="ja-JP" altLang="en-US" dirty="0" smtClean="0"/>
              <a:t>計</a:t>
            </a:r>
            <a:r>
              <a:rPr lang="en-US" altLang="ja-JP" dirty="0" smtClean="0"/>
              <a:t>$20K??</a:t>
            </a:r>
          </a:p>
          <a:p>
            <a:pPr>
              <a:buFont typeface="Arial"/>
              <a:buChar char="•"/>
            </a:pPr>
            <a:r>
              <a:rPr lang="en-US" altLang="ja-JP" dirty="0" err="1" smtClean="0"/>
              <a:t>PCIe</a:t>
            </a:r>
            <a:r>
              <a:rPr lang="en-US" altLang="ja-JP" dirty="0" smtClean="0"/>
              <a:t> switch $4K</a:t>
            </a:r>
          </a:p>
          <a:p>
            <a:pPr>
              <a:buFont typeface="Arial"/>
              <a:buChar char="•"/>
            </a:pPr>
            <a:r>
              <a:rPr lang="en-US" altLang="ja-JP" dirty="0" err="1" smtClean="0">
                <a:solidFill>
                  <a:srgbClr val="000000"/>
                </a:solidFill>
              </a:rPr>
              <a:t>Myrinet</a:t>
            </a:r>
            <a:r>
              <a:rPr lang="en-US" altLang="ja-JP" dirty="0" smtClean="0">
                <a:solidFill>
                  <a:srgbClr val="000000"/>
                </a:solidFill>
              </a:rPr>
              <a:t> switch $4K??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000000"/>
                </a:solidFill>
              </a:rPr>
              <a:t>Software $12K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Analog circuit</a:t>
            </a:r>
            <a:r>
              <a:rPr lang="ja-JP" altLang="en-US" dirty="0" smtClean="0">
                <a:solidFill>
                  <a:srgbClr val="000000"/>
                </a:solidFill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</a:rPr>
              <a:t>AA/AI/WT/DWT</a:t>
            </a:r>
            <a:r>
              <a:rPr lang="ja-JP" altLang="en-US" dirty="0" smtClean="0">
                <a:solidFill>
                  <a:srgbClr val="000000"/>
                </a:solidFill>
              </a:rPr>
              <a:t>各</a:t>
            </a:r>
            <a:r>
              <a:rPr lang="en-US" altLang="ja-JP" dirty="0" smtClean="0">
                <a:solidFill>
                  <a:srgbClr val="000000"/>
                </a:solidFill>
              </a:rPr>
              <a:t>$2k</a:t>
            </a:r>
            <a:r>
              <a:rPr lang="ja-JP" altLang="en-US" dirty="0" smtClean="0">
                <a:solidFill>
                  <a:srgbClr val="000000"/>
                </a:solidFill>
              </a:rPr>
              <a:t>と仮定</a:t>
            </a:r>
            <a:r>
              <a:rPr lang="en-US" altLang="ja-JP" dirty="0" smtClean="0">
                <a:solidFill>
                  <a:srgbClr val="000000"/>
                </a:solidFill>
              </a:rPr>
              <a:t>x24</a:t>
            </a:r>
            <a:r>
              <a:rPr lang="ja-JP" altLang="en-US" dirty="0" smtClean="0">
                <a:solidFill>
                  <a:srgbClr val="000000"/>
                </a:solidFill>
              </a:rPr>
              <a:t>台）</a:t>
            </a:r>
            <a:r>
              <a:rPr lang="en-US" altLang="ja-JP" dirty="0" smtClean="0">
                <a:solidFill>
                  <a:srgbClr val="000000"/>
                </a:solidFill>
              </a:rPr>
              <a:t> $48K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000000"/>
                </a:solidFill>
              </a:rPr>
              <a:t>Timing $15K??</a:t>
            </a:r>
          </a:p>
          <a:p>
            <a:r>
              <a:rPr lang="en-US" altLang="ja-JP" dirty="0" smtClean="0">
                <a:solidFill>
                  <a:srgbClr val="0033FF"/>
                </a:solidFill>
              </a:rPr>
              <a:t>Total $180K</a:t>
            </a:r>
          </a:p>
          <a:p>
            <a:endParaRPr kumimoji="1" lang="ja-JP" altLang="en-US" dirty="0">
              <a:solidFill>
                <a:srgbClr val="00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27435</TotalTime>
  <Words>587</Words>
  <Application>Microsoft Macintosh PowerPoint</Application>
  <PresentationFormat>画面に合わせる (4:3)</PresentationFormat>
  <Paragraphs>94</Paragraphs>
  <Slides>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Theme</vt:lpstr>
      <vt:lpstr>Digital systemを利用した 干渉計制御</vt:lpstr>
      <vt:lpstr>What CLIO needs</vt:lpstr>
      <vt:lpstr>Channel list for 1st stage</vt:lpstr>
      <vt:lpstr>CLIOへの実機の導入計画</vt:lpstr>
      <vt:lpstr>CLIOでの応用例 </vt:lpstr>
      <vt:lpstr>スライド 6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CLIO task 分担（素案）</dc:title>
  <dc:creator>Osamu</dc:creator>
  <cp:lastModifiedBy>Osamu Miyakawa</cp:lastModifiedBy>
  <cp:revision>136</cp:revision>
  <cp:lastPrinted>2008-12-04T01:37:10Z</cp:lastPrinted>
  <dcterms:created xsi:type="dcterms:W3CDTF">2009-04-06T03:14:25Z</dcterms:created>
  <dcterms:modified xsi:type="dcterms:W3CDTF">2009-04-06T03:22:18Z</dcterms:modified>
</cp:coreProperties>
</file>