
<file path=[Content_Types].xml><?xml version="1.0" encoding="utf-8"?>
<Types xmlns="http://schemas.openxmlformats.org/package/2006/content-types"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4"/>
  </p:notesMasterIdLst>
  <p:handoutMasterIdLst>
    <p:handoutMasterId r:id="rId25"/>
  </p:handoutMasterIdLst>
  <p:sldIdLst>
    <p:sldId id="263" r:id="rId2"/>
    <p:sldId id="306" r:id="rId3"/>
    <p:sldId id="287" r:id="rId4"/>
    <p:sldId id="323" r:id="rId5"/>
    <p:sldId id="330" r:id="rId6"/>
    <p:sldId id="329" r:id="rId7"/>
    <p:sldId id="348" r:id="rId8"/>
    <p:sldId id="333" r:id="rId9"/>
    <p:sldId id="328" r:id="rId10"/>
    <p:sldId id="264" r:id="rId11"/>
    <p:sldId id="344" r:id="rId12"/>
    <p:sldId id="349" r:id="rId13"/>
    <p:sldId id="338" r:id="rId14"/>
    <p:sldId id="343" r:id="rId15"/>
    <p:sldId id="341" r:id="rId16"/>
    <p:sldId id="342" r:id="rId17"/>
    <p:sldId id="293" r:id="rId18"/>
    <p:sldId id="335" r:id="rId19"/>
    <p:sldId id="346" r:id="rId20"/>
    <p:sldId id="294" r:id="rId21"/>
    <p:sldId id="345" r:id="rId22"/>
    <p:sldId id="334" r:id="rId2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FF00"/>
    <a:srgbClr val="008000"/>
    <a:srgbClr val="800040"/>
    <a:srgbClr val="E7E7E7"/>
    <a:srgbClr val="FFFF66"/>
    <a:srgbClr val="0033FF"/>
    <a:srgbClr val="3366FF"/>
    <a:srgbClr val="3333FF"/>
    <a:srgbClr val="0080FF"/>
    <a:srgbClr val="54A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9487" autoAdjust="0"/>
  </p:normalViewPr>
  <p:slideViewPr>
    <p:cSldViewPr snapToObjects="1">
      <p:cViewPr varScale="1">
        <p:scale>
          <a:sx n="98" d="100"/>
          <a:sy n="98" d="100"/>
        </p:scale>
        <p:origin x="-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6CD93-B0F4-8C46-B438-09D0C035BB3D}" type="datetimeFigureOut">
              <a:rPr lang="ja-JP" altLang="en-US" smtClean="0"/>
              <a:pPr/>
              <a:t>09.4.5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F1390-6B05-2849-A41C-E5CD9A513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EBD43-3642-5441-8EEB-1270FA20BA7B}" type="datetimeFigureOut">
              <a:rPr lang="ja-JP" altLang="en-US" smtClean="0"/>
              <a:pPr/>
              <a:t>09.4.5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7B5AC-7AF3-BE4A-BF3E-A8B3247CD7F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Click to edit Master subtitle style</a:t>
            </a:r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135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135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8" y="990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0362"/>
            <a:ext cx="4040188" cy="4495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0362"/>
            <a:ext cx="4041775" cy="4495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990600"/>
            <a:ext cx="5111750" cy="5135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90601"/>
            <a:ext cx="3008313" cy="51355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1202" y="152401"/>
            <a:ext cx="6705598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599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10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2" y="152401"/>
            <a:ext cx="5486398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8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JGW-G09033001-00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Picture 6" descr="CLIOlogo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81000" y="304802"/>
            <a:ext cx="1524000" cy="42553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905256"/>
            <a:ext cx="8229600" cy="9144"/>
          </a:xfrm>
          <a:prstGeom prst="line">
            <a:avLst/>
          </a:prstGeom>
          <a:ln w="539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hdr_lg_icrr.gif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416800" y="330201"/>
            <a:ext cx="1270000" cy="50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kumimoji="1" sz="3200" b="0" kern="1200">
          <a:solidFill>
            <a:srgbClr val="0033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Digital system</a:t>
            </a:r>
            <a:r>
              <a:rPr lang="ja-JP" altLang="en-US" dirty="0" smtClean="0"/>
              <a:t>を利用した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干渉計制御</a:t>
            </a:r>
            <a:endParaRPr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2009</a:t>
            </a:r>
            <a:r>
              <a:rPr lang="en-US" altLang="ja-JP" dirty="0" smtClean="0"/>
              <a:t>/4/6(</a:t>
            </a:r>
            <a:r>
              <a:rPr lang="ja-JP" altLang="en-US" dirty="0" smtClean="0"/>
              <a:t>月</a:t>
            </a:r>
            <a:r>
              <a:rPr lang="en-US" altLang="ja-JP" dirty="0" smtClean="0"/>
              <a:t>)</a:t>
            </a:r>
            <a:r>
              <a:rPr lang="en-US" altLang="ja-JP" dirty="0" smtClean="0"/>
              <a:t> LCGT meeting</a:t>
            </a:r>
          </a:p>
          <a:p>
            <a:r>
              <a:rPr lang="ja-JP" altLang="en-US" dirty="0" smtClean="0"/>
              <a:t>東京</a:t>
            </a:r>
            <a:r>
              <a:rPr lang="ja-JP" altLang="en-US" dirty="0" smtClean="0"/>
              <a:t>大学宇宙線研究所　宮川　治</a:t>
            </a:r>
            <a:endParaRPr lang="en-US" altLang="ja-JP" dirty="0" smtClean="0"/>
          </a:p>
          <a:p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896162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CLIO</a:t>
            </a:r>
            <a:r>
              <a:rPr lang="ja-JP" altLang="en-US" dirty="0" smtClean="0"/>
              <a:t>での応用例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Per-line arm </a:t>
            </a:r>
            <a:r>
              <a:rPr lang="ja-JP" altLang="en-US" dirty="0" smtClean="0"/>
              <a:t>光路長制御</a:t>
            </a:r>
            <a:endParaRPr lang="en-US" altLang="ja-JP" dirty="0" smtClean="0"/>
          </a:p>
          <a:p>
            <a:r>
              <a:rPr lang="ja-JP" altLang="en-US" dirty="0" smtClean="0"/>
              <a:t>常時感度モニタ</a:t>
            </a:r>
            <a:endParaRPr lang="en-US" altLang="ja-JP" dirty="0" smtClean="0"/>
          </a:p>
          <a:p>
            <a:r>
              <a:rPr lang="ja-JP" altLang="en-US" dirty="0" smtClean="0"/>
              <a:t>自動ゲイン調整</a:t>
            </a:r>
            <a:endParaRPr lang="en-US" altLang="ja-JP" dirty="0" smtClean="0"/>
          </a:p>
          <a:p>
            <a:r>
              <a:rPr lang="ja-JP" altLang="en-US" dirty="0" smtClean="0"/>
              <a:t>レーザーパワー、地面振動等長期モニタ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In-line arm</a:t>
            </a:r>
            <a:r>
              <a:rPr lang="ja-JP" altLang="en-US" dirty="0" smtClean="0"/>
              <a:t>信号を使っての</a:t>
            </a:r>
            <a:r>
              <a:rPr lang="en-US" altLang="ja-JP" dirty="0" smtClean="0"/>
              <a:t>MC</a:t>
            </a:r>
            <a:r>
              <a:rPr lang="ja-JP" altLang="en-US" dirty="0" smtClean="0"/>
              <a:t>光路長制御</a:t>
            </a:r>
            <a:endParaRPr lang="en-US" altLang="ja-JP" dirty="0" smtClean="0"/>
          </a:p>
          <a:p>
            <a:r>
              <a:rPr lang="ja-JP" altLang="en-US" dirty="0" smtClean="0"/>
              <a:t>アラインメント自動調整</a:t>
            </a:r>
            <a:endParaRPr lang="en-US" altLang="ja-JP" dirty="0" smtClean="0"/>
          </a:p>
          <a:p>
            <a:r>
              <a:rPr lang="ja-JP" altLang="en-US" dirty="0" smtClean="0"/>
              <a:t>ビームセンタリング</a:t>
            </a:r>
            <a:endParaRPr lang="en-US" altLang="ja-JP" dirty="0" smtClean="0"/>
          </a:p>
          <a:p>
            <a:r>
              <a:rPr lang="en-US" altLang="ja-JP" dirty="0" smtClean="0"/>
              <a:t>I</a:t>
            </a:r>
            <a:r>
              <a:rPr lang="en-US" altLang="ja-JP" dirty="0" smtClean="0"/>
              <a:t> </a:t>
            </a:r>
            <a:r>
              <a:rPr lang="en-US" altLang="ja-JP" dirty="0" smtClean="0"/>
              <a:t>&amp; Q </a:t>
            </a:r>
            <a:r>
              <a:rPr lang="ja-JP" altLang="en-US" dirty="0" smtClean="0"/>
              <a:t>復調による</a:t>
            </a:r>
            <a:r>
              <a:rPr lang="en-US" altLang="ja-JP" dirty="0" smtClean="0"/>
              <a:t>digital phase shifter</a:t>
            </a:r>
            <a:endParaRPr lang="en-US" altLang="ja-JP" dirty="0" smtClean="0"/>
          </a:p>
          <a:p>
            <a:r>
              <a:rPr lang="en-US" altLang="ja-JP" dirty="0" smtClean="0"/>
              <a:t>MC </a:t>
            </a:r>
            <a:r>
              <a:rPr lang="en-US" altLang="ja-JP" dirty="0" smtClean="0"/>
              <a:t>Wave Front Sensor (WFS)</a:t>
            </a:r>
          </a:p>
          <a:p>
            <a:r>
              <a:rPr lang="en-US" altLang="ja-JP" dirty="0" smtClean="0"/>
              <a:t>Arm cavity Wave Front Sensor (WFS)</a:t>
            </a:r>
          </a:p>
          <a:p>
            <a:endParaRPr lang="en-US" altLang="ja-JP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6" name="屈折矢印 5"/>
          <p:cNvSpPr/>
          <p:nvPr/>
        </p:nvSpPr>
        <p:spPr>
          <a:xfrm>
            <a:off x="6934200" y="3276600"/>
            <a:ext cx="1828800" cy="990600"/>
          </a:xfrm>
          <a:prstGeom prst="bentUpArrow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415111" y="3091934"/>
            <a:ext cx="251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3366FF"/>
                </a:solidFill>
              </a:rPr>
              <a:t>2</a:t>
            </a:r>
            <a:r>
              <a:rPr kumimoji="1" lang="en-US" altLang="ja-JP" sz="2400" baseline="30000" dirty="0" smtClean="0">
                <a:solidFill>
                  <a:srgbClr val="3366FF"/>
                </a:solidFill>
              </a:rPr>
              <a:t>nd</a:t>
            </a:r>
            <a:r>
              <a:rPr kumimoji="1" lang="en-US" altLang="ja-JP" sz="2400" dirty="0" smtClean="0">
                <a:solidFill>
                  <a:srgbClr val="3366FF"/>
                </a:solidFill>
              </a:rPr>
              <a:t> phase </a:t>
            </a:r>
            <a:r>
              <a:rPr lang="en-US" altLang="ja-JP" sz="2400" dirty="0" smtClean="0">
                <a:solidFill>
                  <a:srgbClr val="3366FF"/>
                </a:solidFill>
              </a:rPr>
              <a:t>7</a:t>
            </a:r>
            <a:r>
              <a:rPr kumimoji="1" lang="ja-JP" altLang="en-US" sz="2400" dirty="0" smtClean="0">
                <a:solidFill>
                  <a:srgbClr val="3366FF"/>
                </a:solidFill>
              </a:rPr>
              <a:t>月以降　</a:t>
            </a:r>
            <a:endParaRPr kumimoji="1" lang="ja-JP" altLang="en-US" sz="2400" dirty="0">
              <a:solidFill>
                <a:srgbClr val="3366FF"/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67" y="152401"/>
            <a:ext cx="5486398" cy="685800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6" name="図 5" descr="CCI20090405_00000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929" cy="6858000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3489565" y="1143000"/>
            <a:ext cx="1295400" cy="1219200"/>
          </a:xfrm>
          <a:prstGeom prst="ellipse">
            <a:avLst/>
          </a:prstGeom>
          <a:noFill/>
          <a:ln w="38100" cmpd="sng">
            <a:solidFill>
              <a:srgbClr val="00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5089765" y="3886200"/>
            <a:ext cx="800100" cy="7620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048000" y="685800"/>
            <a:ext cx="800100" cy="762000"/>
          </a:xfrm>
          <a:prstGeom prst="ellipse">
            <a:avLst/>
          </a:prstGeom>
          <a:noFill/>
          <a:ln w="381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889865" y="152402"/>
            <a:ext cx="3101735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rgbClr val="0033FF"/>
                </a:solidFill>
              </a:rPr>
              <a:t>今回の</a:t>
            </a:r>
            <a:r>
              <a:rPr lang="en-US" altLang="ja-JP" dirty="0" smtClean="0">
                <a:solidFill>
                  <a:srgbClr val="0033FF"/>
                </a:solidFill>
              </a:rPr>
              <a:t>CLIO1</a:t>
            </a:r>
            <a:r>
              <a:rPr lang="en-US" altLang="ja-JP" baseline="30000" dirty="0" smtClean="0">
                <a:solidFill>
                  <a:srgbClr val="0033FF"/>
                </a:solidFill>
              </a:rPr>
              <a:t>st</a:t>
            </a:r>
            <a:r>
              <a:rPr lang="en-US" altLang="ja-JP" dirty="0" smtClean="0">
                <a:solidFill>
                  <a:srgbClr val="0033FF"/>
                </a:solidFill>
              </a:rPr>
              <a:t> </a:t>
            </a:r>
            <a:r>
              <a:rPr lang="ja-JP" altLang="en-US" dirty="0" smtClean="0">
                <a:solidFill>
                  <a:srgbClr val="0033FF"/>
                </a:solidFill>
              </a:rPr>
              <a:t>の規模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>
              <a:buFont typeface="Arial"/>
              <a:buChar char="•"/>
            </a:pPr>
            <a:endParaRPr lang="en-US" altLang="ja-JP" dirty="0" smtClean="0">
              <a:solidFill>
                <a:srgbClr val="0033FF"/>
              </a:solidFill>
            </a:endParaRPr>
          </a:p>
          <a:p>
            <a:pPr>
              <a:buFont typeface="Arial"/>
              <a:buChar char="•"/>
            </a:pPr>
            <a:r>
              <a:rPr lang="en-US" altLang="ja-JP" dirty="0" smtClean="0">
                <a:solidFill>
                  <a:srgbClr val="FF6600"/>
                </a:solidFill>
              </a:rPr>
              <a:t>End</a:t>
            </a:r>
            <a:r>
              <a:rPr lang="ja-JP" altLang="en-US" dirty="0" smtClean="0">
                <a:solidFill>
                  <a:srgbClr val="FF6600"/>
                </a:solidFill>
              </a:rPr>
              <a:t>まで届けるのに必要</a:t>
            </a:r>
            <a:endParaRPr lang="en-US" altLang="ja-JP" dirty="0" smtClean="0">
              <a:solidFill>
                <a:srgbClr val="FF6600"/>
              </a:solidFill>
            </a:endParaRPr>
          </a:p>
          <a:p>
            <a:pPr>
              <a:buFont typeface="Arial"/>
              <a:buChar char="•"/>
            </a:pPr>
            <a:endParaRPr lang="en-US" altLang="ja-JP" dirty="0" smtClean="0">
              <a:solidFill>
                <a:srgbClr val="0033FF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rgbClr val="00FF00"/>
                </a:solidFill>
              </a:rPr>
              <a:t>複数の計算機をつなぐのに必要</a:t>
            </a:r>
            <a:endParaRPr lang="en-US" altLang="ja-JP" dirty="0" smtClean="0">
              <a:solidFill>
                <a:srgbClr val="00FF00"/>
              </a:solidFill>
            </a:endParaRPr>
          </a:p>
          <a:p>
            <a:endParaRPr lang="en-US" altLang="ja-JP" dirty="0" smtClean="0">
              <a:solidFill>
                <a:srgbClr val="00FF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</a:rPr>
              <a:t>LCGT</a:t>
            </a:r>
            <a:r>
              <a:rPr lang="ja-JP" altLang="en-US" dirty="0" smtClean="0">
                <a:solidFill>
                  <a:srgbClr val="000000"/>
                </a:solidFill>
              </a:rPr>
              <a:t>にかかるコスト（概算）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/>
              <a:t>計算機</a:t>
            </a:r>
            <a:r>
              <a:rPr lang="en-US" altLang="ja-JP" dirty="0" smtClean="0"/>
              <a:t> 3</a:t>
            </a:r>
            <a:r>
              <a:rPr lang="ja-JP" altLang="en-US" dirty="0" smtClean="0"/>
              <a:t>台</a:t>
            </a:r>
            <a:r>
              <a:rPr lang="en-US" altLang="ja-JP" dirty="0" smtClean="0"/>
              <a:t>x$4K</a:t>
            </a:r>
            <a:r>
              <a:rPr lang="en-US" altLang="ja-JP" dirty="0" smtClean="0"/>
              <a:t>=</a:t>
            </a:r>
            <a:r>
              <a:rPr lang="en-US" altLang="ja-JP" dirty="0" smtClean="0"/>
              <a:t>$12K</a:t>
            </a:r>
            <a:endParaRPr lang="en-US" altLang="ja-JP" dirty="0" smtClean="0"/>
          </a:p>
          <a:p>
            <a:pPr>
              <a:buFont typeface="Arial"/>
              <a:buChar char="•"/>
            </a:pPr>
            <a:r>
              <a:rPr lang="ja-JP" altLang="en-US" dirty="0" smtClean="0"/>
              <a:t>拡張</a:t>
            </a:r>
            <a:r>
              <a:rPr lang="en-US" altLang="ja-JP" dirty="0" smtClean="0"/>
              <a:t>box </a:t>
            </a:r>
            <a:r>
              <a:rPr lang="en-US" altLang="ja-JP" dirty="0" smtClean="0"/>
              <a:t>5</a:t>
            </a:r>
            <a:r>
              <a:rPr lang="ja-JP" altLang="en-US" dirty="0" smtClean="0"/>
              <a:t>台</a:t>
            </a:r>
            <a:r>
              <a:rPr lang="en-US" altLang="ja-JP" dirty="0" smtClean="0"/>
              <a:t>x$</a:t>
            </a:r>
            <a:r>
              <a:rPr lang="en-US" altLang="ja-JP" dirty="0" smtClean="0"/>
              <a:t>4K</a:t>
            </a:r>
            <a:r>
              <a:rPr lang="en-US" altLang="ja-JP" dirty="0" smtClean="0"/>
              <a:t>=$</a:t>
            </a:r>
            <a:r>
              <a:rPr lang="en-US" altLang="ja-JP" dirty="0" smtClean="0"/>
              <a:t>12K</a:t>
            </a:r>
            <a:endParaRPr lang="en-US" altLang="ja-JP" dirty="0" smtClean="0"/>
          </a:p>
          <a:p>
            <a:pPr>
              <a:buFont typeface="Arial"/>
              <a:buChar char="•"/>
            </a:pPr>
            <a:r>
              <a:rPr lang="en-US" altLang="ja-JP" dirty="0" smtClean="0"/>
              <a:t>ADC 6</a:t>
            </a:r>
            <a:r>
              <a:rPr lang="ja-JP" altLang="en-US" dirty="0" smtClean="0"/>
              <a:t>枚</a:t>
            </a:r>
            <a:r>
              <a:rPr lang="en-US" altLang="ja-JP" dirty="0" smtClean="0"/>
              <a:t>x$4K=$24K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DAC </a:t>
            </a:r>
            <a:r>
              <a:rPr lang="en-US" altLang="ja-JP" dirty="0" smtClean="0"/>
              <a:t>6</a:t>
            </a:r>
            <a:r>
              <a:rPr lang="ja-JP" altLang="en-US" dirty="0" smtClean="0"/>
              <a:t>枚</a:t>
            </a:r>
            <a:r>
              <a:rPr lang="en-US" altLang="ja-JP" dirty="0" smtClean="0"/>
              <a:t>x$</a:t>
            </a:r>
            <a:r>
              <a:rPr lang="en-US" altLang="ja-JP" dirty="0" smtClean="0"/>
              <a:t>4K</a:t>
            </a:r>
            <a:r>
              <a:rPr lang="en-US" altLang="ja-JP" dirty="0" smtClean="0"/>
              <a:t>=$</a:t>
            </a:r>
            <a:r>
              <a:rPr lang="en-US" altLang="ja-JP" dirty="0" smtClean="0"/>
              <a:t>24K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BO </a:t>
            </a:r>
            <a:r>
              <a:rPr lang="en-US" altLang="ja-JP" dirty="0" smtClean="0"/>
              <a:t> 7</a:t>
            </a:r>
            <a:r>
              <a:rPr lang="ja-JP" altLang="en-US" dirty="0" smtClean="0"/>
              <a:t>枚</a:t>
            </a:r>
            <a:r>
              <a:rPr lang="en-US" altLang="ja-JP" dirty="0" smtClean="0"/>
              <a:t>x</a:t>
            </a:r>
            <a:r>
              <a:rPr lang="en-US" altLang="ja-JP" dirty="0" smtClean="0"/>
              <a:t>$0.3K</a:t>
            </a:r>
            <a:r>
              <a:rPr lang="en-US" altLang="ja-JP" dirty="0" smtClean="0"/>
              <a:t>=</a:t>
            </a:r>
            <a:r>
              <a:rPr lang="en-US" altLang="ja-JP" dirty="0" smtClean="0"/>
              <a:t>$2K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Optical adapter 5</a:t>
            </a:r>
            <a:r>
              <a:rPr lang="ja-JP" altLang="en-US" dirty="0" smtClean="0"/>
              <a:t>台</a:t>
            </a:r>
            <a:r>
              <a:rPr lang="en-US" altLang="ja-JP" dirty="0" smtClean="0"/>
              <a:t>x$1K=$5K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Optical cable 3km x2, 100m x6 </a:t>
            </a:r>
            <a:r>
              <a:rPr lang="ja-JP" altLang="en-US" dirty="0" smtClean="0"/>
              <a:t>計</a:t>
            </a:r>
            <a:r>
              <a:rPr lang="en-US" altLang="ja-JP" dirty="0" smtClean="0"/>
              <a:t>$20K??</a:t>
            </a:r>
          </a:p>
          <a:p>
            <a:pPr>
              <a:buFont typeface="Arial"/>
              <a:buChar char="•"/>
            </a:pPr>
            <a:r>
              <a:rPr lang="en-US" altLang="ja-JP" dirty="0" err="1" smtClean="0"/>
              <a:t>PCIe</a:t>
            </a:r>
            <a:r>
              <a:rPr lang="en-US" altLang="ja-JP" dirty="0" smtClean="0"/>
              <a:t> switch $4K</a:t>
            </a:r>
          </a:p>
          <a:p>
            <a:pPr>
              <a:buFont typeface="Arial"/>
              <a:buChar char="•"/>
            </a:pPr>
            <a:r>
              <a:rPr lang="en-US" altLang="ja-JP" dirty="0" err="1" smtClean="0">
                <a:solidFill>
                  <a:srgbClr val="000000"/>
                </a:solidFill>
              </a:rPr>
              <a:t>Myrinet</a:t>
            </a:r>
            <a:r>
              <a:rPr lang="en-US" altLang="ja-JP" dirty="0" smtClean="0">
                <a:solidFill>
                  <a:srgbClr val="000000"/>
                </a:solidFill>
              </a:rPr>
              <a:t> switch $4K??</a:t>
            </a:r>
          </a:p>
          <a:p>
            <a:pPr>
              <a:buFont typeface="Arial"/>
              <a:buChar char="•"/>
            </a:pPr>
            <a:r>
              <a:rPr kumimoji="1" lang="en-US" altLang="ja-JP" dirty="0" smtClean="0">
                <a:solidFill>
                  <a:srgbClr val="000000"/>
                </a:solidFill>
              </a:rPr>
              <a:t>Software $12K</a:t>
            </a:r>
          </a:p>
          <a:p>
            <a:pPr>
              <a:buFont typeface="Arial"/>
              <a:buChar char="•"/>
            </a:pPr>
            <a:r>
              <a:rPr lang="en-US" altLang="ja-JP" dirty="0" smtClean="0">
                <a:solidFill>
                  <a:srgbClr val="000000"/>
                </a:solidFill>
              </a:rPr>
              <a:t>Analog circuit</a:t>
            </a:r>
            <a:r>
              <a:rPr lang="ja-JP" altLang="en-US" dirty="0" smtClean="0">
                <a:solidFill>
                  <a:srgbClr val="000000"/>
                </a:solidFill>
              </a:rPr>
              <a:t>（</a:t>
            </a:r>
            <a:r>
              <a:rPr lang="en-US" altLang="ja-JP" dirty="0" smtClean="0">
                <a:solidFill>
                  <a:srgbClr val="000000"/>
                </a:solidFill>
              </a:rPr>
              <a:t>AA/AI/WT/DWT</a:t>
            </a:r>
            <a:r>
              <a:rPr lang="ja-JP" altLang="en-US" dirty="0" smtClean="0">
                <a:solidFill>
                  <a:srgbClr val="000000"/>
                </a:solidFill>
              </a:rPr>
              <a:t>各</a:t>
            </a:r>
            <a:r>
              <a:rPr lang="en-US" altLang="ja-JP" dirty="0" smtClean="0">
                <a:solidFill>
                  <a:srgbClr val="000000"/>
                </a:solidFill>
              </a:rPr>
              <a:t>$</a:t>
            </a:r>
            <a:r>
              <a:rPr lang="en-US" altLang="ja-JP" dirty="0" smtClean="0">
                <a:solidFill>
                  <a:srgbClr val="000000"/>
                </a:solidFill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</a:rPr>
              <a:t>k</a:t>
            </a:r>
            <a:r>
              <a:rPr lang="ja-JP" altLang="en-US" dirty="0" smtClean="0">
                <a:solidFill>
                  <a:srgbClr val="000000"/>
                </a:solidFill>
              </a:rPr>
              <a:t>と仮定</a:t>
            </a:r>
            <a:r>
              <a:rPr lang="en-US" altLang="ja-JP" dirty="0" smtClean="0">
                <a:solidFill>
                  <a:srgbClr val="000000"/>
                </a:solidFill>
              </a:rPr>
              <a:t>x24</a:t>
            </a:r>
            <a:r>
              <a:rPr lang="ja-JP" altLang="en-US" dirty="0" smtClean="0">
                <a:solidFill>
                  <a:srgbClr val="000000"/>
                </a:solidFill>
              </a:rPr>
              <a:t>台）</a:t>
            </a:r>
            <a:r>
              <a:rPr lang="en-US" altLang="ja-JP" dirty="0" smtClean="0">
                <a:solidFill>
                  <a:srgbClr val="000000"/>
                </a:solidFill>
              </a:rPr>
              <a:t> $48K</a:t>
            </a:r>
          </a:p>
          <a:p>
            <a:pPr>
              <a:buFont typeface="Arial"/>
              <a:buChar char="•"/>
            </a:pPr>
            <a:r>
              <a:rPr kumimoji="1" lang="en-US" altLang="ja-JP" dirty="0" smtClean="0">
                <a:solidFill>
                  <a:srgbClr val="000000"/>
                </a:solidFill>
              </a:rPr>
              <a:t>Timing $15K??</a:t>
            </a:r>
          </a:p>
          <a:p>
            <a:r>
              <a:rPr lang="en-US" altLang="ja-JP" dirty="0" smtClean="0">
                <a:solidFill>
                  <a:srgbClr val="0033FF"/>
                </a:solidFill>
              </a:rPr>
              <a:t>Total $180K</a:t>
            </a:r>
          </a:p>
          <a:p>
            <a:endParaRPr kumimoji="1" lang="ja-JP" altLang="en-US" dirty="0">
              <a:solidFill>
                <a:srgbClr val="00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417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sz="6000" dirty="0" smtClean="0">
                <a:solidFill>
                  <a:srgbClr val="0033FF"/>
                </a:solidFill>
              </a:rPr>
              <a:t>Appendix</a:t>
            </a:r>
            <a:endParaRPr lang="en-US" altLang="ja-JP" sz="6000" dirty="0" smtClean="0">
              <a:solidFill>
                <a:srgbClr val="0033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全ループの遅延特性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6" y="1066800"/>
            <a:ext cx="6018348" cy="565468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448544" y="1295400"/>
            <a:ext cx="2695456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6688">
              <a:buFont typeface="Arial"/>
              <a:buChar char="•"/>
            </a:pPr>
            <a:r>
              <a:rPr lang="ja-JP" altLang="en-US" dirty="0" smtClean="0"/>
              <a:t>デジタルの出力と入力をケーブルでつなぎ、デジタルの出口から、デジタルの入り口までの伝達関数を計算機内で測定</a:t>
            </a:r>
            <a:endParaRPr lang="en-US" altLang="ja-JP" dirty="0" smtClean="0"/>
          </a:p>
          <a:p>
            <a:pPr indent="166688"/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ja-JP" altLang="en-US" dirty="0" smtClean="0"/>
              <a:t>ピンクが</a:t>
            </a:r>
            <a:r>
              <a:rPr lang="en-US" altLang="ja-JP" dirty="0" smtClean="0"/>
              <a:t>10kHz</a:t>
            </a:r>
            <a:r>
              <a:rPr lang="ja-JP" altLang="en-US" dirty="0" smtClean="0"/>
              <a:t>のアナログ</a:t>
            </a:r>
            <a:r>
              <a:rPr lang="en-US" altLang="ja-JP" dirty="0" smtClean="0"/>
              <a:t>AA/AI</a:t>
            </a:r>
            <a:r>
              <a:rPr lang="ja-JP" altLang="en-US" dirty="0" smtClean="0"/>
              <a:t>有り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ja-JP" altLang="en-US" dirty="0" smtClean="0"/>
              <a:t>赤がアナログ</a:t>
            </a:r>
            <a:r>
              <a:rPr lang="en-US" altLang="ja-JP" dirty="0" smtClean="0"/>
              <a:t>AA/AI</a:t>
            </a:r>
            <a:r>
              <a:rPr lang="ja-JP" altLang="en-US" dirty="0" smtClean="0"/>
              <a:t>無し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en-US" altLang="ja-JP" dirty="0" smtClean="0"/>
              <a:t>5kHz</a:t>
            </a:r>
            <a:r>
              <a:rPr lang="ja-JP" altLang="en-US" dirty="0" smtClean="0"/>
              <a:t>のローパスはソフトウェア</a:t>
            </a:r>
            <a:r>
              <a:rPr lang="en-US" altLang="ja-JP" dirty="0" smtClean="0"/>
              <a:t>AA/AI</a:t>
            </a:r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en-US" altLang="ja-JP" dirty="0" smtClean="0"/>
              <a:t>AA/AI</a:t>
            </a:r>
            <a:r>
              <a:rPr lang="ja-JP" altLang="en-US" dirty="0" smtClean="0"/>
              <a:t>込みで、</a:t>
            </a:r>
            <a:r>
              <a:rPr lang="en-US" altLang="ja-JP" dirty="0" smtClean="0"/>
              <a:t>100Hz</a:t>
            </a:r>
            <a:r>
              <a:rPr lang="ja-JP" altLang="en-US" dirty="0" smtClean="0"/>
              <a:t>で</a:t>
            </a:r>
            <a:r>
              <a:rPr lang="en-US" altLang="ja-JP" dirty="0" smtClean="0"/>
              <a:t>10</a:t>
            </a:r>
            <a:r>
              <a:rPr lang="ja-JP" altLang="en-US" dirty="0" smtClean="0"/>
              <a:t>度程度、</a:t>
            </a:r>
            <a:r>
              <a:rPr lang="en-US" altLang="ja-JP" dirty="0" smtClean="0"/>
              <a:t>300Hz</a:t>
            </a:r>
            <a:r>
              <a:rPr lang="ja-JP" altLang="en-US" dirty="0" smtClean="0"/>
              <a:t>で</a:t>
            </a:r>
            <a:r>
              <a:rPr lang="en-US" altLang="ja-JP" dirty="0" smtClean="0"/>
              <a:t>30</a:t>
            </a:r>
            <a:r>
              <a:rPr lang="ja-JP" altLang="en-US" dirty="0" smtClean="0"/>
              <a:t>度程度の位相遅れ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en-US" altLang="ja-JP" dirty="0" smtClean="0"/>
              <a:t>UGF</a:t>
            </a:r>
            <a:r>
              <a:rPr lang="ja-JP" altLang="en-US" dirty="0" smtClean="0"/>
              <a:t>は予想通り数</a:t>
            </a:r>
            <a:r>
              <a:rPr lang="en-US" altLang="ja-JP" dirty="0" smtClean="0"/>
              <a:t>100Hz</a:t>
            </a:r>
            <a:r>
              <a:rPr lang="ja-JP" altLang="en-US" dirty="0" smtClean="0"/>
              <a:t>まで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ADC/DAC</a:t>
            </a:r>
            <a:r>
              <a:rPr lang="ja-JP" altLang="en-US" dirty="0" smtClean="0"/>
              <a:t>のノイズパフォーマンス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6800"/>
            <a:ext cx="8229600" cy="528955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448544" y="969287"/>
            <a:ext cx="269545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6688">
              <a:buFont typeface="Arial"/>
              <a:buChar char="•"/>
            </a:pPr>
            <a:r>
              <a:rPr lang="en-US" altLang="ja-JP" dirty="0" smtClean="0"/>
              <a:t>ADC/DAC</a:t>
            </a:r>
            <a:r>
              <a:rPr lang="ja-JP" altLang="en-US" dirty="0" smtClean="0"/>
              <a:t>ともに数</a:t>
            </a:r>
            <a:r>
              <a:rPr lang="en-US" altLang="ja-JP" dirty="0" smtClean="0"/>
              <a:t>μV/√Hz</a:t>
            </a:r>
            <a:r>
              <a:rPr lang="ja-JP" altLang="en-US" dirty="0" smtClean="0"/>
              <a:t>程度とかなり良い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en-US" altLang="ja-JP" dirty="0" smtClean="0"/>
              <a:t>ADC</a:t>
            </a:r>
            <a:r>
              <a:rPr lang="ja-JP" altLang="en-US" dirty="0" smtClean="0"/>
              <a:t>の数</a:t>
            </a:r>
            <a:r>
              <a:rPr lang="en-US" altLang="ja-JP" dirty="0" smtClean="0"/>
              <a:t>kHz</a:t>
            </a:r>
            <a:r>
              <a:rPr lang="ja-JP" altLang="en-US" dirty="0" smtClean="0"/>
              <a:t>の盛り上がりと</a:t>
            </a:r>
            <a:r>
              <a:rPr lang="en-US" altLang="ja-JP" dirty="0" smtClean="0"/>
              <a:t>5kHz</a:t>
            </a:r>
            <a:r>
              <a:rPr lang="ja-JP" altLang="en-US" dirty="0" smtClean="0"/>
              <a:t>以上がカットされているのは</a:t>
            </a:r>
            <a:r>
              <a:rPr lang="en-US" altLang="ja-JP" dirty="0" smtClean="0"/>
              <a:t>software AA</a:t>
            </a:r>
            <a:r>
              <a:rPr lang="ja-JP" altLang="en-US" dirty="0" smtClean="0"/>
              <a:t>のため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en-US" altLang="ja-JP" dirty="0" smtClean="0"/>
              <a:t>DAC</a:t>
            </a:r>
            <a:r>
              <a:rPr lang="ja-JP" altLang="en-US" dirty="0" smtClean="0"/>
              <a:t>の</a:t>
            </a:r>
            <a:r>
              <a:rPr lang="en-US" altLang="ja-JP" dirty="0" smtClean="0"/>
              <a:t>1kHz</a:t>
            </a:r>
            <a:r>
              <a:rPr lang="ja-JP" altLang="en-US" dirty="0" smtClean="0"/>
              <a:t>以上は入力信号によるピークが出ているため正確でない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ja-JP" altLang="en-US" dirty="0" smtClean="0"/>
              <a:t>他に目立ったピークもなく、非常に素性の良い</a:t>
            </a:r>
            <a:r>
              <a:rPr lang="en-US" altLang="ja-JP" dirty="0" smtClean="0"/>
              <a:t>ADC/DAC</a:t>
            </a:r>
            <a:r>
              <a:rPr lang="ja-JP" altLang="en-US" dirty="0" smtClean="0"/>
              <a:t>である</a:t>
            </a:r>
            <a:endParaRPr lang="en-US" altLang="ja-JP" dirty="0" smtClean="0"/>
          </a:p>
          <a:p>
            <a:pPr indent="166688">
              <a:buFont typeface="Arial"/>
              <a:buChar char="•"/>
            </a:pPr>
            <a:endParaRPr lang="en-US" altLang="ja-JP" dirty="0" smtClean="0"/>
          </a:p>
          <a:p>
            <a:pPr indent="166688">
              <a:buFont typeface="Arial"/>
              <a:buChar char="•"/>
            </a:pPr>
            <a:r>
              <a:rPr lang="en-US" altLang="ja-JP" dirty="0" smtClean="0"/>
              <a:t>whitening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dewhitening</a:t>
            </a:r>
            <a:r>
              <a:rPr lang="en-US" altLang="ja-JP" dirty="0" smtClean="0"/>
              <a:t> filter</a:t>
            </a:r>
            <a:r>
              <a:rPr lang="ja-JP" altLang="en-US" dirty="0" smtClean="0"/>
              <a:t>を導入することにより、高周波でのノイズを軽減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9" y="1066800"/>
            <a:ext cx="6496572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Test</a:t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7086600" cy="5173086"/>
          </a:xfrm>
          <a:prstGeom prst="rect">
            <a:avLst/>
          </a:prstGeom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411163" y="2514600"/>
            <a:ext cx="8424862" cy="3689354"/>
          </a:xfrm>
          <a:prstGeom prst="roundRect">
            <a:avLst/>
          </a:prstGeom>
          <a:effectLst>
            <a:outerShdw blurRad="128905" dist="111887" dir="30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57288"/>
            <a:ext cx="8424862" cy="532765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Mail loop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Matlab</a:t>
            </a:r>
            <a:r>
              <a:rPr lang="ja-JP" alt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の</a:t>
            </a:r>
            <a:r>
              <a:rPr lang="en-US" altLang="ja-JP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Simulink</a:t>
            </a:r>
            <a:r>
              <a:rPr lang="ja-JP" alt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を利用した</a:t>
            </a:r>
            <a:r>
              <a:rPr lang="en-US" altLang="ja-JP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GUI</a:t>
            </a:r>
            <a:r>
              <a:rPr lang="ja-JP" alt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で構築、</a:t>
            </a:r>
            <a:r>
              <a:rPr lang="en-US" altLang="ja-JP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Real time Linux</a:t>
            </a:r>
            <a:r>
              <a:rPr lang="ja-JP" alt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上で動く</a:t>
            </a:r>
            <a:endParaRPr lang="en-US" altLang="ja-JP" dirty="0" smtClean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基本パーツは</a:t>
            </a:r>
            <a:r>
              <a:rPr lang="en-US" altLang="ja-JP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filter, gain, switch, matrix, test point, excitation, </a:t>
            </a:r>
            <a:r>
              <a:rPr lang="ja-JP" alt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及び四則演算等</a:t>
            </a:r>
            <a:endParaRPr lang="en-US" altLang="ja-JP" dirty="0" smtClean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日本で</a:t>
            </a:r>
            <a:r>
              <a:rPr lang="en-US" altLang="ja-JP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CLIO</a:t>
            </a:r>
            <a:r>
              <a:rPr lang="ja-JP" alt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用に本格的なコードを書く必要がある</a:t>
            </a:r>
            <a:r>
              <a:rPr lang="en-US" altLang="ja-JP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dirty="0" smtClean="0">
                <a:solidFill>
                  <a:srgbClr val="660066"/>
                </a:solidFill>
                <a:ea typeface="ＭＳ Ｐゴシック" charset="-128"/>
                <a:cs typeface="ＭＳ Ｐゴシック" charset="-128"/>
              </a:rPr>
              <a:t>Frame Builder</a:t>
            </a:r>
            <a:r>
              <a:rPr lang="ja-JP" altLang="en-US" dirty="0" smtClean="0">
                <a:solidFill>
                  <a:srgbClr val="660066"/>
                </a:solidFill>
                <a:ea typeface="ＭＳ Ｐゴシック" charset="-128"/>
                <a:cs typeface="ＭＳ Ｐゴシック" charset="-128"/>
              </a:rPr>
              <a:t>を利用した測定、解析ツール群</a:t>
            </a:r>
            <a:endParaRPr lang="en-US" altLang="ja-JP" dirty="0" smtClean="0">
              <a:solidFill>
                <a:srgbClr val="660066"/>
              </a:solidFill>
              <a:ea typeface="ＭＳ Ｐゴシック" charset="-128"/>
              <a:cs typeface="ＭＳ Ｐゴシック" charset="-128"/>
            </a:endParaRPr>
          </a:p>
          <a:p>
            <a:pPr marL="222250" indent="-22225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marL="222250" indent="-22225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dirty="0" err="1" smtClean="0">
                <a:solidFill>
                  <a:srgbClr val="800040"/>
                </a:solidFill>
                <a:ea typeface="ＭＳ Ｐゴシック" charset="-128"/>
                <a:cs typeface="ＭＳ Ｐゴシック" charset="-128"/>
              </a:rPr>
              <a:t>Dataviewer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: oscilloscope</a:t>
            </a: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のようなもの</a:t>
            </a: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現在だけでなく</a:t>
            </a:r>
            <a:r>
              <a:rPr lang="ja-JP" alt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過去のデータ</a:t>
            </a: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も参照可能</a:t>
            </a: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pPr marL="222250" indent="-22225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altLang="ja-JP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marL="222250" indent="-22225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nb-NO" dirty="0" smtClean="0">
                <a:solidFill>
                  <a:srgbClr val="800040"/>
                </a:solidFill>
                <a:ea typeface="ＭＳ Ｐゴシック" charset="-128"/>
                <a:cs typeface="ＭＳ Ｐゴシック" charset="-128"/>
              </a:rPr>
              <a:t>デジタル</a:t>
            </a:r>
            <a:r>
              <a:rPr lang="nb-NO" altLang="ja-JP" dirty="0">
                <a:solidFill>
                  <a:srgbClr val="800040"/>
                </a:solidFill>
                <a:ea typeface="ＭＳ Ｐゴシック" charset="-128"/>
                <a:cs typeface="ＭＳ Ｐゴシック" charset="-128"/>
              </a:rPr>
              <a:t>FFT</a:t>
            </a:r>
            <a:r>
              <a:rPr lang="ja-JP" altLang="nb-NO" dirty="0" smtClean="0">
                <a:solidFill>
                  <a:srgbClr val="800040"/>
                </a:solidFill>
                <a:ea typeface="ＭＳ Ｐゴシック" charset="-128"/>
                <a:cs typeface="ＭＳ Ｐゴシック" charset="-128"/>
              </a:rPr>
              <a:t>アナライザ</a:t>
            </a:r>
            <a:endParaRPr lang="nb-NO" altLang="ja-JP" dirty="0" smtClean="0">
              <a:solidFill>
                <a:srgbClr val="800040"/>
              </a:solidFill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cs typeface="ＭＳ Ｐゴシック" charset="-128"/>
              </a:rPr>
              <a:t>ノイズレベル</a:t>
            </a:r>
            <a:r>
              <a:rPr lang="ja-JP" altLang="en-US" dirty="0">
                <a:cs typeface="ＭＳ Ｐゴシック" charset="-128"/>
              </a:rPr>
              <a:t>測定（</a:t>
            </a:r>
            <a:r>
              <a:rPr lang="en-US" altLang="ja-JP" dirty="0">
                <a:cs typeface="ＭＳ Ｐゴシック" charset="-128"/>
              </a:rPr>
              <a:t>FFT</a:t>
            </a:r>
            <a:r>
              <a:rPr lang="ja-JP" altLang="en-US" dirty="0">
                <a:cs typeface="ＭＳ Ｐゴシック" charset="-128"/>
              </a:rPr>
              <a:t>）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cs typeface="ＭＳ Ｐゴシック" charset="-128"/>
              </a:rPr>
              <a:t>任意</a:t>
            </a:r>
            <a:r>
              <a:rPr lang="ja-JP" altLang="en-US" dirty="0" smtClean="0">
                <a:cs typeface="ＭＳ Ｐゴシック" charset="-128"/>
              </a:rPr>
              <a:t>のチャンネルで</a:t>
            </a:r>
            <a:r>
              <a:rPr lang="en-US" altLang="ja-JP" dirty="0">
                <a:cs typeface="ＭＳ Ｐゴシック" charset="-128"/>
              </a:rPr>
              <a:t>Open loop</a:t>
            </a:r>
            <a:r>
              <a:rPr lang="ja-JP" altLang="en-US" dirty="0">
                <a:cs typeface="ＭＳ Ｐゴシック" charset="-128"/>
              </a:rPr>
              <a:t>、</a:t>
            </a:r>
            <a:r>
              <a:rPr lang="en-US" altLang="ja-JP" dirty="0">
                <a:cs typeface="ＭＳ Ｐゴシック" charset="-128"/>
              </a:rPr>
              <a:t>Close </a:t>
            </a:r>
            <a:r>
              <a:rPr lang="en-US" altLang="ja-JP" dirty="0" smtClean="0">
                <a:cs typeface="ＭＳ Ｐゴシック" charset="-128"/>
              </a:rPr>
              <a:t>loop</a:t>
            </a:r>
            <a:r>
              <a:rPr lang="ja-JP" altLang="en-US" dirty="0" smtClean="0">
                <a:cs typeface="ＭＳ Ｐゴシック" charset="-128"/>
              </a:rPr>
              <a:t>等の伝達</a:t>
            </a:r>
            <a:r>
              <a:rPr lang="ja-JP" altLang="en-US" dirty="0">
                <a:cs typeface="ＭＳ Ｐゴシック" charset="-128"/>
              </a:rPr>
              <a:t>関数測定（</a:t>
            </a:r>
            <a:r>
              <a:rPr lang="en-US" altLang="ja-JP" dirty="0">
                <a:cs typeface="ＭＳ Ｐゴシック" charset="-128"/>
              </a:rPr>
              <a:t>swept sine</a:t>
            </a:r>
            <a:r>
              <a:rPr lang="ja-JP" altLang="en-US" dirty="0" smtClean="0">
                <a:cs typeface="ＭＳ Ｐゴシック" charset="-128"/>
              </a:rPr>
              <a:t>）</a:t>
            </a:r>
            <a:endParaRPr lang="en-US" altLang="ja-JP" dirty="0" smtClean="0">
              <a:cs typeface="ＭＳ Ｐゴシック" charset="-128"/>
            </a:endParaRPr>
          </a:p>
          <a:p>
            <a:pPr marL="287338" indent="-287338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marL="287338" indent="-287338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dirty="0" err="1" smtClean="0">
                <a:solidFill>
                  <a:srgbClr val="800040"/>
                </a:solidFill>
                <a:ea typeface="ＭＳ Ｐゴシック" charset="-128"/>
                <a:cs typeface="ＭＳ Ｐゴシック" charset="-128"/>
              </a:rPr>
              <a:t>Foton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: </a:t>
            </a:r>
            <a:r>
              <a:rPr lang="ja-JP" altLang="en-US" dirty="0" smtClean="0">
                <a:cs typeface="ＭＳ Ｐゴシック" charset="-128"/>
              </a:rPr>
              <a:t>デジタルフィルタ作成ツール</a:t>
            </a:r>
          </a:p>
          <a:p>
            <a:pPr marL="465138" lvl="1" indent="277813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cs typeface="ＭＳ Ｐゴシック" charset="-128"/>
              </a:rPr>
              <a:t>フィルタの設計（</a:t>
            </a:r>
            <a:r>
              <a:rPr lang="en-US" altLang="ja-JP" dirty="0" smtClean="0">
                <a:cs typeface="ＭＳ Ｐゴシック" charset="-128"/>
              </a:rPr>
              <a:t>ZPK</a:t>
            </a:r>
            <a:r>
              <a:rPr lang="ja-JP" altLang="en-US" dirty="0" smtClean="0">
                <a:cs typeface="ＭＳ Ｐゴシック" charset="-128"/>
              </a:rPr>
              <a:t>、</a:t>
            </a:r>
            <a:r>
              <a:rPr lang="en-US" altLang="ja-JP" dirty="0" smtClean="0">
                <a:cs typeface="ＭＳ Ｐゴシック" charset="-128"/>
              </a:rPr>
              <a:t>Notch</a:t>
            </a:r>
            <a:r>
              <a:rPr lang="ja-JP" altLang="en-US" dirty="0" smtClean="0">
                <a:cs typeface="ＭＳ Ｐゴシック" charset="-128"/>
              </a:rPr>
              <a:t>、</a:t>
            </a:r>
            <a:r>
              <a:rPr lang="en-US" altLang="ja-JP" dirty="0" err="1" smtClean="0">
                <a:cs typeface="ＭＳ Ｐゴシック" charset="-128"/>
              </a:rPr>
              <a:t>Resgain,　BW</a:t>
            </a:r>
            <a:r>
              <a:rPr lang="ja-JP" altLang="en-US" dirty="0" smtClean="0">
                <a:cs typeface="ＭＳ Ｐゴシック" charset="-128"/>
              </a:rPr>
              <a:t>、</a:t>
            </a:r>
            <a:r>
              <a:rPr lang="en-US" altLang="ja-JP" dirty="0" err="1" smtClean="0">
                <a:cs typeface="ＭＳ Ｐゴシック" charset="-128"/>
              </a:rPr>
              <a:t>Elip</a:t>
            </a:r>
            <a:r>
              <a:rPr lang="ja-JP" altLang="en-US" dirty="0" smtClean="0">
                <a:cs typeface="ＭＳ Ｐゴシック" charset="-128"/>
              </a:rPr>
              <a:t>、</a:t>
            </a:r>
            <a:r>
              <a:rPr lang="en-US" altLang="ja-JP" dirty="0" err="1" smtClean="0">
                <a:cs typeface="ＭＳ Ｐゴシック" charset="-128"/>
              </a:rPr>
              <a:t>Chev</a:t>
            </a:r>
            <a:r>
              <a:rPr lang="ja-JP" altLang="en-US" dirty="0" smtClean="0">
                <a:cs typeface="ＭＳ Ｐゴシック" charset="-128"/>
              </a:rPr>
              <a:t>、</a:t>
            </a:r>
            <a:r>
              <a:rPr lang="en-US" altLang="ja-JP" dirty="0" smtClean="0">
                <a:cs typeface="ＭＳ Ｐゴシック" charset="-128"/>
              </a:rPr>
              <a:t>Comb…</a:t>
            </a:r>
            <a:r>
              <a:rPr lang="ja-JP" altLang="en-US" dirty="0" smtClean="0">
                <a:cs typeface="ＭＳ Ｐゴシック" charset="-128"/>
              </a:rPr>
              <a:t>）</a:t>
            </a:r>
          </a:p>
          <a:p>
            <a:pPr marL="465138" lvl="1" indent="277813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cs typeface="ＭＳ Ｐゴシック" charset="-128"/>
              </a:rPr>
              <a:t>ロックを落とさずに作ったフィルターをループに適用可能</a:t>
            </a:r>
            <a:endParaRPr lang="en-US" altLang="ja-JP" dirty="0" smtClean="0">
              <a:cs typeface="ＭＳ Ｐゴシック" charset="-128"/>
            </a:endParaRPr>
          </a:p>
          <a:p>
            <a:pPr marL="1295400" lvl="2" indent="-381000">
              <a:lnSpc>
                <a:spcPct val="120000"/>
              </a:lnSpc>
              <a:spcBef>
                <a:spcPts val="0"/>
              </a:spcBef>
              <a:buFont typeface="Wingdings" charset="2"/>
              <a:buAutoNum type="arabicPeriod"/>
            </a:pPr>
            <a:endParaRPr lang="ja-JP" altLang="en-US" dirty="0" smtClean="0">
              <a:cs typeface="ＭＳ Ｐゴシック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ja-JP" altLang="en-US" dirty="0" smtClean="0">
              <a:cs typeface="ＭＳ Ｐゴシック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ja-JP" altLang="en-US" dirty="0">
              <a:cs typeface="ＭＳ Ｐゴシック" charset="-128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速いループ</a:t>
            </a:r>
            <a:r>
              <a:rPr lang="en-US" altLang="ja-JP" dirty="0" smtClean="0"/>
              <a:t>: ~16kHz</a:t>
            </a:r>
            <a:endParaRPr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Test</a:t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pic>
        <p:nvPicPr>
          <p:cNvPr id="7" name="図 6" descr="P1020259a.JPG"/>
          <p:cNvPicPr>
            <a:picLocks noChangeAspect="1"/>
          </p:cNvPicPr>
          <p:nvPr/>
        </p:nvPicPr>
        <p:blipFill>
          <a:blip r:embed="rId2">
            <a:lum bright="31000" contrast="25000"/>
          </a:blip>
          <a:stretch>
            <a:fillRect/>
          </a:stretch>
        </p:blipFill>
        <p:spPr>
          <a:xfrm>
            <a:off x="39465" y="0"/>
            <a:ext cx="9065070" cy="6858000"/>
          </a:xfrm>
          <a:prstGeom prst="rect">
            <a:avLst/>
          </a:prstGeom>
        </p:spPr>
      </p:pic>
      <p:sp>
        <p:nvSpPr>
          <p:cNvPr id="10" name="スライド番号プレースホル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ea typeface="ＭＳ Ｐゴシック" charset="-128"/>
                <a:cs typeface="ＭＳ Ｐゴシック" charset="-128"/>
              </a:rPr>
              <a:t>Foton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>
                <a:ea typeface="ＭＳ Ｐゴシック" charset="-128"/>
                <a:cs typeface="ＭＳ Ｐゴシック" charset="-128"/>
              </a:rPr>
              <a:t>--</a:t>
            </a:r>
            <a:r>
              <a:rPr lang="en-US" altLang="ja-JP" sz="1600" dirty="0">
                <a:ea typeface="ＭＳ Ｐゴシック" charset="-128"/>
                <a:cs typeface="ＭＳ Ｐゴシック" charset="-128"/>
              </a:rPr>
              <a:t>Digital filter generator--</a:t>
            </a:r>
          </a:p>
        </p:txBody>
      </p:sp>
      <p:pic>
        <p:nvPicPr>
          <p:cNvPr id="5" name="図 4" descr="f_xarm_feedback_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03" y="1066800"/>
            <a:ext cx="6938497" cy="5486400"/>
          </a:xfrm>
          <a:prstGeom prst="rect">
            <a:avLst/>
          </a:prstGeom>
        </p:spPr>
      </p:pic>
      <p:pic>
        <p:nvPicPr>
          <p:cNvPr id="6" name="図 5" descr="f_xarm_feedback_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6111577" cy="5169137"/>
          </a:xfrm>
          <a:prstGeom prst="rect">
            <a:avLst/>
          </a:prstGeom>
        </p:spPr>
      </p:pic>
      <p:pic>
        <p:nvPicPr>
          <p:cNvPr id="7" name="図 6" descr="f_xarm_feedback_p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02" y="1066800"/>
            <a:ext cx="6938497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468313" y="1125538"/>
            <a:ext cx="8229600" cy="3065462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outerShdw blurRad="463550" dist="241300" dir="24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468312" y="4343400"/>
            <a:ext cx="8229600" cy="2038350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effectLst>
            <a:outerShdw blurRad="463550" dist="241300" dir="24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294967295"/>
          </p:nvPr>
        </p:nvSpPr>
        <p:spPr>
          <a:xfrm>
            <a:off x="1331913" y="6559550"/>
            <a:ext cx="7056437" cy="215900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b="1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デジタルシステム</a:t>
            </a:r>
            <a:r>
              <a:rPr lang="ja-JP" altLang="en-US" dirty="0" smtClean="0"/>
              <a:t>の利点と欠点</a:t>
            </a:r>
            <a:endParaRPr lang="ja-JP" altLang="en-US" sz="32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9" y="1125538"/>
            <a:ext cx="7935913" cy="5256212"/>
          </a:xfrm>
        </p:spPr>
        <p:txBody>
          <a:bodyPr>
            <a:normAutofit fontScale="62500" lnSpcReduction="20000"/>
          </a:bodyPr>
          <a:lstStyle/>
          <a:p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ひと言で言うと、「干渉計へのアクセスのしやすさを提供する」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フィルターの設計制作が簡単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ゲイン、信号等の切り替えの自動化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全パラメータの記憶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開発された技術を簡単にコピーできる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干渉計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全体を把握出来る人を増やす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初心者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でもほんの少しの訓練で干渉計が</a:t>
            </a:r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触れる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誰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がやっても最適化のレベルが毎回</a:t>
            </a:r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同じで、その状態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が長く</a:t>
            </a:r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続く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長期観測時等のためのオペレーター制度の採用の可能性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感度向上のための時間の短縮につながる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ja-JP" dirty="0" smtClean="0"/>
          </a:p>
          <a:p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デジタル固有の問題がある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ゼロ割、ゼロゲインによる遅延など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)</a:t>
            </a:r>
          </a:p>
          <a:p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一ヶ所動かないとすべてのループがとまることがよくある</a:t>
            </a:r>
          </a:p>
          <a:p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遅い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(16kHz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サンプリングで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UGF=300~400Hz)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LCGT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107" charset="-128"/>
              </a:rPr>
              <a:t>、</a:t>
            </a:r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CLIO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107" charset="-128"/>
              </a:rPr>
              <a:t>なら大丈夫</a:t>
            </a:r>
          </a:p>
          <a:p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ADC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、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DAC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のノイズが大きい、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alias, image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がある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whitening, </a:t>
            </a:r>
            <a:r>
              <a:rPr lang="en-US" altLang="ja-JP" dirty="0" err="1" smtClean="0">
                <a:solidFill>
                  <a:srgbClr val="000000"/>
                </a:solidFill>
                <a:cs typeface="ＭＳ Ｐゴシック" pitchFamily="-107" charset="-128"/>
              </a:rPr>
              <a:t>dewhitening</a:t>
            </a:r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, anti alias, anti imaging filter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107" charset="-128"/>
              </a:rPr>
              <a:t>が必要</a:t>
            </a:r>
            <a:endParaRPr lang="en-US" altLang="ja-JP" dirty="0" smtClean="0">
              <a:solidFill>
                <a:srgbClr val="000000"/>
              </a:solidFill>
              <a:cs typeface="ＭＳ Ｐゴシック" pitchFamily="-107" charset="-128"/>
            </a:endParaRPr>
          </a:p>
          <a:p>
            <a:endParaRPr lang="en-US" altLang="ja-JP" dirty="0" smtClean="0"/>
          </a:p>
          <a:p>
            <a:pPr lvl="1"/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1922" name="Object 2"/>
          <p:cNvGraphicFramePr>
            <a:graphicFrameLocks noChangeAspect="1"/>
          </p:cNvGraphicFramePr>
          <p:nvPr/>
        </p:nvGraphicFramePr>
        <p:xfrm>
          <a:off x="952500" y="1165225"/>
          <a:ext cx="7067550" cy="5586413"/>
        </p:xfrm>
        <a:graphic>
          <a:graphicData uri="http://schemas.openxmlformats.org/presentationml/2006/ole">
            <p:oleObj spid="_x0000_s46082" name="ビットマップ イメージ" r:id="rId3" imgW="10469436" imgH="8276190" progId="">
              <p:embed/>
            </p:oleObj>
          </a:graphicData>
        </a:graphic>
      </p:graphicFrame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381000" y="1752600"/>
            <a:ext cx="8424862" cy="2895600"/>
          </a:xfrm>
          <a:prstGeom prst="roundRect">
            <a:avLst/>
          </a:prstGeom>
          <a:effectLst>
            <a:outerShdw blurRad="167005" dist="124587" dir="24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424862" cy="54102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EPICS</a:t>
            </a:r>
            <a:r>
              <a:rPr lang="ja-JP" altLang="en-US" dirty="0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で管理されている、主に速いループのモニタ、スクリプト制御のためのループ</a:t>
            </a: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その他様々な制御コマンドをスクリプト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(</a:t>
            </a:r>
            <a:r>
              <a:rPr lang="en-US" altLang="ja-JP" dirty="0" err="1" smtClean="0">
                <a:ea typeface="ＭＳ Ｐゴシック" charset="-128"/>
                <a:cs typeface="ＭＳ Ｐゴシック" charset="-128"/>
              </a:rPr>
              <a:t>sh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US" altLang="ja-JP" dirty="0" err="1" smtClean="0">
                <a:ea typeface="ＭＳ Ｐゴシック" charset="-128"/>
                <a:cs typeface="ＭＳ Ｐゴシック" charset="-128"/>
              </a:rPr>
              <a:t>perl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, python</a:t>
            </a: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等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)</a:t>
            </a: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に記述することにより、干渉計オペレーションの自動化が可能</a:t>
            </a: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例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: </a:t>
            </a: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ロックアクイジションスクリプト、ダウンスクリプト、アラインメント自動調整、復調位相自動調整、ビームセンタリング自動調整</a:t>
            </a:r>
          </a:p>
          <a:p>
            <a:r>
              <a:rPr lang="en-US" altLang="ja-JP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CLIO</a:t>
            </a:r>
            <a:r>
              <a:rPr lang="ja-JP" alt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用の</a:t>
            </a:r>
            <a:r>
              <a:rPr lang="en-US" altLang="ja-JP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MEDM</a:t>
            </a:r>
            <a:r>
              <a:rPr lang="ja-JP" alt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メニュー、スクリプト等をこれから書く必要がある</a:t>
            </a:r>
            <a:endParaRPr lang="en-US" altLang="ja-JP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marL="1295400" lvl="2" indent="-381000">
              <a:buFont typeface="Wingdings" charset="2"/>
              <a:buAutoNum type="arabicPeriod"/>
            </a:pPr>
            <a:endParaRPr lang="ja-JP" altLang="en-US" dirty="0" smtClean="0"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ja-JP" altLang="en-US" dirty="0" smtClean="0"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ja-JP" altLang="en-US" dirty="0">
              <a:cs typeface="ＭＳ Ｐゴシック" charset="-128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遅いループ</a:t>
            </a:r>
            <a:r>
              <a:rPr lang="en-US" altLang="ja-JP" dirty="0" smtClean="0"/>
              <a:t>: ~64Hz</a:t>
            </a:r>
            <a:endParaRPr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163" y="1672745"/>
            <a:ext cx="8424862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ja-JP" sz="3840" dirty="0" smtClean="0">
                <a:solidFill>
                  <a:schemeClr val="accent3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Software</a:t>
            </a:r>
            <a:r>
              <a:rPr lang="ja-JP" altLang="en-US" sz="3840" dirty="0" smtClean="0">
                <a:solidFill>
                  <a:schemeClr val="accent3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の一例</a:t>
            </a:r>
            <a:endParaRPr lang="en-US" altLang="ja-JP" sz="3840" dirty="0" smtClean="0">
              <a:solidFill>
                <a:schemeClr val="accent3">
                  <a:lumMod val="5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MEDM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: graphical user interface</a:t>
            </a:r>
          </a:p>
          <a:p>
            <a:pPr lvl="1" indent="171450">
              <a:buFont typeface="Arial"/>
              <a:buChar char="•"/>
            </a:pP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マニュアルでゲインを変えたり、スイッチをオンオフしたりできる</a:t>
            </a:r>
            <a:endParaRPr lang="en-US" altLang="ja-JP" dirty="0" smtClean="0">
              <a:ea typeface="ＭＳ Ｐゴシック" charset="-128"/>
              <a:cs typeface="ＭＳ Ｐゴシック" charset="-128"/>
            </a:endParaRPr>
          </a:p>
          <a:p>
            <a:pPr lvl="1" indent="171450">
              <a:buFont typeface="Arial"/>
              <a:buChar char="•"/>
            </a:pPr>
            <a:r>
              <a:rPr lang="ja-JP" altLang="en-US" dirty="0" smtClean="0">
                <a:ea typeface="ＭＳ Ｐゴシック" charset="-128"/>
                <a:cs typeface="ＭＳ Ｐゴシック" charset="-128"/>
              </a:rPr>
              <a:t>ボタンを押すことでスクリプトを呼び出すこともできる</a:t>
            </a:r>
            <a:endParaRPr lang="en-US" altLang="ja-JP" dirty="0" smtClean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altLang="ja-JP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Ezcademod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: </a:t>
            </a:r>
            <a:r>
              <a:rPr lang="ja-JP" altLang="en-US" dirty="0" smtClean="0">
                <a:cs typeface="ＭＳ Ｐゴシック" charset="-128"/>
              </a:rPr>
              <a:t>デジタル変調復調</a:t>
            </a:r>
            <a:endParaRPr lang="en-US" altLang="ja-JP" dirty="0" smtClean="0">
              <a:cs typeface="ＭＳ Ｐゴシック" charset="-128"/>
            </a:endParaRPr>
          </a:p>
          <a:p>
            <a:pPr lvl="1" indent="171450">
              <a:buFont typeface="Arial"/>
              <a:buChar char="•"/>
            </a:pPr>
            <a:r>
              <a:rPr lang="en-US" altLang="ja-JP" dirty="0" smtClean="0">
                <a:cs typeface="ＭＳ Ｐゴシック" charset="-128"/>
              </a:rPr>
              <a:t>shell</a:t>
            </a:r>
            <a:r>
              <a:rPr lang="ja-JP" altLang="en-US" dirty="0" smtClean="0">
                <a:cs typeface="ＭＳ Ｐゴシック" charset="-128"/>
              </a:rPr>
              <a:t>上で走るコマンドの一つ、スクリプト内で使うこともできる</a:t>
            </a:r>
          </a:p>
          <a:p>
            <a:pPr lvl="1" indent="171450">
              <a:buFont typeface="Arial"/>
              <a:buChar char="•"/>
            </a:pPr>
            <a:r>
              <a:rPr lang="ja-JP" altLang="en-US" dirty="0" smtClean="0">
                <a:cs typeface="ＭＳ Ｐゴシック" charset="-128"/>
              </a:rPr>
              <a:t>使用例</a:t>
            </a:r>
            <a:r>
              <a:rPr lang="en-US" altLang="ja-JP" dirty="0" smtClean="0">
                <a:cs typeface="ＭＳ Ｐゴシック" charset="-128"/>
              </a:rPr>
              <a:t>: </a:t>
            </a:r>
            <a:r>
              <a:rPr lang="ja-JP" altLang="en-US" dirty="0" smtClean="0">
                <a:cs typeface="ＭＳ Ｐゴシック" charset="-128"/>
              </a:rPr>
              <a:t>ロック後、鏡の角度をゆらして変調</a:t>
            </a:r>
            <a:r>
              <a:rPr lang="ja-JP" altLang="ja-JP" dirty="0" smtClean="0">
                <a:cs typeface="ＭＳ Ｐゴシック" charset="-128"/>
              </a:rPr>
              <a:t>、</a:t>
            </a:r>
            <a:r>
              <a:rPr lang="ja-JP" altLang="en-US" dirty="0" smtClean="0">
                <a:cs typeface="ＭＳ Ｐゴシック" charset="-128"/>
              </a:rPr>
              <a:t>透過光を復調</a:t>
            </a:r>
            <a:r>
              <a:rPr lang="en-US" altLang="ja-JP" dirty="0" smtClean="0">
                <a:cs typeface="ＭＳ Ｐゴシック" charset="-128"/>
              </a:rPr>
              <a:t>→</a:t>
            </a:r>
            <a:r>
              <a:rPr lang="ja-JP" altLang="en-US" dirty="0" smtClean="0">
                <a:cs typeface="ＭＳ Ｐゴシック" charset="-128"/>
              </a:rPr>
              <a:t>復調信号を鏡の角度に返しアライメントが最適になるよう制御</a:t>
            </a:r>
            <a:endParaRPr lang="en-US" altLang="ja-JP" dirty="0" smtClean="0">
              <a:solidFill>
                <a:srgbClr val="008000"/>
              </a:solidFill>
              <a:cs typeface="ＭＳ Ｐゴシック" charset="-128"/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008000"/>
                </a:solidFill>
                <a:cs typeface="ＭＳ Ｐゴシック" charset="-128"/>
              </a:rPr>
              <a:t>BURT</a:t>
            </a:r>
            <a:r>
              <a:rPr lang="en-US" altLang="ja-JP" dirty="0" smtClean="0">
                <a:cs typeface="ＭＳ Ｐゴシック" charset="-128"/>
              </a:rPr>
              <a:t>: </a:t>
            </a:r>
            <a:r>
              <a:rPr lang="ja-JP" altLang="en-US" dirty="0" smtClean="0">
                <a:cs typeface="ＭＳ Ｐゴシック" charset="-128"/>
              </a:rPr>
              <a:t>干渉計パラメータの記録（デフォルトで</a:t>
            </a:r>
            <a:r>
              <a:rPr lang="en-US" altLang="ja-JP" dirty="0" smtClean="0">
                <a:cs typeface="ＭＳ Ｐゴシック" charset="-128"/>
              </a:rPr>
              <a:t>10</a:t>
            </a:r>
            <a:r>
              <a:rPr lang="ja-JP" altLang="en-US" dirty="0" smtClean="0">
                <a:cs typeface="ＭＳ Ｐゴシック" charset="-128"/>
              </a:rPr>
              <a:t>分毎）、任意の時間を再現</a:t>
            </a:r>
          </a:p>
          <a:p>
            <a:endParaRPr kumimoji="1"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Test</a:t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pic>
        <p:nvPicPr>
          <p:cNvPr id="7" name="図 6" descr="P1020266a.JPG"/>
          <p:cNvPicPr>
            <a:picLocks noChangeAspect="1"/>
          </p:cNvPicPr>
          <p:nvPr/>
        </p:nvPicPr>
        <p:blipFill>
          <a:blip r:embed="rId2">
            <a:lum bright="10000" contrast="46000"/>
          </a:blip>
          <a:stretch>
            <a:fillRect/>
          </a:stretch>
        </p:blipFill>
        <p:spPr>
          <a:xfrm>
            <a:off x="25992" y="0"/>
            <a:ext cx="9092016" cy="6858000"/>
          </a:xfrm>
          <a:prstGeom prst="rect">
            <a:avLst/>
          </a:prstGeom>
        </p:spPr>
      </p:pic>
      <p:sp>
        <p:nvSpPr>
          <p:cNvPr id="10" name="スライド番号プレースホル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3" name="Rectangle 93"/>
          <p:cNvSpPr>
            <a:spLocks noChangeArrowheads="1"/>
          </p:cNvSpPr>
          <p:nvPr/>
        </p:nvSpPr>
        <p:spPr bwMode="auto">
          <a:xfrm>
            <a:off x="304800" y="2774950"/>
            <a:ext cx="5400675" cy="2422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214" name="Rectangle 94"/>
          <p:cNvSpPr>
            <a:spLocks noChangeArrowheads="1"/>
          </p:cNvSpPr>
          <p:nvPr/>
        </p:nvSpPr>
        <p:spPr bwMode="auto">
          <a:xfrm>
            <a:off x="762000" y="2856032"/>
            <a:ext cx="4755357" cy="11190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26" name="Text Box 6"/>
          <p:cNvSpPr txBox="1">
            <a:spLocks noChangeArrowheads="1"/>
          </p:cNvSpPr>
          <p:nvPr/>
        </p:nvSpPr>
        <p:spPr bwMode="auto">
          <a:xfrm>
            <a:off x="834232" y="2911475"/>
            <a:ext cx="194468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20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共振器長制御</a:t>
            </a:r>
            <a:endParaRPr kumimoji="1" lang="en-US" altLang="ja-JP" sz="20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645130" name="Text Box 10"/>
          <p:cNvSpPr txBox="1">
            <a:spLocks noChangeArrowheads="1"/>
          </p:cNvSpPr>
          <p:nvPr/>
        </p:nvSpPr>
        <p:spPr bwMode="auto">
          <a:xfrm>
            <a:off x="3124200" y="4251322"/>
            <a:ext cx="2393157" cy="656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720"/>
              </a:lnSpc>
              <a:spcBef>
                <a:spcPct val="50000"/>
              </a:spcBef>
            </a:pPr>
            <a:r>
              <a:rPr kumimoji="1" lang="en-US" altLang="ja-JP" sz="16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Frame </a:t>
            </a:r>
            <a:r>
              <a:rPr kumimoji="1"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Builder</a:t>
            </a:r>
            <a:r>
              <a:rPr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 </a:t>
            </a:r>
          </a:p>
          <a:p>
            <a:pPr algn="ctr" eaLnBrk="1" hangingPunct="1">
              <a:lnSpc>
                <a:spcPts val="1720"/>
              </a:lnSpc>
              <a:spcBef>
                <a:spcPct val="50000"/>
              </a:spcBef>
            </a:pPr>
            <a:r>
              <a:rPr kumimoji="1" lang="ja-JP" altLang="en-US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主</a:t>
            </a:r>
            <a:r>
              <a:rPr kumimoji="1" lang="ja-JP" altLang="en-US" sz="16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に</a:t>
            </a:r>
            <a:r>
              <a:rPr kumimoji="1" lang="ja-JP" altLang="en-US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リアルタイムデータ</a:t>
            </a:r>
            <a:r>
              <a:rPr kumimoji="1"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 </a:t>
            </a:r>
            <a:endParaRPr kumimoji="1" lang="en-US" altLang="ja-JP" sz="16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645131" name="Text Box 11"/>
          <p:cNvSpPr txBox="1">
            <a:spLocks noChangeArrowheads="1"/>
          </p:cNvSpPr>
          <p:nvPr/>
        </p:nvSpPr>
        <p:spPr bwMode="auto">
          <a:xfrm>
            <a:off x="381001" y="4262438"/>
            <a:ext cx="260667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EPICS</a:t>
            </a:r>
            <a:r>
              <a:rPr kumimoji="1" lang="ja-JP" altLang="en-US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　主にスイッチ                          </a:t>
            </a:r>
            <a:r>
              <a:rPr kumimoji="1"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 </a:t>
            </a:r>
            <a:r>
              <a:rPr kumimoji="1" lang="en-US" altLang="ja-JP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(gain</a:t>
            </a:r>
            <a:r>
              <a:rPr kumimoji="1" lang="en-US" altLang="ja-JP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, filter</a:t>
            </a:r>
            <a:r>
              <a:rPr kumimoji="1" lang="ja-JP" altLang="en-US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設定</a:t>
            </a:r>
            <a:r>
              <a:rPr kumimoji="1" lang="en-US" altLang="ja-JP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)</a:t>
            </a:r>
          </a:p>
        </p:txBody>
      </p:sp>
      <p:sp>
        <p:nvSpPr>
          <p:cNvPr id="645132" name="Text Box 12"/>
          <p:cNvSpPr txBox="1">
            <a:spLocks noChangeArrowheads="1"/>
          </p:cNvSpPr>
          <p:nvPr/>
        </p:nvSpPr>
        <p:spPr bwMode="auto">
          <a:xfrm>
            <a:off x="2628900" y="5349875"/>
            <a:ext cx="1295400" cy="396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TCP / IP</a:t>
            </a:r>
          </a:p>
        </p:txBody>
      </p:sp>
      <p:sp>
        <p:nvSpPr>
          <p:cNvPr id="645134" name="Line 14"/>
          <p:cNvSpPr>
            <a:spLocks noChangeShapeType="1"/>
          </p:cNvSpPr>
          <p:nvPr/>
        </p:nvSpPr>
        <p:spPr bwMode="auto">
          <a:xfrm>
            <a:off x="2124075" y="4953000"/>
            <a:ext cx="465931" cy="396875"/>
          </a:xfrm>
          <a:prstGeom prst="line">
            <a:avLst/>
          </a:prstGeom>
          <a:noFill/>
          <a:ln w="76200" cmpd="tri">
            <a:solidFill>
              <a:srgbClr val="008000"/>
            </a:solidFill>
            <a:round/>
            <a:headEnd type="arrow" w="sm" len="sm"/>
            <a:tailEnd type="arrow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35" name="Line 15"/>
          <p:cNvSpPr>
            <a:spLocks noChangeShapeType="1"/>
          </p:cNvSpPr>
          <p:nvPr/>
        </p:nvSpPr>
        <p:spPr bwMode="auto">
          <a:xfrm flipV="1">
            <a:off x="3996531" y="4953000"/>
            <a:ext cx="288131" cy="396874"/>
          </a:xfrm>
          <a:prstGeom prst="line">
            <a:avLst/>
          </a:prstGeom>
          <a:noFill/>
          <a:ln w="76200" cmpd="tri">
            <a:solidFill>
              <a:srgbClr val="990099"/>
            </a:solidFill>
            <a:round/>
            <a:headEnd type="arrow" w="sm" len="sm"/>
            <a:tailEnd type="arrow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36" name="Text Box 16"/>
          <p:cNvSpPr txBox="1">
            <a:spLocks noChangeArrowheads="1"/>
          </p:cNvSpPr>
          <p:nvPr/>
        </p:nvSpPr>
        <p:spPr bwMode="auto">
          <a:xfrm>
            <a:off x="611188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37" name="Line 17"/>
          <p:cNvSpPr>
            <a:spLocks noChangeShapeType="1"/>
          </p:cNvSpPr>
          <p:nvPr/>
        </p:nvSpPr>
        <p:spPr bwMode="auto">
          <a:xfrm flipV="1">
            <a:off x="1258888" y="5746749"/>
            <a:ext cx="1512887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38" name="Text Box 18"/>
          <p:cNvSpPr txBox="1">
            <a:spLocks noChangeArrowheads="1"/>
          </p:cNvSpPr>
          <p:nvPr/>
        </p:nvSpPr>
        <p:spPr bwMode="auto">
          <a:xfrm>
            <a:off x="1727200" y="5162490"/>
            <a:ext cx="863600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2000" dirty="0">
                <a:solidFill>
                  <a:srgbClr val="008000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64Hz</a:t>
            </a:r>
          </a:p>
        </p:txBody>
      </p:sp>
      <p:sp>
        <p:nvSpPr>
          <p:cNvPr id="645139" name="Text Box 19"/>
          <p:cNvSpPr txBox="1">
            <a:spLocks noChangeArrowheads="1"/>
          </p:cNvSpPr>
          <p:nvPr/>
        </p:nvSpPr>
        <p:spPr bwMode="auto">
          <a:xfrm>
            <a:off x="4248943" y="5197475"/>
            <a:ext cx="1008063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2000" dirty="0">
                <a:solidFill>
                  <a:srgbClr val="990099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16kHz</a:t>
            </a:r>
          </a:p>
        </p:txBody>
      </p:sp>
      <p:sp>
        <p:nvSpPr>
          <p:cNvPr id="645144" name="Rectangle 24"/>
          <p:cNvSpPr>
            <a:spLocks noChangeArrowheads="1"/>
          </p:cNvSpPr>
          <p:nvPr/>
        </p:nvSpPr>
        <p:spPr bwMode="auto">
          <a:xfrm>
            <a:off x="304800" y="1390710"/>
            <a:ext cx="5400675" cy="6364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45" name="Text Box 25"/>
          <p:cNvSpPr txBox="1">
            <a:spLocks noChangeArrowheads="1"/>
          </p:cNvSpPr>
          <p:nvPr/>
        </p:nvSpPr>
        <p:spPr bwMode="auto">
          <a:xfrm>
            <a:off x="304800" y="990600"/>
            <a:ext cx="1154112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20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干渉計</a:t>
            </a:r>
          </a:p>
        </p:txBody>
      </p:sp>
      <p:sp>
        <p:nvSpPr>
          <p:cNvPr id="645182" name="Text Box 62"/>
          <p:cNvSpPr txBox="1">
            <a:spLocks noChangeArrowheads="1"/>
          </p:cNvSpPr>
          <p:nvPr/>
        </p:nvSpPr>
        <p:spPr bwMode="auto">
          <a:xfrm>
            <a:off x="1476375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83" name="Text Box 63"/>
          <p:cNvSpPr txBox="1">
            <a:spLocks noChangeArrowheads="1"/>
          </p:cNvSpPr>
          <p:nvPr/>
        </p:nvSpPr>
        <p:spPr bwMode="auto">
          <a:xfrm>
            <a:off x="2339975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84" name="Text Box 64"/>
          <p:cNvSpPr txBox="1">
            <a:spLocks noChangeArrowheads="1"/>
          </p:cNvSpPr>
          <p:nvPr/>
        </p:nvSpPr>
        <p:spPr bwMode="auto">
          <a:xfrm>
            <a:off x="5364163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85" name="Line 65"/>
          <p:cNvSpPr>
            <a:spLocks noChangeShapeType="1"/>
          </p:cNvSpPr>
          <p:nvPr/>
        </p:nvSpPr>
        <p:spPr bwMode="auto">
          <a:xfrm flipV="1">
            <a:off x="2124075" y="5746749"/>
            <a:ext cx="1000125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86" name="Line 66"/>
          <p:cNvSpPr>
            <a:spLocks noChangeShapeType="1"/>
          </p:cNvSpPr>
          <p:nvPr/>
        </p:nvSpPr>
        <p:spPr bwMode="auto">
          <a:xfrm flipV="1">
            <a:off x="2987675" y="5746749"/>
            <a:ext cx="365125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87" name="Line 67"/>
          <p:cNvSpPr>
            <a:spLocks noChangeShapeType="1"/>
          </p:cNvSpPr>
          <p:nvPr/>
        </p:nvSpPr>
        <p:spPr bwMode="auto">
          <a:xfrm>
            <a:off x="3706812" y="5746750"/>
            <a:ext cx="1657351" cy="285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88" name="Line 68"/>
          <p:cNvSpPr>
            <a:spLocks noChangeShapeType="1"/>
          </p:cNvSpPr>
          <p:nvPr/>
        </p:nvSpPr>
        <p:spPr bwMode="auto">
          <a:xfrm>
            <a:off x="3132138" y="6248400"/>
            <a:ext cx="2049462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4104481" y="3975101"/>
            <a:ext cx="360362" cy="288925"/>
            <a:chOff x="703" y="1888"/>
            <a:chExt cx="227" cy="182"/>
          </a:xfrm>
        </p:grpSpPr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703" y="1889"/>
              <a:ext cx="227" cy="181"/>
              <a:chOff x="612" y="1434"/>
              <a:chExt cx="227" cy="272"/>
            </a:xfrm>
          </p:grpSpPr>
          <p:sp>
            <p:nvSpPr>
              <p:cNvPr id="645193" name="Rectangle 73"/>
              <p:cNvSpPr>
                <a:spLocks noChangeArrowheads="1"/>
              </p:cNvSpPr>
              <p:nvPr/>
            </p:nvSpPr>
            <p:spPr bwMode="auto">
              <a:xfrm>
                <a:off x="612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194" name="Rectangle 74"/>
              <p:cNvSpPr>
                <a:spLocks noChangeArrowheads="1"/>
              </p:cNvSpPr>
              <p:nvPr/>
            </p:nvSpPr>
            <p:spPr bwMode="auto">
              <a:xfrm>
                <a:off x="748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645195" name="Line 75"/>
            <p:cNvSpPr>
              <a:spLocks noChangeShapeType="1"/>
            </p:cNvSpPr>
            <p:nvPr/>
          </p:nvSpPr>
          <p:spPr bwMode="auto">
            <a:xfrm>
              <a:off x="748" y="1888"/>
              <a:ext cx="0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196" name="Line 76"/>
            <p:cNvSpPr>
              <a:spLocks noChangeShapeType="1"/>
            </p:cNvSpPr>
            <p:nvPr/>
          </p:nvSpPr>
          <p:spPr bwMode="auto">
            <a:xfrm>
              <a:off x="884" y="1888"/>
              <a:ext cx="0" cy="18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1447800" y="3973513"/>
            <a:ext cx="360362" cy="288925"/>
            <a:chOff x="703" y="1888"/>
            <a:chExt cx="227" cy="182"/>
          </a:xfrm>
        </p:grpSpPr>
        <p:grpSp>
          <p:nvGrpSpPr>
            <p:cNvPr id="15" name="Group 78"/>
            <p:cNvGrpSpPr>
              <a:grpSpLocks/>
            </p:cNvGrpSpPr>
            <p:nvPr/>
          </p:nvGrpSpPr>
          <p:grpSpPr bwMode="auto">
            <a:xfrm>
              <a:off x="703" y="1889"/>
              <a:ext cx="227" cy="181"/>
              <a:chOff x="612" y="1434"/>
              <a:chExt cx="227" cy="272"/>
            </a:xfrm>
          </p:grpSpPr>
          <p:sp>
            <p:nvSpPr>
              <p:cNvPr id="645199" name="Rectangle 79"/>
              <p:cNvSpPr>
                <a:spLocks noChangeArrowheads="1"/>
              </p:cNvSpPr>
              <p:nvPr/>
            </p:nvSpPr>
            <p:spPr bwMode="auto">
              <a:xfrm>
                <a:off x="612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200" name="Rectangle 80"/>
              <p:cNvSpPr>
                <a:spLocks noChangeArrowheads="1"/>
              </p:cNvSpPr>
              <p:nvPr/>
            </p:nvSpPr>
            <p:spPr bwMode="auto">
              <a:xfrm>
                <a:off x="748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645201" name="Line 81"/>
            <p:cNvSpPr>
              <a:spLocks noChangeShapeType="1"/>
            </p:cNvSpPr>
            <p:nvPr/>
          </p:nvSpPr>
          <p:spPr bwMode="auto">
            <a:xfrm>
              <a:off x="748" y="1888"/>
              <a:ext cx="0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2" name="Line 82"/>
            <p:cNvSpPr>
              <a:spLocks noChangeShapeType="1"/>
            </p:cNvSpPr>
            <p:nvPr/>
          </p:nvSpPr>
          <p:spPr bwMode="auto">
            <a:xfrm>
              <a:off x="884" y="1888"/>
              <a:ext cx="0" cy="18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6" name="Group 83"/>
          <p:cNvGrpSpPr>
            <a:grpSpLocks/>
          </p:cNvGrpSpPr>
          <p:nvPr/>
        </p:nvGrpSpPr>
        <p:grpSpPr bwMode="auto">
          <a:xfrm>
            <a:off x="2411413" y="6294438"/>
            <a:ext cx="503237" cy="503237"/>
            <a:chOff x="476" y="2024"/>
            <a:chExt cx="317" cy="317"/>
          </a:xfrm>
        </p:grpSpPr>
        <p:sp>
          <p:nvSpPr>
            <p:cNvPr id="645204" name="AutoShape 84"/>
            <p:cNvSpPr>
              <a:spLocks noChangeArrowheads="1"/>
            </p:cNvSpPr>
            <p:nvPr/>
          </p:nvSpPr>
          <p:spPr bwMode="auto">
            <a:xfrm>
              <a:off x="521" y="2206"/>
              <a:ext cx="227" cy="135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7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5" name="Oval 85"/>
            <p:cNvSpPr>
              <a:spLocks noChangeArrowheads="1"/>
            </p:cNvSpPr>
            <p:nvPr/>
          </p:nvSpPr>
          <p:spPr bwMode="auto">
            <a:xfrm>
              <a:off x="567" y="2160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6" name="AutoShape 86"/>
            <p:cNvSpPr>
              <a:spLocks noChangeArrowheads="1"/>
            </p:cNvSpPr>
            <p:nvPr/>
          </p:nvSpPr>
          <p:spPr bwMode="auto">
            <a:xfrm>
              <a:off x="476" y="2115"/>
              <a:ext cx="45" cy="181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7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7" name="AutoShape 87"/>
            <p:cNvSpPr>
              <a:spLocks noChangeArrowheads="1"/>
            </p:cNvSpPr>
            <p:nvPr/>
          </p:nvSpPr>
          <p:spPr bwMode="auto">
            <a:xfrm>
              <a:off x="748" y="2115"/>
              <a:ext cx="45" cy="181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7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8" name="Oval 88"/>
            <p:cNvSpPr>
              <a:spLocks noChangeArrowheads="1"/>
            </p:cNvSpPr>
            <p:nvPr/>
          </p:nvSpPr>
          <p:spPr bwMode="auto">
            <a:xfrm>
              <a:off x="476" y="2024"/>
              <a:ext cx="45" cy="91"/>
            </a:xfrm>
            <a:prstGeom prst="ellipse">
              <a:avLst/>
            </a:prstGeom>
            <a:solidFill>
              <a:srgbClr val="FFCC99">
                <a:alpha val="70000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9" name="Oval 89"/>
            <p:cNvSpPr>
              <a:spLocks noChangeArrowheads="1"/>
            </p:cNvSpPr>
            <p:nvPr/>
          </p:nvSpPr>
          <p:spPr bwMode="auto">
            <a:xfrm>
              <a:off x="748" y="2024"/>
              <a:ext cx="45" cy="91"/>
            </a:xfrm>
            <a:prstGeom prst="ellipse">
              <a:avLst/>
            </a:prstGeom>
            <a:solidFill>
              <a:srgbClr val="FFCC99">
                <a:alpha val="70000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94" name="Text Box 25"/>
          <p:cNvSpPr txBox="1">
            <a:spLocks noChangeArrowheads="1"/>
          </p:cNvSpPr>
          <p:nvPr/>
        </p:nvSpPr>
        <p:spPr bwMode="auto">
          <a:xfrm>
            <a:off x="2914651" y="1475343"/>
            <a:ext cx="273685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SUS</a:t>
            </a:r>
            <a:r>
              <a:rPr kumimoji="1"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等各種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アクチュエータ</a:t>
            </a:r>
            <a:endParaRPr kumimoji="1" lang="ja-JP" altLang="en-US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95" name="Text Box 25"/>
          <p:cNvSpPr txBox="1">
            <a:spLocks noChangeArrowheads="1"/>
          </p:cNvSpPr>
          <p:nvPr/>
        </p:nvSpPr>
        <p:spPr bwMode="auto">
          <a:xfrm>
            <a:off x="304798" y="2374840"/>
            <a:ext cx="1530351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Real time PC</a:t>
            </a:r>
            <a:endParaRPr kumimoji="1" lang="ja-JP" altLang="en-US" sz="20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834232" y="3463985"/>
            <a:ext cx="194468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20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角度制御</a:t>
            </a:r>
            <a:endParaRPr kumimoji="1" lang="en-US" altLang="ja-JP" sz="20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cxnSp>
        <p:nvCxnSpPr>
          <p:cNvPr id="100" name="直線矢印コネクタ 99"/>
          <p:cNvCxnSpPr/>
          <p:nvPr/>
        </p:nvCxnSpPr>
        <p:spPr>
          <a:xfrm rot="5400000">
            <a:off x="1532334" y="2377677"/>
            <a:ext cx="1034257" cy="1588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/>
          <p:cNvCxnSpPr/>
          <p:nvPr/>
        </p:nvCxnSpPr>
        <p:spPr>
          <a:xfrm rot="16200000" flipH="1">
            <a:off x="1643032" y="2651095"/>
            <a:ext cx="1587558" cy="1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25"/>
          <p:cNvSpPr txBox="1">
            <a:spLocks noChangeArrowheads="1"/>
          </p:cNvSpPr>
          <p:nvPr/>
        </p:nvSpPr>
        <p:spPr bwMode="auto">
          <a:xfrm>
            <a:off x="588963" y="1475343"/>
            <a:ext cx="203993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PD</a:t>
            </a:r>
            <a:r>
              <a:rPr kumimoji="1"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等各種センサー</a:t>
            </a:r>
            <a:endParaRPr kumimoji="1" lang="ja-JP" altLang="en-US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cxnSp>
        <p:nvCxnSpPr>
          <p:cNvPr id="104" name="直線矢印コネクタ 103"/>
          <p:cNvCxnSpPr/>
          <p:nvPr/>
        </p:nvCxnSpPr>
        <p:spPr>
          <a:xfrm rot="16200000">
            <a:off x="3845688" y="2569399"/>
            <a:ext cx="1451035" cy="1588"/>
          </a:xfrm>
          <a:prstGeom prst="straightConnector1">
            <a:avLst/>
          </a:prstGeom>
          <a:ln w="5715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127" name="Text Box 7"/>
          <p:cNvSpPr txBox="1">
            <a:spLocks noChangeArrowheads="1"/>
          </p:cNvSpPr>
          <p:nvPr/>
        </p:nvSpPr>
        <p:spPr bwMode="auto">
          <a:xfrm>
            <a:off x="3734595" y="3063875"/>
            <a:ext cx="1671637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Suspension control</a:t>
            </a:r>
          </a:p>
        </p:txBody>
      </p:sp>
      <p:sp>
        <p:nvSpPr>
          <p:cNvPr id="105" name="右矢印 104"/>
          <p:cNvSpPr/>
          <p:nvPr/>
        </p:nvSpPr>
        <p:spPr>
          <a:xfrm>
            <a:off x="2872980" y="3344803"/>
            <a:ext cx="844152" cy="481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Text Box 10"/>
          <p:cNvSpPr txBox="1">
            <a:spLocks noChangeArrowheads="1"/>
          </p:cNvSpPr>
          <p:nvPr/>
        </p:nvSpPr>
        <p:spPr bwMode="auto">
          <a:xfrm>
            <a:off x="2636044" y="2836051"/>
            <a:ext cx="1152525" cy="5326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020"/>
              </a:lnSpc>
              <a:spcBef>
                <a:spcPct val="50000"/>
              </a:spcBef>
            </a:pPr>
            <a:r>
              <a:rPr kumimoji="1" lang="en-US" altLang="ja-JP" sz="2000" b="1" dirty="0" smtClean="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16kHz</a:t>
            </a:r>
          </a:p>
          <a:p>
            <a:pPr algn="ctr" eaLnBrk="1" hangingPunct="1">
              <a:lnSpc>
                <a:spcPts val="1020"/>
              </a:lnSpc>
              <a:spcBef>
                <a:spcPct val="50000"/>
              </a:spcBef>
            </a:pPr>
            <a:r>
              <a:rPr kumimoji="1" lang="en-US" altLang="ja-JP" sz="2000" b="1" dirty="0" smtClean="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loop</a:t>
            </a:r>
            <a:endParaRPr kumimoji="1" lang="en-US" altLang="ja-JP" sz="2000" b="1" dirty="0">
              <a:solidFill>
                <a:schemeClr val="tx2"/>
              </a:solidFill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1905000" y="21013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w</a:t>
            </a: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hitening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3" name="タイトル 1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デジタル制御の概念図</a:t>
            </a:r>
            <a:endParaRPr lang="ja-JP" alt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901531" y="1123117"/>
            <a:ext cx="2979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kumimoji="1" lang="en-US" altLang="ja-JP" sz="2000" dirty="0" smtClean="0"/>
              <a:t>Real time PC</a:t>
            </a:r>
            <a:r>
              <a:rPr kumimoji="1" lang="ja-JP" altLang="en-US" sz="2000" dirty="0" smtClean="0"/>
              <a:t>内に</a:t>
            </a:r>
            <a:r>
              <a:rPr kumimoji="1" lang="en-US" altLang="ja-JP" sz="2000" dirty="0" smtClean="0"/>
              <a:t>16kHz</a:t>
            </a:r>
            <a:r>
              <a:rPr kumimoji="1" lang="ja-JP" altLang="en-US" sz="2000" dirty="0" smtClean="0"/>
              <a:t>で回る</a:t>
            </a:r>
            <a:r>
              <a:rPr kumimoji="1" lang="ja-JP" altLang="en-US" sz="2000" dirty="0" smtClean="0">
                <a:solidFill>
                  <a:srgbClr val="0000FF"/>
                </a:solidFill>
              </a:rPr>
              <a:t>速いループ</a:t>
            </a:r>
            <a:r>
              <a:rPr kumimoji="1" lang="ja-JP" altLang="en-US" sz="2000" dirty="0" smtClean="0"/>
              <a:t>がある</a:t>
            </a:r>
            <a:endParaRPr kumimoji="1" lang="en-US" altLang="ja-JP" sz="2000" dirty="0" smtClean="0"/>
          </a:p>
          <a:p>
            <a:pPr marL="169863" indent="-169863">
              <a:buFont typeface="Arial"/>
              <a:buChar char="•"/>
            </a:pPr>
            <a:endParaRPr lang="en-US" altLang="ja-JP" sz="2000" dirty="0" smtClean="0"/>
          </a:p>
          <a:p>
            <a:pPr marL="169863" indent="-169863">
              <a:buFont typeface="Arial"/>
              <a:buChar char="•"/>
            </a:pPr>
            <a:r>
              <a:rPr lang="ja-JP" altLang="en-US" sz="2000" dirty="0" smtClean="0"/>
              <a:t>そこにアクセスする方法は</a:t>
            </a:r>
            <a:r>
              <a:rPr lang="en-US" altLang="ja-JP" sz="2000" dirty="0" smtClean="0">
                <a:solidFill>
                  <a:srgbClr val="008000"/>
                </a:solidFill>
              </a:rPr>
              <a:t>EPICS</a:t>
            </a:r>
            <a:r>
              <a:rPr lang="ja-JP" altLang="en-US" sz="2000" dirty="0" smtClean="0"/>
              <a:t>を使う</a:t>
            </a:r>
            <a:r>
              <a:rPr lang="ja-JP" altLang="en-US" sz="2000" dirty="0" smtClean="0">
                <a:solidFill>
                  <a:srgbClr val="008000"/>
                </a:solidFill>
              </a:rPr>
              <a:t>遅いアクセス</a:t>
            </a:r>
            <a:r>
              <a:rPr lang="ja-JP" altLang="en-US" sz="2000" dirty="0" smtClean="0"/>
              <a:t>と、</a:t>
            </a:r>
            <a:r>
              <a:rPr lang="en-US" altLang="ja-JP" sz="2000" dirty="0" smtClean="0">
                <a:solidFill>
                  <a:srgbClr val="660066"/>
                </a:solidFill>
              </a:rPr>
              <a:t>Frame Builder</a:t>
            </a:r>
            <a:r>
              <a:rPr lang="ja-JP" altLang="en-US" sz="2000" dirty="0" smtClean="0"/>
              <a:t>を使う</a:t>
            </a:r>
            <a:r>
              <a:rPr lang="ja-JP" altLang="en-US" sz="2000" dirty="0" smtClean="0">
                <a:solidFill>
                  <a:srgbClr val="660066"/>
                </a:solidFill>
              </a:rPr>
              <a:t>速いアクセス</a:t>
            </a:r>
            <a:r>
              <a:rPr lang="ja-JP" altLang="en-US" sz="2000" dirty="0" smtClean="0"/>
              <a:t>がある</a:t>
            </a:r>
            <a:endParaRPr lang="en-US" altLang="ja-JP" sz="2000" dirty="0" smtClean="0"/>
          </a:p>
          <a:p>
            <a:pPr marL="169863" indent="-169863">
              <a:buFont typeface="Arial"/>
              <a:buChar char="•"/>
            </a:pPr>
            <a:endParaRPr lang="en-US" altLang="ja-JP" sz="2000" dirty="0" smtClean="0"/>
          </a:p>
          <a:p>
            <a:pPr marL="169863" indent="-169863">
              <a:buFont typeface="Arial"/>
              <a:buChar char="•"/>
            </a:pPr>
            <a:r>
              <a:rPr kumimoji="1" lang="ja-JP" altLang="en-US" sz="2000" dirty="0" smtClean="0"/>
              <a:t>別に用意した</a:t>
            </a:r>
            <a:r>
              <a:rPr kumimoji="1" lang="ja-JP" altLang="en-US" sz="2000" dirty="0" smtClean="0">
                <a:solidFill>
                  <a:srgbClr val="FF6600"/>
                </a:solidFill>
              </a:rPr>
              <a:t>任意の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PC</a:t>
            </a:r>
            <a:r>
              <a:rPr kumimoji="1" lang="ja-JP" altLang="en-US" sz="2000" dirty="0" smtClean="0"/>
              <a:t>からネットワークを通してデータ、制御にアクセス可能</a:t>
            </a:r>
            <a:endParaRPr kumimoji="1" lang="ja-JP" altLang="en-US" sz="2000" dirty="0"/>
          </a:p>
        </p:txBody>
      </p:sp>
      <p:sp>
        <p:nvSpPr>
          <p:cNvPr id="115" name="Text Box 6"/>
          <p:cNvSpPr txBox="1">
            <a:spLocks noChangeArrowheads="1"/>
          </p:cNvSpPr>
          <p:nvPr/>
        </p:nvSpPr>
        <p:spPr bwMode="auto">
          <a:xfrm>
            <a:off x="1905000" y="23299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AA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1905000" y="25585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ADC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7" name="Text Box 6"/>
          <p:cNvSpPr txBox="1">
            <a:spLocks noChangeArrowheads="1"/>
          </p:cNvSpPr>
          <p:nvPr/>
        </p:nvSpPr>
        <p:spPr bwMode="auto">
          <a:xfrm>
            <a:off x="4191794" y="2101334"/>
            <a:ext cx="685006" cy="1692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100" dirty="0" err="1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dew</a:t>
            </a:r>
            <a:r>
              <a:rPr kumimoji="1" lang="en-US" altLang="ja-JP" sz="1100" dirty="0" err="1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hitening</a:t>
            </a:r>
            <a:endParaRPr kumimoji="1" lang="en-US" altLang="ja-JP" sz="11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8" name="Text Box 6"/>
          <p:cNvSpPr txBox="1">
            <a:spLocks noChangeArrowheads="1"/>
          </p:cNvSpPr>
          <p:nvPr/>
        </p:nvSpPr>
        <p:spPr bwMode="auto">
          <a:xfrm>
            <a:off x="4191000" y="23299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AI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9" name="Text Box 6"/>
          <p:cNvSpPr txBox="1">
            <a:spLocks noChangeArrowheads="1"/>
          </p:cNvSpPr>
          <p:nvPr/>
        </p:nvSpPr>
        <p:spPr bwMode="auto">
          <a:xfrm>
            <a:off x="4191794" y="25585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DAC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167936" y="5304393"/>
            <a:ext cx="136475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Data storage</a:t>
            </a:r>
            <a:endParaRPr kumimoji="1" lang="ja-JP" alt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6179047" y="5715000"/>
            <a:ext cx="240456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16kHz full data(</a:t>
            </a:r>
            <a:r>
              <a:rPr lang="ja-JP" altLang="en-US" dirty="0" smtClean="0"/>
              <a:t>数日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1second data</a:t>
            </a:r>
          </a:p>
          <a:p>
            <a:r>
              <a:rPr lang="en-US" altLang="ja-JP" dirty="0" smtClean="0"/>
              <a:t>1minute data</a:t>
            </a:r>
            <a:r>
              <a:rPr lang="ja-JP" altLang="en-US" dirty="0" smtClean="0"/>
              <a:t>（永久）</a:t>
            </a:r>
            <a:endParaRPr kumimoji="1" lang="ja-JP" altLang="en-US" dirty="0"/>
          </a:p>
        </p:txBody>
      </p:sp>
      <p:sp>
        <p:nvSpPr>
          <p:cNvPr id="122" name="左右矢印 121"/>
          <p:cNvSpPr/>
          <p:nvPr/>
        </p:nvSpPr>
        <p:spPr>
          <a:xfrm rot="1897820">
            <a:off x="5342372" y="4910089"/>
            <a:ext cx="893379" cy="442390"/>
          </a:xfrm>
          <a:prstGeom prst="leftRightArrow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64" name="フッター プレースホルダ 6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2" y="125413"/>
            <a:ext cx="6781798" cy="700087"/>
          </a:xfrm>
        </p:spPr>
        <p:txBody>
          <a:bodyPr/>
          <a:lstStyle/>
          <a:p>
            <a:r>
              <a:rPr lang="en-US" altLang="ja-JP" dirty="0" smtClean="0"/>
              <a:t>What CLIO needs</a:t>
            </a:r>
            <a:endParaRPr lang="ja-JP" altLang="en-US" dirty="0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39800"/>
            <a:ext cx="8448675" cy="5705475"/>
          </a:xfrm>
        </p:spPr>
        <p:txBody>
          <a:bodyPr>
            <a:normAutofit/>
          </a:bodyPr>
          <a:lstStyle/>
          <a:p>
            <a:pPr marL="273050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b="0" dirty="0" smtClean="0"/>
              <a:t>1 set of Advanced LIGO type new digital system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 Super Micro</a:t>
            </a:r>
            <a:r>
              <a:rPr lang="ja-JP" altLang="en-US" sz="2000" b="0" dirty="0" smtClean="0"/>
              <a:t>社</a:t>
            </a:r>
            <a:r>
              <a:rPr lang="en-US" altLang="ja-JP" sz="2000" b="0" dirty="0" smtClean="0"/>
              <a:t> 2quad processors</a:t>
            </a:r>
            <a:r>
              <a:rPr lang="en-US" altLang="ja-JP" sz="2000" b="0" dirty="0" smtClean="0"/>
              <a:t>, RAID HDD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err="1" smtClean="0"/>
              <a:t>CentOS</a:t>
            </a:r>
            <a:r>
              <a:rPr lang="en-US" altLang="ja-JP" sz="2000" b="0" dirty="0" smtClean="0"/>
              <a:t>, Real Time</a:t>
            </a:r>
            <a:r>
              <a:rPr lang="en-US" altLang="ja-JP" sz="2000" b="0" dirty="0" smtClean="0"/>
              <a:t> </a:t>
            </a:r>
            <a:r>
              <a:rPr lang="en-US" altLang="ja-JP" sz="2000" dirty="0" smtClean="0"/>
              <a:t>Linux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Matlab</a:t>
            </a:r>
            <a:endParaRPr lang="en-US" altLang="ja-JP" sz="2000" b="0" dirty="0" smtClean="0"/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Expansion chassis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ADC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DAC</a:t>
            </a:r>
            <a:endParaRPr lang="en-US" altLang="ja-JP" sz="2000" b="0" dirty="0" smtClean="0"/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Output </a:t>
            </a:r>
            <a:r>
              <a:rPr lang="en-US" altLang="ja-JP" sz="2000" dirty="0" smtClean="0"/>
              <a:t>B</a:t>
            </a:r>
            <a:r>
              <a:rPr lang="en-US" altLang="ja-JP" sz="2000" b="0" dirty="0" smtClean="0"/>
              <a:t>inary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CDS </a:t>
            </a:r>
            <a:r>
              <a:rPr lang="en-US" altLang="ja-JP" sz="2000" b="0" dirty="0" smtClean="0"/>
              <a:t>software (RTFE, DAQS, LDAS?, NDS?, EPICS, AWG, DTT, </a:t>
            </a:r>
            <a:r>
              <a:rPr lang="en-US" altLang="ja-JP" sz="2000" b="0" dirty="0" err="1" smtClean="0"/>
              <a:t>foton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dataviewer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striptool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ezca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tds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burt</a:t>
            </a:r>
            <a:r>
              <a:rPr lang="en-US" altLang="ja-JP" sz="2000" b="0" dirty="0" smtClean="0"/>
              <a:t>, </a:t>
            </a:r>
            <a:r>
              <a:rPr lang="en-US" altLang="ja-JP" sz="2000" b="0" dirty="0" err="1" smtClean="0"/>
              <a:t>conlog</a:t>
            </a:r>
            <a:r>
              <a:rPr lang="en-US" altLang="ja-JP" sz="2000" b="0" dirty="0" smtClean="0"/>
              <a:t>)</a:t>
            </a:r>
            <a:endParaRPr lang="en-US" altLang="ja-JP" sz="2000" b="0" dirty="0" smtClean="0"/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General </a:t>
            </a:r>
            <a:r>
              <a:rPr lang="en-US" altLang="ja-JP" sz="2000" b="0" dirty="0" err="1" smtClean="0"/>
              <a:t>linux</a:t>
            </a:r>
            <a:r>
              <a:rPr lang="en-US" altLang="ja-JP" sz="2000" b="0" dirty="0" smtClean="0"/>
              <a:t> for operation and monitor</a:t>
            </a:r>
          </a:p>
          <a:p>
            <a:pPr marL="273050" indent="-273050">
              <a:lnSpc>
                <a:spcPct val="105000"/>
              </a:lnSpc>
              <a:spcBef>
                <a:spcPct val="0"/>
              </a:spcBef>
            </a:pPr>
            <a:endParaRPr lang="en-US" altLang="ja-JP" b="0" dirty="0" smtClean="0"/>
          </a:p>
          <a:p>
            <a:pPr marL="273050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b="0" dirty="0" smtClean="0"/>
              <a:t>Related Analog circuits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Timing system</a:t>
            </a:r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r>
              <a:rPr lang="en-US" altLang="ja-JP" sz="2000" b="0" dirty="0" smtClean="0"/>
              <a:t>Whitening, </a:t>
            </a:r>
            <a:r>
              <a:rPr lang="en-US" altLang="ja-JP" sz="2000" b="0" dirty="0" err="1" smtClean="0"/>
              <a:t>dewhitening</a:t>
            </a:r>
            <a:r>
              <a:rPr lang="en-US" altLang="ja-JP" sz="2000" b="0" dirty="0" smtClean="0"/>
              <a:t>, anti aliasing, anti imaging filters</a:t>
            </a:r>
            <a:endParaRPr lang="en-US" altLang="ja-JP" sz="2000" b="0" dirty="0" smtClean="0"/>
          </a:p>
          <a:p>
            <a:pPr marL="673100" lvl="1" indent="-273050">
              <a:lnSpc>
                <a:spcPct val="105000"/>
              </a:lnSpc>
              <a:spcBef>
                <a:spcPct val="0"/>
              </a:spcBef>
            </a:pPr>
            <a:endParaRPr lang="en-US" altLang="ja-JP" sz="2000" b="0" dirty="0" smtClean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Channel list for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stage</a:t>
            </a:r>
            <a:endParaRPr lang="ja-JP" altLang="en-US" dirty="0"/>
          </a:p>
        </p:txBody>
      </p:sp>
      <p:sp>
        <p:nvSpPr>
          <p:cNvPr id="16" name="コンテンツ プレースホルダ 15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ja-JP" altLang="en-US" dirty="0" smtClean="0"/>
              <a:t>ADC 16kHz</a:t>
            </a:r>
          </a:p>
          <a:p>
            <a:pPr marL="279400" indent="-279400"/>
            <a:r>
              <a:rPr lang="ja-JP" altLang="en-US" dirty="0" smtClean="0"/>
              <a:t>LSC: (</a:t>
            </a:r>
            <a:r>
              <a:rPr lang="en-US" altLang="ja-JP" dirty="0" smtClean="0"/>
              <a:t>Per arm </a:t>
            </a:r>
            <a:r>
              <a:rPr lang="ja-JP" altLang="en-US" dirty="0" smtClean="0"/>
              <a:t>DC, RF) x2= 4ch</a:t>
            </a:r>
          </a:p>
          <a:p>
            <a:pPr marL="279400" indent="-279400"/>
            <a:r>
              <a:rPr lang="ja-JP" altLang="en-US" dirty="0" smtClean="0"/>
              <a:t>MC REFL:  (DC</a:t>
            </a:r>
            <a:r>
              <a:rPr lang="en-US" altLang="ja-JP" dirty="0" smtClean="0"/>
              <a:t>,RF</a:t>
            </a:r>
            <a:r>
              <a:rPr lang="ja-JP" altLang="en-US" dirty="0" smtClean="0"/>
              <a:t>) = </a:t>
            </a:r>
            <a:r>
              <a:rPr lang="en-US" altLang="ja-JP" dirty="0" smtClean="0"/>
              <a:t>2</a:t>
            </a:r>
            <a:r>
              <a:rPr lang="ja-JP" altLang="en-US" dirty="0" smtClean="0"/>
              <a:t>ch</a:t>
            </a:r>
          </a:p>
          <a:p>
            <a:pPr marL="279400" indent="-279400"/>
            <a:r>
              <a:rPr lang="ja-JP" altLang="en-US" dirty="0" smtClean="0"/>
              <a:t>MC Trans: 1ch</a:t>
            </a:r>
          </a:p>
          <a:p>
            <a:pPr marL="279400" indent="-279400"/>
            <a:r>
              <a:rPr lang="en-US" altLang="ja-JP" dirty="0" smtClean="0"/>
              <a:t>MC to PZT</a:t>
            </a:r>
            <a:r>
              <a:rPr lang="ja-JP" altLang="en-US" dirty="0" smtClean="0"/>
              <a:t> :1ch</a:t>
            </a:r>
          </a:p>
          <a:p>
            <a:pPr marL="279400" indent="-279400"/>
            <a:r>
              <a:rPr lang="en-US" altLang="ja-JP" dirty="0" smtClean="0"/>
              <a:t>In-line to MC feed around</a:t>
            </a:r>
            <a:r>
              <a:rPr lang="ja-JP" altLang="en-US" dirty="0" smtClean="0"/>
              <a:t> :1ch</a:t>
            </a:r>
          </a:p>
          <a:p>
            <a:pPr marL="279400" indent="-279400"/>
            <a:r>
              <a:rPr lang="en-US" altLang="ja-JP" dirty="0" smtClean="0"/>
              <a:t>In-line to MC end</a:t>
            </a:r>
            <a:r>
              <a:rPr lang="ja-JP" altLang="en-US" dirty="0" smtClean="0"/>
              <a:t> :1ch</a:t>
            </a:r>
          </a:p>
          <a:p>
            <a:pPr lvl="1"/>
            <a:r>
              <a:rPr lang="ja-JP" altLang="en-US" dirty="0" smtClean="0"/>
              <a:t>Total </a:t>
            </a:r>
            <a:r>
              <a:rPr lang="en-US" altLang="ja-JP" dirty="0" smtClean="0"/>
              <a:t>10</a:t>
            </a:r>
            <a:r>
              <a:rPr lang="ja-JP" altLang="en-US" dirty="0" smtClean="0"/>
              <a:t>ch</a:t>
            </a:r>
          </a:p>
          <a:p>
            <a:pPr>
              <a:buNone/>
            </a:pPr>
            <a:r>
              <a:rPr lang="ja-JP" altLang="en-US" dirty="0" smtClean="0"/>
              <a:t>ADC 256Hz</a:t>
            </a:r>
          </a:p>
          <a:p>
            <a:pPr marL="279400" indent="-279400"/>
            <a:r>
              <a:rPr lang="ja-JP" altLang="en-US" dirty="0" smtClean="0"/>
              <a:t>Laser power 1</a:t>
            </a:r>
            <a:r>
              <a:rPr lang="en-US" altLang="ja-JP" dirty="0" err="1" smtClean="0"/>
              <a:t>ch</a:t>
            </a:r>
            <a:endParaRPr lang="ja-JP" altLang="en-US" dirty="0" smtClean="0"/>
          </a:p>
          <a:p>
            <a:pPr marL="279400" indent="-279400"/>
            <a:r>
              <a:rPr lang="ja-JP" altLang="en-US" dirty="0" smtClean="0"/>
              <a:t>Seismic 1</a:t>
            </a:r>
            <a:r>
              <a:rPr lang="en-US" altLang="ja-JP" dirty="0" err="1" smtClean="0"/>
              <a:t>ch</a:t>
            </a:r>
            <a:endParaRPr lang="ja-JP" altLang="en-US" dirty="0" smtClean="0"/>
          </a:p>
          <a:p>
            <a:pPr marL="279400" indent="-279400"/>
            <a:r>
              <a:rPr lang="ja-JP" altLang="en-US" dirty="0" smtClean="0"/>
              <a:t>Acoustic 1</a:t>
            </a:r>
            <a:r>
              <a:rPr lang="en-US" altLang="ja-JP" dirty="0" err="1" smtClean="0"/>
              <a:t>ch</a:t>
            </a:r>
            <a:endParaRPr lang="ja-JP" altLang="en-US" dirty="0" smtClean="0"/>
          </a:p>
          <a:p>
            <a:pPr marL="279400" indent="-279400"/>
            <a:r>
              <a:rPr lang="ja-JP" altLang="en-US" dirty="0" smtClean="0"/>
              <a:t>Temperature 1ch</a:t>
            </a:r>
          </a:p>
          <a:p>
            <a:pPr lvl="1"/>
            <a:r>
              <a:rPr lang="ja-JP" altLang="en-US" dirty="0" smtClean="0"/>
              <a:t>Total 4ch</a:t>
            </a:r>
          </a:p>
          <a:p>
            <a:pPr>
              <a:buNone/>
            </a:pPr>
            <a:r>
              <a:rPr lang="ja-JP" altLang="en-US" dirty="0" smtClean="0"/>
              <a:t>DAC</a:t>
            </a:r>
          </a:p>
          <a:p>
            <a:pPr marL="279400" indent="-279400"/>
            <a:r>
              <a:rPr lang="ja-JP" altLang="en-US" dirty="0" smtClean="0"/>
              <a:t>IFO: 1 SUS x 4 coils = 4ch</a:t>
            </a:r>
          </a:p>
          <a:p>
            <a:pPr lvl="1"/>
            <a:r>
              <a:rPr lang="ja-JP" altLang="en-US" dirty="0" smtClean="0"/>
              <a:t>Total </a:t>
            </a:r>
            <a:r>
              <a:rPr lang="en-US" altLang="ja-JP" dirty="0" smtClean="0"/>
              <a:t>4</a:t>
            </a:r>
            <a:r>
              <a:rPr lang="ja-JP" altLang="en-US" dirty="0" smtClean="0"/>
              <a:t>ch</a:t>
            </a:r>
          </a:p>
          <a:p>
            <a:pPr>
              <a:buNone/>
            </a:pPr>
            <a:r>
              <a:rPr lang="ja-JP" altLang="en-US" dirty="0" smtClean="0"/>
              <a:t>Binary I/O</a:t>
            </a:r>
          </a:p>
          <a:p>
            <a:pPr marL="279400" indent="-279400"/>
            <a:r>
              <a:rPr lang="en-US" altLang="ja-JP" dirty="0" smtClean="0"/>
              <a:t>1</a:t>
            </a:r>
            <a:r>
              <a:rPr lang="ja-JP" altLang="en-US" dirty="0" smtClean="0"/>
              <a:t>SUS x 4coils = </a:t>
            </a:r>
            <a:r>
              <a:rPr lang="en-US" altLang="ja-JP" dirty="0" smtClean="0"/>
              <a:t>4</a:t>
            </a:r>
            <a:r>
              <a:rPr lang="ja-JP" altLang="en-US" dirty="0" smtClean="0"/>
              <a:t>ch</a:t>
            </a:r>
          </a:p>
          <a:p>
            <a:pPr lvl="1"/>
            <a:r>
              <a:rPr lang="ja-JP" altLang="en-US" dirty="0" smtClean="0"/>
              <a:t>Total </a:t>
            </a:r>
            <a:r>
              <a:rPr lang="en-US" altLang="ja-JP" dirty="0" smtClean="0"/>
              <a:t>4</a:t>
            </a:r>
            <a:r>
              <a:rPr lang="ja-JP" altLang="en-US" dirty="0" smtClean="0"/>
              <a:t>ch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ea typeface="ＭＳ Ｐゴシック" pitchFamily="-107" charset="-128"/>
                <a:cs typeface="ＭＳ Ｐゴシック" pitchFamily="-107" charset="-128"/>
              </a:rPr>
              <a:t>CLIO digital block diagram: 1</a:t>
            </a:r>
            <a:r>
              <a:rPr lang="en-US" altLang="ja-JP" baseline="30000" dirty="0" smtClean="0">
                <a:ea typeface="ＭＳ Ｐゴシック" pitchFamily="-107" charset="-128"/>
                <a:cs typeface="ＭＳ Ｐゴシック" pitchFamily="-107" charset="-128"/>
              </a:rPr>
              <a:t>st</a:t>
            </a:r>
            <a:r>
              <a:rPr lang="en-US" altLang="ja-JP" dirty="0" smtClean="0">
                <a:ea typeface="ＭＳ Ｐゴシック" pitchFamily="-107" charset="-128"/>
                <a:cs typeface="ＭＳ Ｐゴシック" pitchFamily="-107" charset="-128"/>
              </a:rPr>
              <a:t> stage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4294967295"/>
          </p:nvPr>
        </p:nvSpPr>
        <p:spPr>
          <a:xfrm>
            <a:off x="1720849" y="6383337"/>
            <a:ext cx="4953000" cy="365125"/>
          </a:xfrm>
        </p:spPr>
        <p:txBody>
          <a:bodyPr/>
          <a:lstStyle/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54500" y="2244218"/>
            <a:ext cx="1473200" cy="9387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en-US" altLang="ja-JP" sz="1100" dirty="0" smtClean="0">
                <a:solidFill>
                  <a:srgbClr val="0000FF"/>
                </a:solidFill>
              </a:rPr>
              <a:t>fiber </a:t>
            </a:r>
            <a:r>
              <a:rPr kumimoji="1" lang="en-US" altLang="ja-JP" sz="1100" dirty="0">
                <a:solidFill>
                  <a:srgbClr val="0000FF"/>
                </a:solidFill>
              </a:rPr>
              <a:t>connection</a:t>
            </a:r>
          </a:p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timing card</a:t>
            </a:r>
          </a:p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16kHz 32ch ADCx1</a:t>
            </a:r>
          </a:p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16kHz 16ch DACx1</a:t>
            </a:r>
          </a:p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I/O Bx1</a:t>
            </a:r>
          </a:p>
          <a:p>
            <a:pPr>
              <a:defRPr/>
            </a:pPr>
            <a:endParaRPr kumimoji="1" lang="ja-JP" altLang="en-US" sz="1100" dirty="0">
              <a:solidFill>
                <a:srgbClr val="0000FF"/>
              </a:solidFill>
              <a:ea typeface="ＭＳ Ｐゴシック" charset="-128"/>
            </a:endParaRPr>
          </a:p>
        </p:txBody>
      </p:sp>
      <p:cxnSp>
        <p:nvCxnSpPr>
          <p:cNvPr id="11" name="Straight Connector 54"/>
          <p:cNvCxnSpPr>
            <a:cxnSpLocks noChangeShapeType="1"/>
          </p:cNvCxnSpPr>
          <p:nvPr/>
        </p:nvCxnSpPr>
        <p:spPr bwMode="auto">
          <a:xfrm rot="10800000">
            <a:off x="6673850" y="3297237"/>
            <a:ext cx="10795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12" name="Straight Connector 55"/>
          <p:cNvCxnSpPr>
            <a:cxnSpLocks noChangeShapeType="1"/>
          </p:cNvCxnSpPr>
          <p:nvPr/>
        </p:nvCxnSpPr>
        <p:spPr bwMode="auto">
          <a:xfrm rot="5400000">
            <a:off x="6248401" y="3081337"/>
            <a:ext cx="3937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56"/>
          <p:cNvCxnSpPr>
            <a:cxnSpLocks noChangeShapeType="1"/>
          </p:cNvCxnSpPr>
          <p:nvPr/>
        </p:nvCxnSpPr>
        <p:spPr bwMode="auto">
          <a:xfrm rot="10800000">
            <a:off x="5632450" y="2911475"/>
            <a:ext cx="64135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14" name="Straight Connector 57"/>
          <p:cNvCxnSpPr>
            <a:cxnSpLocks noChangeShapeType="1"/>
          </p:cNvCxnSpPr>
          <p:nvPr/>
        </p:nvCxnSpPr>
        <p:spPr bwMode="auto">
          <a:xfrm rot="10800000">
            <a:off x="5638800" y="2719387"/>
            <a:ext cx="577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15" name="Straight Connector 58"/>
          <p:cNvCxnSpPr>
            <a:cxnSpLocks noChangeShapeType="1"/>
          </p:cNvCxnSpPr>
          <p:nvPr/>
        </p:nvCxnSpPr>
        <p:spPr bwMode="auto">
          <a:xfrm rot="5400000">
            <a:off x="6242051" y="2503487"/>
            <a:ext cx="3937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17" name="TextBox 16"/>
          <p:cNvSpPr txBox="1"/>
          <p:nvPr/>
        </p:nvSpPr>
        <p:spPr>
          <a:xfrm>
            <a:off x="5842000" y="2192337"/>
            <a:ext cx="1257300" cy="261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whitening filter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2000" y="2509837"/>
            <a:ext cx="1257300" cy="261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AA filter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42000" y="3144837"/>
            <a:ext cx="1257300" cy="261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 err="1">
                <a:solidFill>
                  <a:srgbClr val="0000FF"/>
                </a:solidFill>
              </a:rPr>
              <a:t>dewhitening</a:t>
            </a:r>
            <a:r>
              <a:rPr kumimoji="1" lang="en-US" altLang="ja-JP" sz="1100" dirty="0">
                <a:solidFill>
                  <a:srgbClr val="0000FF"/>
                </a:solidFill>
              </a:rPr>
              <a:t> filter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2000" y="2814637"/>
            <a:ext cx="1257300" cy="261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AI filter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1873250"/>
            <a:ext cx="1139825" cy="2619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IOO</a:t>
            </a:r>
            <a:r>
              <a:rPr kumimoji="1" lang="en-US" altLang="ja-JP" sz="1100" dirty="0" smtClean="0">
                <a:solidFill>
                  <a:srgbClr val="0000FF"/>
                </a:solidFill>
              </a:rPr>
              <a:t> 4ch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9800" y="3151187"/>
            <a:ext cx="1143000" cy="266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en-US" altLang="ja-JP" sz="1100">
                <a:solidFill>
                  <a:srgbClr val="0000FF"/>
                </a:solidFill>
              </a:rPr>
              <a:t>coil driver 4ch</a:t>
            </a:r>
            <a:endParaRPr kumimoji="1" lang="ja-JP" altLang="en-US" sz="1100">
              <a:solidFill>
                <a:srgbClr val="0000FF"/>
              </a:solidFill>
              <a:ea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5200" y="2509837"/>
            <a:ext cx="1143000" cy="261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en-US" altLang="ja-JP" sz="1100">
                <a:solidFill>
                  <a:srgbClr val="0000FF"/>
                </a:solidFill>
              </a:rPr>
              <a:t>PEM 4ch</a:t>
            </a:r>
            <a:endParaRPr kumimoji="1" lang="ja-JP" altLang="en-US" sz="110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5" name="Straight Connector 68"/>
          <p:cNvCxnSpPr>
            <a:cxnSpLocks noChangeShapeType="1"/>
            <a:stCxn id="24" idx="1"/>
            <a:endCxn id="18" idx="3"/>
          </p:cNvCxnSpPr>
          <p:nvPr/>
        </p:nvCxnSpPr>
        <p:spPr bwMode="auto">
          <a:xfrm rot="10800000">
            <a:off x="7099300" y="2640012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26" name="Straight Connector 69"/>
          <p:cNvCxnSpPr>
            <a:cxnSpLocks noChangeShapeType="1"/>
            <a:stCxn id="22" idx="1"/>
            <a:endCxn id="17" idx="3"/>
          </p:cNvCxnSpPr>
          <p:nvPr/>
        </p:nvCxnSpPr>
        <p:spPr bwMode="auto">
          <a:xfrm rot="10800000" flipV="1">
            <a:off x="7099300" y="2005012"/>
            <a:ext cx="203200" cy="319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28" name="Straight Connector 71"/>
          <p:cNvCxnSpPr>
            <a:cxnSpLocks noChangeShapeType="1"/>
          </p:cNvCxnSpPr>
          <p:nvPr/>
        </p:nvCxnSpPr>
        <p:spPr bwMode="auto">
          <a:xfrm>
            <a:off x="2960688" y="2584349"/>
            <a:ext cx="1370012" cy="72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29" name="Elbow Connector 48"/>
          <p:cNvCxnSpPr>
            <a:cxnSpLocks noChangeShapeType="1"/>
            <a:stCxn id="19" idx="1"/>
          </p:cNvCxnSpPr>
          <p:nvPr/>
        </p:nvCxnSpPr>
        <p:spPr bwMode="auto">
          <a:xfrm rot="10800000">
            <a:off x="5778500" y="3055937"/>
            <a:ext cx="63500" cy="219075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0" name="Straight Connector 73"/>
          <p:cNvCxnSpPr>
            <a:cxnSpLocks noChangeShapeType="1"/>
          </p:cNvCxnSpPr>
          <p:nvPr/>
        </p:nvCxnSpPr>
        <p:spPr bwMode="auto">
          <a:xfrm rot="10800000" flipV="1">
            <a:off x="5632450" y="3051175"/>
            <a:ext cx="146050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31" name="TextBox 30"/>
          <p:cNvSpPr txBox="1"/>
          <p:nvPr/>
        </p:nvSpPr>
        <p:spPr>
          <a:xfrm>
            <a:off x="558800" y="2109787"/>
            <a:ext cx="1473200" cy="600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en-US" altLang="ja-JP" sz="1100">
                <a:solidFill>
                  <a:srgbClr val="0000FF"/>
                </a:solidFill>
              </a:rPr>
              <a:t>Real time front end</a:t>
            </a:r>
          </a:p>
          <a:p>
            <a:pPr>
              <a:defRPr/>
            </a:pPr>
            <a:r>
              <a:rPr kumimoji="1" lang="en-US" altLang="ja-JP" sz="1100">
                <a:solidFill>
                  <a:srgbClr val="0000FF"/>
                </a:solidFill>
              </a:rPr>
              <a:t>fiber connection x 2</a:t>
            </a:r>
          </a:p>
          <a:p>
            <a:pPr>
              <a:defRPr/>
            </a:pPr>
            <a:r>
              <a:rPr kumimoji="1" lang="en-US" altLang="ja-JP" sz="1100">
                <a:solidFill>
                  <a:srgbClr val="0000FF"/>
                </a:solidFill>
              </a:rPr>
              <a:t>timing card</a:t>
            </a:r>
          </a:p>
        </p:txBody>
      </p:sp>
      <p:cxnSp>
        <p:nvCxnSpPr>
          <p:cNvPr id="33" name="Elbow Connector 41"/>
          <p:cNvCxnSpPr>
            <a:cxnSpLocks noChangeShapeType="1"/>
            <a:stCxn id="32" idx="2"/>
          </p:cNvCxnSpPr>
          <p:nvPr/>
        </p:nvCxnSpPr>
        <p:spPr bwMode="auto">
          <a:xfrm rot="5400000">
            <a:off x="1987699" y="1613416"/>
            <a:ext cx="387847" cy="1556543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47" name="TextBox 46"/>
          <p:cNvSpPr txBox="1"/>
          <p:nvPr/>
        </p:nvSpPr>
        <p:spPr>
          <a:xfrm>
            <a:off x="7297738" y="1568450"/>
            <a:ext cx="1139825" cy="2619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LSC</a:t>
            </a:r>
            <a:r>
              <a:rPr kumimoji="1" lang="en-US" altLang="ja-JP" sz="1100" dirty="0" smtClean="0">
                <a:solidFill>
                  <a:srgbClr val="0000FF"/>
                </a:solidFill>
              </a:rPr>
              <a:t> 6ch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cxnSp>
        <p:nvCxnSpPr>
          <p:cNvPr id="48" name="Straight Connector 101"/>
          <p:cNvCxnSpPr>
            <a:cxnSpLocks noChangeShapeType="1"/>
            <a:stCxn id="47" idx="1"/>
            <a:endCxn id="17" idx="3"/>
          </p:cNvCxnSpPr>
          <p:nvPr/>
        </p:nvCxnSpPr>
        <p:spPr bwMode="auto">
          <a:xfrm rot="10800000" flipV="1">
            <a:off x="7099300" y="1698625"/>
            <a:ext cx="198438" cy="625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" name="Straight Connector 114"/>
          <p:cNvCxnSpPr>
            <a:cxnSpLocks noChangeShapeType="1"/>
            <a:stCxn id="50" idx="0"/>
            <a:endCxn id="32" idx="2"/>
          </p:cNvCxnSpPr>
          <p:nvPr/>
        </p:nvCxnSpPr>
        <p:spPr bwMode="auto">
          <a:xfrm rot="16200000" flipH="1" flipV="1">
            <a:off x="2467834" y="1704909"/>
            <a:ext cx="984914" cy="79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4" name="Straight Connector 131"/>
          <p:cNvCxnSpPr>
            <a:cxnSpLocks noChangeShapeType="1"/>
          </p:cNvCxnSpPr>
          <p:nvPr/>
        </p:nvCxnSpPr>
        <p:spPr bwMode="auto">
          <a:xfrm>
            <a:off x="1905000" y="2411413"/>
            <a:ext cx="2425700" cy="1588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none" w="sm" len="sm"/>
            <a:tailEnd type="none" w="sm" len="sm"/>
          </a:ln>
        </p:spPr>
      </p:cxnSp>
      <p:sp>
        <p:nvSpPr>
          <p:cNvPr id="56" name="TextBox 55"/>
          <p:cNvSpPr txBox="1"/>
          <p:nvPr/>
        </p:nvSpPr>
        <p:spPr>
          <a:xfrm>
            <a:off x="558800" y="1423987"/>
            <a:ext cx="1473200" cy="4302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General </a:t>
            </a:r>
            <a:r>
              <a:rPr kumimoji="1" lang="en-US" altLang="ja-JP" sz="1100" dirty="0" err="1">
                <a:solidFill>
                  <a:srgbClr val="0000FF"/>
                </a:solidFill>
              </a:rPr>
              <a:t>linux</a:t>
            </a:r>
            <a:r>
              <a:rPr kumimoji="1" lang="en-US" altLang="ja-JP" sz="1100" dirty="0">
                <a:solidFill>
                  <a:srgbClr val="0000FF"/>
                </a:solidFill>
              </a:rPr>
              <a:t> for operation, monitor</a:t>
            </a:r>
          </a:p>
        </p:txBody>
      </p:sp>
      <p:cxnSp>
        <p:nvCxnSpPr>
          <p:cNvPr id="57" name="Straight Connector 163"/>
          <p:cNvCxnSpPr>
            <a:cxnSpLocks noChangeShapeType="1"/>
            <a:stCxn id="56" idx="2"/>
            <a:endCxn id="31" idx="0"/>
          </p:cNvCxnSpPr>
          <p:nvPr/>
        </p:nvCxnSpPr>
        <p:spPr bwMode="auto">
          <a:xfrm rot="5400000">
            <a:off x="1168400" y="1981200"/>
            <a:ext cx="25558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32" name="TextBox 31"/>
          <p:cNvSpPr txBox="1"/>
          <p:nvPr/>
        </p:nvSpPr>
        <p:spPr>
          <a:xfrm>
            <a:off x="2273299" y="1937414"/>
            <a:ext cx="1373188" cy="2603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timing slave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73299" y="1593850"/>
            <a:ext cx="1373188" cy="2603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timing master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4123285" y="1937414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114FFB"/>
                </a:solidFill>
              </a:rPr>
              <a:t>Expansion chassis</a:t>
            </a:r>
            <a:endParaRPr lang="en-US" altLang="ja-JP" sz="1600" dirty="0">
              <a:solidFill>
                <a:srgbClr val="114FFB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69178" y="219776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Optical fiber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74094" y="1212850"/>
            <a:ext cx="1373188" cy="2603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srgbClr val="0000FF"/>
                </a:solidFill>
              </a:rPr>
              <a:t>GPS</a:t>
            </a:r>
            <a:endParaRPr kumimoji="1" lang="ja-JP" altLang="en-US" sz="1100" dirty="0">
              <a:solidFill>
                <a:srgbClr val="0000FF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533400" y="2670760"/>
            <a:ext cx="1236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114FFB"/>
                </a:solidFill>
              </a:rPr>
              <a:t>Real time PC</a:t>
            </a:r>
            <a:endParaRPr lang="en-US" altLang="ja-JP" sz="1600" dirty="0">
              <a:solidFill>
                <a:srgbClr val="114FFB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08264" y="1107072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114FFB"/>
                </a:solidFill>
              </a:rPr>
              <a:t>Operation PC</a:t>
            </a:r>
            <a:endParaRPr lang="en-US" altLang="ja-JP" sz="1600" dirty="0">
              <a:solidFill>
                <a:srgbClr val="114FFB"/>
              </a:solidFill>
            </a:endParaRP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5" y="3841206"/>
            <a:ext cx="8819300" cy="25151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2" y="152401"/>
            <a:ext cx="5486398" cy="685800"/>
          </a:xfrm>
        </p:spPr>
        <p:txBody>
          <a:bodyPr>
            <a:noAutofit/>
          </a:bodyPr>
          <a:lstStyle/>
          <a:p>
            <a:r>
              <a:rPr lang="en-US" altLang="ja-JP" sz="2600" dirty="0" smtClean="0"/>
              <a:t>CLIO</a:t>
            </a:r>
            <a:r>
              <a:rPr lang="ja-JP" altLang="en-US" sz="2600" dirty="0" smtClean="0"/>
              <a:t>用デジタル制御システムの構築</a:t>
            </a:r>
            <a:r>
              <a:rPr lang="en-US" altLang="ja-JP" sz="2600" dirty="0" smtClean="0"/>
              <a:t/>
            </a:r>
            <a:br>
              <a:rPr lang="en-US" altLang="ja-JP" sz="2600" dirty="0" smtClean="0"/>
            </a:br>
            <a:endParaRPr lang="ja-JP" alt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286000"/>
            <a:ext cx="8686799" cy="4070353"/>
          </a:xfrm>
        </p:spPr>
        <p:txBody>
          <a:bodyPr>
            <a:normAutofit/>
          </a:bodyPr>
          <a:lstStyle/>
          <a:p>
            <a:pPr marL="290513" indent="-290513">
              <a:buFont typeface="+mj-lt"/>
              <a:buAutoNum type="arabicPeriod"/>
            </a:pPr>
            <a:r>
              <a:rPr lang="en-US" altLang="ja-JP" sz="2000" dirty="0" smtClean="0"/>
              <a:t>Real time system</a:t>
            </a:r>
            <a:r>
              <a:rPr lang="ja-JP" altLang="en-US" sz="2000" dirty="0" smtClean="0"/>
              <a:t>の構築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en-US" altLang="ja-JP" sz="2000" dirty="0" smtClean="0"/>
              <a:t>CLIO</a:t>
            </a:r>
            <a:r>
              <a:rPr lang="ja-JP" altLang="en-US" sz="2000" dirty="0" smtClean="0"/>
              <a:t>用</a:t>
            </a:r>
            <a:r>
              <a:rPr lang="en-US" altLang="ja-JP" sz="2000" dirty="0" smtClean="0"/>
              <a:t>16kHz</a:t>
            </a:r>
            <a:r>
              <a:rPr lang="ja-JP" altLang="en-US" sz="2000" dirty="0" smtClean="0"/>
              <a:t>ループのテストコンパイル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en-US" altLang="ja-JP" sz="2000" dirty="0" smtClean="0"/>
              <a:t> ADC/DAC</a:t>
            </a:r>
            <a:r>
              <a:rPr lang="ja-JP" altLang="en-US" sz="2000" dirty="0" smtClean="0"/>
              <a:t>の認識、信号の読み込みと、発信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ja-JP" altLang="en-US" sz="2000" dirty="0" smtClean="0"/>
              <a:t>長期データの保存テスト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ja-JP" altLang="en-US" sz="2000" dirty="0" smtClean="0"/>
              <a:t>モニター用</a:t>
            </a:r>
            <a:r>
              <a:rPr lang="en-US" altLang="ja-JP" sz="2000" dirty="0" smtClean="0"/>
              <a:t>PC</a:t>
            </a:r>
            <a:r>
              <a:rPr lang="ja-JP" altLang="en-US" sz="2000" dirty="0" smtClean="0"/>
              <a:t>の構築（持っていった</a:t>
            </a:r>
            <a:r>
              <a:rPr lang="en-US" altLang="ja-JP" sz="2000" dirty="0" err="1" smtClean="0"/>
              <a:t>MacBook</a:t>
            </a:r>
            <a:r>
              <a:rPr lang="ja-JP" altLang="en-US" sz="2000" dirty="0" smtClean="0"/>
              <a:t>の</a:t>
            </a:r>
            <a:r>
              <a:rPr lang="en-US" altLang="ja-JP" sz="2000" dirty="0" smtClean="0"/>
              <a:t>Linux</a:t>
            </a:r>
            <a:r>
              <a:rPr lang="ja-JP" altLang="en-US" sz="2000" dirty="0" smtClean="0"/>
              <a:t>上）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en-US" altLang="ja-JP" sz="2000" dirty="0" smtClean="0"/>
              <a:t>AI/AA</a:t>
            </a:r>
            <a:r>
              <a:rPr lang="ja-JP" altLang="en-US" sz="2000" dirty="0" smtClean="0"/>
              <a:t>の伝達関数測定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en-US" altLang="ja-JP" sz="2000" dirty="0" smtClean="0"/>
              <a:t>AI/AA, ADC, DAC</a:t>
            </a:r>
            <a:r>
              <a:rPr lang="ja-JP" altLang="en-US" sz="2000" dirty="0" smtClean="0"/>
              <a:t>のノイズ測定</a:t>
            </a:r>
            <a:endParaRPr lang="en-US" altLang="ja-JP" sz="2000" dirty="0" smtClean="0"/>
          </a:p>
          <a:p>
            <a:pPr marL="290513" indent="-290513">
              <a:buFont typeface="+mj-lt"/>
              <a:buAutoNum type="arabicPeriod"/>
            </a:pPr>
            <a:r>
              <a:rPr lang="ja-JP" altLang="en-US" sz="2000" dirty="0" smtClean="0"/>
              <a:t>全ループの遅延測定</a:t>
            </a:r>
            <a:endParaRPr lang="en-US" altLang="ja-JP" sz="2000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1" y="1066804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Caltech</a:t>
            </a:r>
            <a:r>
              <a:rPr lang="ja-JP" altLang="en-US" dirty="0" smtClean="0"/>
              <a:t>にて</a:t>
            </a:r>
            <a:r>
              <a:rPr lang="en-US" altLang="ja-JP" dirty="0" smtClean="0"/>
              <a:t>CLIO</a:t>
            </a:r>
            <a:r>
              <a:rPr lang="ja-JP" altLang="en-US" dirty="0" smtClean="0"/>
              <a:t>センタールーム分のシステムを構築（</a:t>
            </a:r>
            <a:r>
              <a:rPr lang="en-US" altLang="ja-JP" dirty="0" smtClean="0"/>
              <a:t>AA, AI, timing</a:t>
            </a:r>
            <a:r>
              <a:rPr lang="ja-JP" altLang="en-US" dirty="0" smtClean="0"/>
              <a:t>等は借りた、後に日本で同等の物を作成）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2" y="152401"/>
            <a:ext cx="5486398" cy="685800"/>
          </a:xfrm>
        </p:spPr>
        <p:txBody>
          <a:bodyPr>
            <a:noAutofit/>
          </a:bodyPr>
          <a:lstStyle/>
          <a:p>
            <a:r>
              <a:rPr lang="en-US" altLang="ja-JP" sz="2600" dirty="0" smtClean="0"/>
              <a:t>CLIO</a:t>
            </a:r>
            <a:r>
              <a:rPr lang="ja-JP" altLang="en-US" sz="2600" dirty="0" smtClean="0"/>
              <a:t>用デジタル制御システムの構築</a:t>
            </a:r>
            <a:r>
              <a:rPr lang="en-US" altLang="ja-JP" sz="2600" dirty="0" smtClean="0"/>
              <a:t/>
            </a:r>
            <a:br>
              <a:rPr lang="en-US" altLang="ja-JP" sz="2600" dirty="0" smtClean="0"/>
            </a:br>
            <a:endParaRPr lang="ja-JP" altLang="en-US" sz="26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pic>
        <p:nvPicPr>
          <p:cNvPr id="6" name="図 5" descr="P10202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5" y="1219204"/>
            <a:ext cx="5689595" cy="4267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473607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ADC/DAC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1409" y="3810004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Anti Imaging filters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6996" y="40386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Anti Alias filters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6453" y="4267204"/>
            <a:ext cx="112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timing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441960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Real time PC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5562600"/>
            <a:ext cx="6934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 smtClean="0">
                <a:solidFill>
                  <a:srgbClr val="FF0000"/>
                </a:solidFill>
              </a:rPr>
              <a:t>LIGO</a:t>
            </a:r>
            <a:r>
              <a:rPr lang="ja-JP" altLang="en-US" sz="2200" dirty="0" smtClean="0">
                <a:solidFill>
                  <a:srgbClr val="FF0000"/>
                </a:solidFill>
              </a:rPr>
              <a:t>との共同開発で米国</a:t>
            </a:r>
            <a:r>
              <a:rPr lang="en-US" altLang="ja-JP" sz="2200" dirty="0" smtClean="0">
                <a:solidFill>
                  <a:srgbClr val="FF0000"/>
                </a:solidFill>
              </a:rPr>
              <a:t>California</a:t>
            </a:r>
            <a:r>
              <a:rPr lang="ja-JP" altLang="en-US" sz="2200" dirty="0" smtClean="0">
                <a:solidFill>
                  <a:srgbClr val="FF0000"/>
                </a:solidFill>
              </a:rPr>
              <a:t>工科大学にて</a:t>
            </a:r>
            <a:r>
              <a:rPr lang="en-US" altLang="ja-JP" sz="2200" dirty="0" smtClean="0">
                <a:solidFill>
                  <a:srgbClr val="FF0000"/>
                </a:solidFill>
              </a:rPr>
              <a:t>CLIO</a:t>
            </a:r>
            <a:r>
              <a:rPr lang="ja-JP" altLang="en-US" sz="2200" dirty="0" smtClean="0">
                <a:solidFill>
                  <a:srgbClr val="FF0000"/>
                </a:solidFill>
              </a:rPr>
              <a:t>センタールーム分のシステムを構築した、現在輸送準備中</a:t>
            </a:r>
            <a:endParaRPr lang="en-US" altLang="ja-JP" sz="2200" dirty="0" smtClean="0">
              <a:solidFill>
                <a:srgbClr val="FF0000"/>
              </a:solidFill>
            </a:endParaRPr>
          </a:p>
          <a:p>
            <a:pPr algn="ctr"/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2841625" cy="4267200"/>
          </a:xfrm>
        </p:spPr>
        <p:txBody>
          <a:bodyPr>
            <a:noAutofit/>
          </a:bodyPr>
          <a:lstStyle/>
          <a:p>
            <a:pPr marL="166688" indent="-166688"/>
            <a:r>
              <a:rPr lang="en-US" altLang="ja-JP" sz="2000" dirty="0" smtClean="0"/>
              <a:t>LIGO</a:t>
            </a:r>
            <a:r>
              <a:rPr lang="ja-JP" altLang="en-US" sz="2000" dirty="0" smtClean="0"/>
              <a:t>はデジタル制御を有効に使い、複数台の感度を同じにできる技術がある</a:t>
            </a:r>
            <a:endParaRPr lang="en-US" altLang="ja-JP" sz="2000" dirty="0" smtClean="0"/>
          </a:p>
          <a:p>
            <a:pPr marL="166688" indent="-166688"/>
            <a:r>
              <a:rPr lang="ja-JP" altLang="en-US" sz="2000" dirty="0" smtClean="0"/>
              <a:t>近年</a:t>
            </a:r>
            <a:r>
              <a:rPr lang="en-US" altLang="ja-JP" sz="2000" dirty="0" err="1" smtClean="0"/>
              <a:t>AdLIGO</a:t>
            </a:r>
            <a:r>
              <a:rPr lang="ja-JP" altLang="en-US" sz="2000" dirty="0" smtClean="0"/>
              <a:t>用にコンパクトなデジタル制御システムを開発した</a:t>
            </a:r>
            <a:endParaRPr lang="en-US" altLang="ja-JP" sz="2000" dirty="0" smtClean="0"/>
          </a:p>
          <a:p>
            <a:pPr marL="166688" indent="-166688"/>
            <a:endParaRPr lang="en-US" altLang="ja-JP" sz="2000" dirty="0" smtClean="0"/>
          </a:p>
          <a:p>
            <a:pPr marL="166688" indent="-166688"/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en-US" altLang="ja-JP" sz="2000" dirty="0" smtClean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276600" y="28382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6688" indent="-166688"/>
            <a:r>
              <a:rPr lang="en-US" altLang="ja-JP" dirty="0" smtClean="0">
                <a:solidFill>
                  <a:srgbClr val="FF6600"/>
                </a:solidFill>
              </a:rPr>
              <a:t>8core,  </a:t>
            </a:r>
            <a:r>
              <a:rPr lang="en-US" altLang="ja-JP" dirty="0" err="1" smtClean="0">
                <a:solidFill>
                  <a:srgbClr val="FF6600"/>
                </a:solidFill>
              </a:rPr>
              <a:t>PCIe</a:t>
            </a:r>
            <a:r>
              <a:rPr lang="en-US" altLang="ja-JP" dirty="0" smtClean="0">
                <a:solidFill>
                  <a:srgbClr val="FF6600"/>
                </a:solidFill>
              </a:rPr>
              <a:t> based PC with </a:t>
            </a:r>
            <a:r>
              <a:rPr lang="en-US" altLang="ja-JP" dirty="0" err="1" smtClean="0">
                <a:solidFill>
                  <a:srgbClr val="FF6600"/>
                </a:solidFill>
              </a:rPr>
              <a:t>CentOS</a:t>
            </a:r>
            <a:r>
              <a:rPr lang="en-US" altLang="ja-JP" dirty="0" smtClean="0">
                <a:solidFill>
                  <a:srgbClr val="FF6600"/>
                </a:solidFill>
              </a:rPr>
              <a:t> 5.2</a:t>
            </a:r>
          </a:p>
          <a:p>
            <a:pPr marL="166688" indent="-166688"/>
            <a:r>
              <a:rPr lang="en-US" altLang="ja-JP" dirty="0" smtClean="0">
                <a:solidFill>
                  <a:srgbClr val="FF6600"/>
                </a:solidFill>
              </a:rPr>
              <a:t>ADC:32ch/</a:t>
            </a:r>
            <a:r>
              <a:rPr lang="ja-JP" altLang="en-US" dirty="0" smtClean="0">
                <a:solidFill>
                  <a:srgbClr val="FF6600"/>
                </a:solidFill>
              </a:rPr>
              <a:t>枚、</a:t>
            </a:r>
            <a:r>
              <a:rPr lang="en-US" altLang="ja-JP" dirty="0" smtClean="0">
                <a:solidFill>
                  <a:srgbClr val="FF6600"/>
                </a:solidFill>
              </a:rPr>
              <a:t>$4K</a:t>
            </a:r>
          </a:p>
          <a:p>
            <a:pPr marL="166688" indent="-166688"/>
            <a:r>
              <a:rPr lang="en-US" altLang="ja-JP" dirty="0" smtClean="0">
                <a:solidFill>
                  <a:srgbClr val="FF6600"/>
                </a:solidFill>
              </a:rPr>
              <a:t>DAC:16ch/</a:t>
            </a:r>
            <a:r>
              <a:rPr lang="ja-JP" altLang="en-US" dirty="0" smtClean="0">
                <a:solidFill>
                  <a:srgbClr val="FF6600"/>
                </a:solidFill>
              </a:rPr>
              <a:t>枚、</a:t>
            </a:r>
            <a:r>
              <a:rPr lang="en-US" altLang="ja-JP" dirty="0" smtClean="0">
                <a:solidFill>
                  <a:srgbClr val="FF6600"/>
                </a:solidFill>
              </a:rPr>
              <a:t>$3.5K</a:t>
            </a:r>
          </a:p>
          <a:p>
            <a:pPr marL="166688" indent="-166688"/>
            <a:r>
              <a:rPr lang="en-US" altLang="ja-JP" dirty="0" smtClean="0">
                <a:solidFill>
                  <a:srgbClr val="FF6600"/>
                </a:solidFill>
              </a:rPr>
              <a:t>Binary Output:32ch/</a:t>
            </a:r>
            <a:r>
              <a:rPr lang="ja-JP" altLang="en-US" dirty="0" smtClean="0">
                <a:solidFill>
                  <a:srgbClr val="FF6600"/>
                </a:solidFill>
              </a:rPr>
              <a:t>枚、</a:t>
            </a:r>
            <a:r>
              <a:rPr lang="en-US" altLang="ja-JP" dirty="0" smtClean="0">
                <a:solidFill>
                  <a:srgbClr val="FF6600"/>
                </a:solidFill>
              </a:rPr>
              <a:t>$250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CLIO</a:t>
            </a:r>
            <a:r>
              <a:rPr lang="ja-JP" altLang="en-US" dirty="0" smtClean="0"/>
              <a:t>への実機の導入計画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stage,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stage</a:t>
            </a:r>
            <a:r>
              <a:rPr lang="ja-JP" altLang="en-US" dirty="0" smtClean="0"/>
              <a:t>に分ける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これからはいかにいい</a:t>
            </a:r>
            <a:r>
              <a:rPr lang="ja-JP" altLang="en-US" dirty="0" smtClean="0">
                <a:solidFill>
                  <a:srgbClr val="FF0000"/>
                </a:solidFill>
              </a:rPr>
              <a:t>ソフト</a:t>
            </a:r>
            <a:r>
              <a:rPr lang="ja-JP" altLang="en-US" dirty="0" smtClean="0"/>
              <a:t>を書くかという時代になるだろう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0000FF"/>
                </a:solidFill>
              </a:rPr>
              <a:t>1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st</a:t>
            </a:r>
            <a:r>
              <a:rPr lang="en-US" altLang="ja-JP" dirty="0" smtClean="0">
                <a:solidFill>
                  <a:srgbClr val="0000FF"/>
                </a:solidFill>
              </a:rPr>
              <a:t> stage</a:t>
            </a:r>
            <a:r>
              <a:rPr lang="ja-JP" altLang="en-US" dirty="0" smtClean="0">
                <a:solidFill>
                  <a:srgbClr val="0000FF"/>
                </a:solidFill>
              </a:rPr>
              <a:t>の目標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Per arm</a:t>
            </a:r>
            <a:r>
              <a:rPr lang="ja-JP" altLang="en-US" dirty="0" smtClean="0">
                <a:solidFill>
                  <a:srgbClr val="0000FF"/>
                </a:solidFill>
              </a:rPr>
              <a:t>の制御（</a:t>
            </a:r>
            <a:r>
              <a:rPr lang="en-US" altLang="ja-JP" dirty="0" smtClean="0">
                <a:solidFill>
                  <a:srgbClr val="0000FF"/>
                </a:solidFill>
              </a:rPr>
              <a:t>Mass</a:t>
            </a:r>
            <a:r>
              <a:rPr lang="ja-JP" altLang="en-US" dirty="0" smtClean="0">
                <a:solidFill>
                  <a:srgbClr val="0000FF"/>
                </a:solidFill>
              </a:rPr>
              <a:t>に返すのみ）をデジタル化する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アナログと同じ感度をデジタル上で出す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長期モニターチャンネルの設置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2"/>
            <a:r>
              <a:rPr lang="ja-JP" altLang="en-US" dirty="0" smtClean="0">
                <a:solidFill>
                  <a:srgbClr val="0000FF"/>
                </a:solidFill>
              </a:rPr>
              <a:t>レーザーパワー、温度、地面振動等を記録する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endParaRPr lang="en-US" altLang="ja-JP" dirty="0" smtClean="0">
              <a:solidFill>
                <a:srgbClr val="0080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008000"/>
                </a:solidFill>
              </a:rPr>
              <a:t>2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nd</a:t>
            </a:r>
            <a:r>
              <a:rPr lang="en-US" altLang="ja-JP" dirty="0" smtClean="0">
                <a:solidFill>
                  <a:srgbClr val="008000"/>
                </a:solidFill>
              </a:rPr>
              <a:t> stage</a:t>
            </a:r>
            <a:r>
              <a:rPr lang="ja-JP" altLang="en-US" dirty="0" smtClean="0">
                <a:solidFill>
                  <a:srgbClr val="008000"/>
                </a:solidFill>
              </a:rPr>
              <a:t>の目標</a:t>
            </a:r>
            <a:r>
              <a:rPr lang="en-US" altLang="ja-JP" dirty="0" smtClean="0">
                <a:solidFill>
                  <a:srgbClr val="008000"/>
                </a:solidFill>
              </a:rPr>
              <a:t> (2009</a:t>
            </a:r>
            <a:r>
              <a:rPr lang="ja-JP" altLang="en-US" dirty="0" smtClean="0">
                <a:solidFill>
                  <a:srgbClr val="008000"/>
                </a:solidFill>
              </a:rPr>
              <a:t>年</a:t>
            </a:r>
            <a:r>
              <a:rPr lang="en-US" altLang="ja-JP" dirty="0" smtClean="0">
                <a:solidFill>
                  <a:srgbClr val="008000"/>
                </a:solidFill>
              </a:rPr>
              <a:t>7</a:t>
            </a:r>
            <a:r>
              <a:rPr lang="ja-JP" altLang="en-US" dirty="0" smtClean="0">
                <a:solidFill>
                  <a:srgbClr val="008000"/>
                </a:solidFill>
              </a:rPr>
              <a:t>月以降</a:t>
            </a:r>
            <a:r>
              <a:rPr lang="en-US" altLang="ja-JP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en-US" altLang="ja-JP" dirty="0" smtClean="0">
                <a:solidFill>
                  <a:srgbClr val="008000"/>
                </a:solidFill>
              </a:rPr>
              <a:t>In-line</a:t>
            </a:r>
            <a:r>
              <a:rPr lang="ja-JP" altLang="en-US" dirty="0" smtClean="0">
                <a:solidFill>
                  <a:srgbClr val="008000"/>
                </a:solidFill>
              </a:rPr>
              <a:t>から</a:t>
            </a:r>
            <a:r>
              <a:rPr lang="en-US" altLang="ja-JP" dirty="0" smtClean="0">
                <a:solidFill>
                  <a:srgbClr val="008000"/>
                </a:solidFill>
              </a:rPr>
              <a:t>MC end</a:t>
            </a:r>
            <a:r>
              <a:rPr lang="ja-JP" altLang="en-US" dirty="0" smtClean="0">
                <a:solidFill>
                  <a:srgbClr val="008000"/>
                </a:solidFill>
              </a:rPr>
              <a:t>へ返す信号のデジタル化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pPr lvl="1"/>
            <a:r>
              <a:rPr lang="en-US" altLang="ja-JP" dirty="0" smtClean="0">
                <a:solidFill>
                  <a:srgbClr val="008000"/>
                </a:solidFill>
              </a:rPr>
              <a:t>MC </a:t>
            </a:r>
            <a:r>
              <a:rPr lang="en-US" altLang="ja-JP" dirty="0" err="1" smtClean="0">
                <a:solidFill>
                  <a:srgbClr val="008000"/>
                </a:solidFill>
              </a:rPr>
              <a:t>feedaround</a:t>
            </a:r>
            <a:r>
              <a:rPr lang="ja-JP" altLang="en-US" dirty="0" smtClean="0">
                <a:solidFill>
                  <a:srgbClr val="008000"/>
                </a:solidFill>
              </a:rPr>
              <a:t>、</a:t>
            </a:r>
            <a:r>
              <a:rPr lang="en-US" altLang="ja-JP" dirty="0" smtClean="0">
                <a:solidFill>
                  <a:srgbClr val="008000"/>
                </a:solidFill>
              </a:rPr>
              <a:t>MC servo</a:t>
            </a:r>
            <a:r>
              <a:rPr lang="ja-JP" altLang="en-US" dirty="0" smtClean="0">
                <a:solidFill>
                  <a:srgbClr val="008000"/>
                </a:solidFill>
              </a:rPr>
              <a:t>の</a:t>
            </a:r>
            <a:r>
              <a:rPr lang="en-US" altLang="ja-JP" dirty="0" smtClean="0">
                <a:solidFill>
                  <a:srgbClr val="008000"/>
                </a:solidFill>
              </a:rPr>
              <a:t>Gain</a:t>
            </a:r>
            <a:r>
              <a:rPr lang="ja-JP" altLang="en-US" dirty="0" smtClean="0">
                <a:solidFill>
                  <a:srgbClr val="008000"/>
                </a:solidFill>
              </a:rPr>
              <a:t>、</a:t>
            </a:r>
            <a:r>
              <a:rPr lang="en-US" altLang="ja-JP" dirty="0" smtClean="0">
                <a:solidFill>
                  <a:srgbClr val="008000"/>
                </a:solidFill>
              </a:rPr>
              <a:t>Boost</a:t>
            </a:r>
            <a:r>
              <a:rPr lang="ja-JP" altLang="en-US" dirty="0" smtClean="0">
                <a:solidFill>
                  <a:srgbClr val="008000"/>
                </a:solidFill>
              </a:rPr>
              <a:t>のスイッチング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pPr lvl="1"/>
            <a:r>
              <a:rPr lang="ja-JP" altLang="en-US" dirty="0" smtClean="0">
                <a:solidFill>
                  <a:srgbClr val="008000"/>
                </a:solidFill>
              </a:rPr>
              <a:t>アラインメント信号のデジタル化（エンドまでの拡張）</a:t>
            </a:r>
            <a:endParaRPr lang="en-US" altLang="ja-JP" dirty="0" smtClean="0">
              <a:solidFill>
                <a:srgbClr val="008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2009/4/6 LCGT meeting,  宮川　治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27428</TotalTime>
  <Words>1851</Words>
  <Application>Microsoft Macintosh PowerPoint</Application>
  <PresentationFormat>画面に合わせる (4:3)</PresentationFormat>
  <Paragraphs>294</Paragraphs>
  <Slides>22</Slides>
  <Notes>0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4" baseType="lpstr">
      <vt:lpstr>Office Theme</vt:lpstr>
      <vt:lpstr>ビットマップ イメージ</vt:lpstr>
      <vt:lpstr>Digital systemを利用した 干渉計制御</vt:lpstr>
      <vt:lpstr>デジタルシステムの利点と欠点</vt:lpstr>
      <vt:lpstr>デジタル制御の概念図</vt:lpstr>
      <vt:lpstr>What CLIO needs</vt:lpstr>
      <vt:lpstr>Channel list for 1st stage</vt:lpstr>
      <vt:lpstr>CLIO digital block diagram: 1st stage</vt:lpstr>
      <vt:lpstr>CLIO用デジタル制御システムの構築 </vt:lpstr>
      <vt:lpstr>CLIO用デジタル制御システムの構築 </vt:lpstr>
      <vt:lpstr>CLIOへの実機の導入計画</vt:lpstr>
      <vt:lpstr>スライド 10</vt:lpstr>
      <vt:lpstr>CLIOでの応用例 </vt:lpstr>
      <vt:lpstr>スライド 12</vt:lpstr>
      <vt:lpstr> </vt:lpstr>
      <vt:lpstr>全ループの遅延特性 </vt:lpstr>
      <vt:lpstr>ADC/DACのノイズパフォーマンス </vt:lpstr>
      <vt:lpstr>Test </vt:lpstr>
      <vt:lpstr>速いループ: ~16kHz</vt:lpstr>
      <vt:lpstr>Test </vt:lpstr>
      <vt:lpstr>Foton --Digital filter generator--</vt:lpstr>
      <vt:lpstr>スライド 20</vt:lpstr>
      <vt:lpstr>遅いループ: ~64Hz</vt:lpstr>
      <vt:lpstr>Test </vt:lpstr>
    </vt:vector>
  </TitlesOfParts>
  <Company>LIGO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CLIO task 分担（素案）</dc:title>
  <dc:creator>Osamu</dc:creator>
  <cp:lastModifiedBy>Osamu Miyakawa</cp:lastModifiedBy>
  <cp:revision>134</cp:revision>
  <cp:lastPrinted>2008-12-04T01:37:10Z</cp:lastPrinted>
  <dcterms:created xsi:type="dcterms:W3CDTF">2009-04-05T12:37:36Z</dcterms:created>
  <dcterms:modified xsi:type="dcterms:W3CDTF">2009-04-05T15:04:08Z</dcterms:modified>
</cp:coreProperties>
</file>