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6"/>
  </p:notesMasterIdLst>
  <p:handoutMasterIdLst>
    <p:handoutMasterId r:id="rId17"/>
  </p:handoutMasterIdLst>
  <p:sldIdLst>
    <p:sldId id="263" r:id="rId2"/>
    <p:sldId id="322" r:id="rId3"/>
    <p:sldId id="333" r:id="rId4"/>
    <p:sldId id="306" r:id="rId5"/>
    <p:sldId id="287" r:id="rId6"/>
    <p:sldId id="293" r:id="rId7"/>
    <p:sldId id="335" r:id="rId8"/>
    <p:sldId id="346" r:id="rId9"/>
    <p:sldId id="345" r:id="rId10"/>
    <p:sldId id="334" r:id="rId11"/>
    <p:sldId id="343" r:id="rId12"/>
    <p:sldId id="341" r:id="rId13"/>
    <p:sldId id="328" r:id="rId14"/>
    <p:sldId id="336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00"/>
    <a:srgbClr val="008000"/>
    <a:srgbClr val="800040"/>
    <a:srgbClr val="E7E7E7"/>
    <a:srgbClr val="FFFF66"/>
    <a:srgbClr val="0033FF"/>
    <a:srgbClr val="3366FF"/>
    <a:srgbClr val="3333FF"/>
    <a:srgbClr val="0080FF"/>
    <a:srgbClr val="54A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 horzBarState="maximized">
    <p:restoredLeft sz="15620"/>
    <p:restoredTop sz="95652" autoAdjust="0"/>
  </p:normalViewPr>
  <p:slideViewPr>
    <p:cSldViewPr snapToObjects="1">
      <p:cViewPr varScale="1">
        <p:scale>
          <a:sx n="99" d="100"/>
          <a:sy n="99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6CD93-B0F4-8C46-B438-09D0C035BB3D}" type="datetimeFigureOut">
              <a:rPr lang="ja-JP" altLang="en-US" smtClean="0"/>
              <a:pPr/>
              <a:t>09.3.27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1390-6B05-2849-A41C-E5CD9A5131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EBD43-3642-5441-8EEB-1270FA20BA7B}" type="datetimeFigureOut">
              <a:rPr lang="ja-JP" altLang="en-US" smtClean="0"/>
              <a:pPr/>
              <a:t>09.3.27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7B5AC-7AF3-BE4A-BF3E-A8B3247CD7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Click to edit Master subtitle style</a:t>
            </a:r>
            <a:endParaRPr lang="ja-JP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4495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0362"/>
            <a:ext cx="4041775" cy="4495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90600"/>
            <a:ext cx="5111750" cy="5135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1"/>
            <a:ext cx="3008313" cy="51355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2" y="152401"/>
            <a:ext cx="6705598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2" y="152401"/>
            <a:ext cx="548639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8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Picture 6" descr="CLIOlogo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81000" y="304802"/>
            <a:ext cx="1524000" cy="42553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905256"/>
            <a:ext cx="8229600" cy="9144"/>
          </a:xfrm>
          <a:prstGeom prst="line">
            <a:avLst/>
          </a:prstGeom>
          <a:ln w="539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hdr_lg_icrr.gif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16800" y="330201"/>
            <a:ext cx="1270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kumimoji="1" sz="3200" b="0" kern="1200">
          <a:solidFill>
            <a:srgbClr val="0033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低温レーザー干渉計</a:t>
            </a:r>
            <a:r>
              <a:rPr lang="en-US" altLang="ja-JP" dirty="0" smtClean="0"/>
              <a:t>CLIO(19</a:t>
            </a:r>
            <a:r>
              <a:rPr lang="en-US" altLang="en-US" dirty="0" smtClean="0"/>
              <a:t>)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Digital</a:t>
            </a:r>
            <a:r>
              <a:rPr lang="en-US" altLang="en-US" dirty="0" err="1" smtClean="0"/>
              <a:t>制御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2009/3/30(</a:t>
            </a:r>
            <a:r>
              <a:rPr lang="ja-JP" altLang="en-US" dirty="0" smtClean="0"/>
              <a:t>月</a:t>
            </a:r>
            <a:r>
              <a:rPr lang="en-US" altLang="ja-JP" dirty="0" smtClean="0"/>
              <a:t>)</a:t>
            </a:r>
            <a:r>
              <a:rPr lang="en-US" altLang="ja-JP" dirty="0" err="1" smtClean="0"/>
              <a:t>　</a:t>
            </a:r>
            <a:r>
              <a:rPr lang="ja-JP" altLang="en-US" dirty="0" smtClean="0"/>
              <a:t>日本物理学会第</a:t>
            </a:r>
            <a:r>
              <a:rPr lang="en-US" altLang="ja-JP" dirty="0" smtClean="0"/>
              <a:t>64</a:t>
            </a:r>
            <a:r>
              <a:rPr lang="ja-JP" altLang="en-US" dirty="0" smtClean="0"/>
              <a:t>回年次大会</a:t>
            </a:r>
            <a:endParaRPr lang="en-US" altLang="ja-JP" dirty="0" smtClean="0"/>
          </a:p>
          <a:p>
            <a:r>
              <a:rPr lang="ja-JP" altLang="en-US" dirty="0" smtClean="0"/>
              <a:t>於　立教大学池袋キャンパス</a:t>
            </a:r>
            <a:endParaRPr lang="en-US" altLang="ja-JP" dirty="0" smtClean="0"/>
          </a:p>
          <a:p>
            <a:r>
              <a:rPr lang="ja-JP" altLang="en-US" dirty="0" smtClean="0"/>
              <a:t>東京大学宇宙線研究所　宮川　治</a:t>
            </a:r>
            <a:endParaRPr lang="en-US" altLang="ja-JP" dirty="0" smtClean="0"/>
          </a:p>
          <a:p>
            <a:r>
              <a:rPr lang="en-US" altLang="ja-JP" dirty="0" smtClean="0"/>
              <a:t>TAMA/CLIO collaboration</a:t>
            </a:r>
          </a:p>
          <a:p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Test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test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pic>
        <p:nvPicPr>
          <p:cNvPr id="7" name="図 6" descr="P1020266a.JPG"/>
          <p:cNvPicPr>
            <a:picLocks noChangeAspect="1"/>
          </p:cNvPicPr>
          <p:nvPr/>
        </p:nvPicPr>
        <p:blipFill>
          <a:blip r:embed="rId2">
            <a:lum bright="10000" contrast="46000"/>
          </a:blip>
          <a:stretch>
            <a:fillRect/>
          </a:stretch>
        </p:blipFill>
        <p:spPr>
          <a:xfrm>
            <a:off x="25992" y="0"/>
            <a:ext cx="90920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全ループの</a:t>
            </a:r>
            <a:r>
              <a:rPr lang="ja-JP" altLang="en-US" dirty="0" smtClean="0"/>
              <a:t>遅延</a:t>
            </a:r>
            <a:r>
              <a:rPr lang="ja-JP" altLang="en-US" dirty="0" smtClean="0"/>
              <a:t>特性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6" y="1066800"/>
            <a:ext cx="6018348" cy="565468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448544" y="1295400"/>
            <a:ext cx="2695456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6688">
              <a:buFont typeface="Arial"/>
              <a:buChar char="•"/>
            </a:pPr>
            <a:r>
              <a:rPr lang="en-US" altLang="ja-JP" dirty="0" err="1" smtClean="0"/>
              <a:t>Diaggui</a:t>
            </a:r>
            <a:r>
              <a:rPr lang="ja-JP" altLang="en-US" dirty="0" smtClean="0"/>
              <a:t>での測定例</a:t>
            </a:r>
            <a:endParaRPr lang="en-US" altLang="ja-JP" dirty="0" smtClean="0"/>
          </a:p>
          <a:p>
            <a:pPr indent="166688">
              <a:buFont typeface="Arial"/>
              <a:buChar char="•"/>
            </a:pPr>
            <a:endParaRPr lang="en-US" altLang="ja-JP" dirty="0" smtClean="0"/>
          </a:p>
          <a:p>
            <a:pPr indent="166688">
              <a:buFont typeface="Arial"/>
              <a:buChar char="•"/>
            </a:pPr>
            <a:r>
              <a:rPr lang="ja-JP" altLang="en-US" dirty="0" smtClean="0"/>
              <a:t>デジタルの出力と入力をケーブルでつなぎ、デジタルの出口から、デジタルの入り口までの伝達関数を計算機内で測定</a:t>
            </a:r>
            <a:endParaRPr lang="en-US" altLang="ja-JP" dirty="0" smtClean="0"/>
          </a:p>
          <a:p>
            <a:pPr indent="166688"/>
            <a:endParaRPr lang="en-US" altLang="ja-JP" dirty="0" smtClean="0"/>
          </a:p>
          <a:p>
            <a:pPr indent="166688">
              <a:buFont typeface="Arial"/>
              <a:buChar char="•"/>
            </a:pPr>
            <a:r>
              <a:rPr lang="ja-JP" altLang="en-US" dirty="0" smtClean="0"/>
              <a:t>赤が</a:t>
            </a:r>
            <a:r>
              <a:rPr lang="en-US" altLang="ja-JP" dirty="0" smtClean="0"/>
              <a:t>AA/AI</a:t>
            </a:r>
            <a:r>
              <a:rPr lang="ja-JP" altLang="en-US" dirty="0" smtClean="0"/>
              <a:t>無し</a:t>
            </a:r>
            <a:endParaRPr lang="en-US" altLang="ja-JP" dirty="0" smtClean="0"/>
          </a:p>
          <a:p>
            <a:pPr indent="166688">
              <a:buFont typeface="Arial"/>
              <a:buChar char="•"/>
            </a:pPr>
            <a:r>
              <a:rPr lang="ja-JP" altLang="en-US" dirty="0" smtClean="0"/>
              <a:t>ピンクが</a:t>
            </a:r>
            <a:r>
              <a:rPr lang="en-US" altLang="ja-JP" dirty="0" smtClean="0"/>
              <a:t>AA/AI</a:t>
            </a:r>
            <a:r>
              <a:rPr lang="ja-JP" altLang="en-US" dirty="0" smtClean="0"/>
              <a:t>有り</a:t>
            </a:r>
            <a:endParaRPr lang="en-US" altLang="ja-JP" dirty="0" smtClean="0"/>
          </a:p>
          <a:p>
            <a:pPr indent="166688">
              <a:buFont typeface="Arial"/>
              <a:buChar char="•"/>
            </a:pPr>
            <a:endParaRPr lang="en-US" altLang="ja-JP" dirty="0" smtClean="0"/>
          </a:p>
          <a:p>
            <a:pPr indent="166688">
              <a:buFont typeface="Arial"/>
              <a:buChar char="•"/>
            </a:pPr>
            <a:r>
              <a:rPr lang="en-US" altLang="ja-JP" dirty="0" smtClean="0"/>
              <a:t>AA/AI</a:t>
            </a:r>
            <a:r>
              <a:rPr lang="ja-JP" altLang="en-US" dirty="0" smtClean="0"/>
              <a:t>込みで、</a:t>
            </a:r>
            <a:r>
              <a:rPr lang="en-US" altLang="ja-JP" dirty="0" smtClean="0"/>
              <a:t>100Hz</a:t>
            </a:r>
            <a:r>
              <a:rPr lang="ja-JP" altLang="en-US" dirty="0" smtClean="0"/>
              <a:t>で</a:t>
            </a:r>
            <a:r>
              <a:rPr lang="en-US" altLang="ja-JP" dirty="0" smtClean="0"/>
              <a:t>10</a:t>
            </a:r>
            <a:r>
              <a:rPr lang="ja-JP" altLang="en-US" dirty="0" smtClean="0"/>
              <a:t>度程度、</a:t>
            </a:r>
            <a:r>
              <a:rPr lang="en-US" altLang="ja-JP" dirty="0" smtClean="0"/>
              <a:t>300Hz</a:t>
            </a:r>
            <a:r>
              <a:rPr lang="ja-JP" altLang="en-US" dirty="0" smtClean="0"/>
              <a:t>で</a:t>
            </a:r>
            <a:r>
              <a:rPr lang="en-US" altLang="ja-JP" dirty="0" smtClean="0"/>
              <a:t>30</a:t>
            </a:r>
            <a:r>
              <a:rPr lang="ja-JP" altLang="en-US" dirty="0" smtClean="0"/>
              <a:t>度程度の位相遅れ</a:t>
            </a:r>
            <a:endParaRPr lang="en-US" altLang="ja-JP" dirty="0" smtClean="0"/>
          </a:p>
          <a:p>
            <a:pPr indent="166688">
              <a:buFont typeface="Arial"/>
              <a:buChar char="•"/>
            </a:pPr>
            <a:r>
              <a:rPr lang="en-US" altLang="ja-JP" dirty="0" smtClean="0"/>
              <a:t>UGF</a:t>
            </a:r>
            <a:r>
              <a:rPr lang="ja-JP" altLang="en-US" dirty="0" smtClean="0"/>
              <a:t>は予想通り数</a:t>
            </a:r>
            <a:r>
              <a:rPr lang="en-US" altLang="ja-JP" dirty="0" smtClean="0"/>
              <a:t>100Hz</a:t>
            </a:r>
            <a:r>
              <a:rPr lang="ja-JP" altLang="en-US" dirty="0" smtClean="0"/>
              <a:t>まで</a:t>
            </a:r>
            <a:endParaRPr lang="en-US" altLang="ja-JP" dirty="0" smtClean="0"/>
          </a:p>
          <a:p>
            <a:pPr indent="166688">
              <a:buFont typeface="Arial"/>
              <a:buChar char="•"/>
            </a:pPr>
            <a:endParaRPr lang="en-US" altLang="ja-JP" dirty="0" smtClean="0"/>
          </a:p>
          <a:p>
            <a:pPr indent="166688">
              <a:buFont typeface="Arial"/>
              <a:buChar char="•"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ADC/DAC</a:t>
            </a:r>
            <a:r>
              <a:rPr lang="ja-JP" altLang="en-US" dirty="0" smtClean="0"/>
              <a:t>のノイズパフォーマンス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8229600" cy="528955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test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448544" y="1295400"/>
            <a:ext cx="2695456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6688">
              <a:buFont typeface="Arial"/>
              <a:buChar char="•"/>
            </a:pPr>
            <a:r>
              <a:rPr lang="en-US" altLang="ja-JP" dirty="0" smtClean="0"/>
              <a:t>ADC/DAC</a:t>
            </a:r>
            <a:r>
              <a:rPr lang="ja-JP" altLang="en-US" dirty="0" smtClean="0"/>
              <a:t>ともに数</a:t>
            </a:r>
            <a:r>
              <a:rPr lang="en-US" altLang="ja-JP" dirty="0" smtClean="0"/>
              <a:t>μV/√Hz</a:t>
            </a:r>
            <a:r>
              <a:rPr lang="ja-JP" altLang="en-US" dirty="0" smtClean="0"/>
              <a:t>程度とかなり良い</a:t>
            </a:r>
            <a:endParaRPr lang="en-US" altLang="ja-JP" dirty="0" smtClean="0"/>
          </a:p>
          <a:p>
            <a:pPr indent="166688">
              <a:buFont typeface="Arial"/>
              <a:buChar char="•"/>
            </a:pPr>
            <a:endParaRPr lang="en-US" altLang="ja-JP" dirty="0" smtClean="0"/>
          </a:p>
          <a:p>
            <a:pPr indent="166688">
              <a:buFont typeface="Arial"/>
              <a:buChar char="•"/>
            </a:pPr>
            <a:r>
              <a:rPr lang="en-US" altLang="ja-JP" dirty="0" smtClean="0"/>
              <a:t>ADC</a:t>
            </a:r>
            <a:r>
              <a:rPr lang="ja-JP" altLang="en-US" dirty="0" smtClean="0"/>
              <a:t>の数</a:t>
            </a:r>
            <a:r>
              <a:rPr lang="en-US" altLang="ja-JP" dirty="0" smtClean="0"/>
              <a:t>kHz</a:t>
            </a:r>
            <a:r>
              <a:rPr lang="ja-JP" altLang="en-US" dirty="0" smtClean="0"/>
              <a:t>の盛り上がりと</a:t>
            </a:r>
            <a:r>
              <a:rPr lang="en-US" altLang="ja-JP" dirty="0" smtClean="0"/>
              <a:t>5kHz</a:t>
            </a:r>
            <a:r>
              <a:rPr lang="ja-JP" altLang="en-US" dirty="0" smtClean="0"/>
              <a:t>以上がカットされているのは</a:t>
            </a:r>
            <a:r>
              <a:rPr lang="en-US" altLang="ja-JP" dirty="0" smtClean="0"/>
              <a:t>software AA</a:t>
            </a:r>
            <a:r>
              <a:rPr lang="ja-JP" altLang="en-US" dirty="0" smtClean="0"/>
              <a:t>のため</a:t>
            </a:r>
            <a:endParaRPr lang="en-US" altLang="ja-JP" dirty="0" smtClean="0"/>
          </a:p>
          <a:p>
            <a:pPr indent="166688">
              <a:buFont typeface="Arial"/>
              <a:buChar char="•"/>
            </a:pPr>
            <a:endParaRPr lang="en-US" altLang="ja-JP" dirty="0" smtClean="0"/>
          </a:p>
          <a:p>
            <a:pPr indent="166688">
              <a:buFont typeface="Arial"/>
              <a:buChar char="•"/>
            </a:pPr>
            <a:r>
              <a:rPr lang="en-US" altLang="ja-JP" dirty="0" smtClean="0"/>
              <a:t>DAC</a:t>
            </a:r>
            <a:r>
              <a:rPr lang="ja-JP" altLang="en-US" dirty="0" smtClean="0"/>
              <a:t>の</a:t>
            </a:r>
            <a:r>
              <a:rPr lang="en-US" altLang="ja-JP" dirty="0" smtClean="0"/>
              <a:t>1kHz</a:t>
            </a:r>
            <a:r>
              <a:rPr lang="ja-JP" altLang="en-US" dirty="0" smtClean="0"/>
              <a:t>以上は入力信号によるピークが出ているため正確でない</a:t>
            </a:r>
            <a:endParaRPr lang="en-US" altLang="ja-JP" dirty="0" smtClean="0"/>
          </a:p>
          <a:p>
            <a:pPr indent="166688">
              <a:buFont typeface="Arial"/>
              <a:buChar char="•"/>
            </a:pPr>
            <a:endParaRPr lang="en-US" altLang="ja-JP" dirty="0" smtClean="0"/>
          </a:p>
          <a:p>
            <a:pPr indent="166688">
              <a:buFont typeface="Arial"/>
              <a:buChar char="•"/>
            </a:pPr>
            <a:r>
              <a:rPr lang="ja-JP" altLang="en-US" dirty="0" smtClean="0"/>
              <a:t>他に目立ったピークもなく、非常に素性の良い</a:t>
            </a:r>
            <a:r>
              <a:rPr lang="en-US" altLang="ja-JP" dirty="0" smtClean="0"/>
              <a:t>ADC/DAC</a:t>
            </a:r>
            <a:r>
              <a:rPr lang="ja-JP" altLang="en-US" dirty="0" smtClean="0"/>
              <a:t>である</a:t>
            </a:r>
            <a:endParaRPr lang="en-US" altLang="ja-JP" dirty="0" smtClean="0"/>
          </a:p>
          <a:p>
            <a:pPr indent="166688">
              <a:buFont typeface="Arial"/>
              <a:buChar char="•"/>
            </a:pPr>
            <a:endParaRPr lang="en-US" altLang="ja-JP" dirty="0" smtClean="0"/>
          </a:p>
          <a:p>
            <a:pPr indent="166688">
              <a:buFont typeface="Arial"/>
              <a:buChar char="•"/>
            </a:pPr>
            <a:r>
              <a:rPr lang="en-US" altLang="ja-JP" dirty="0" smtClean="0"/>
              <a:t>whitening</a:t>
            </a:r>
            <a:r>
              <a:rPr lang="ja-JP" altLang="en-US" dirty="0" smtClean="0"/>
              <a:t>、</a:t>
            </a:r>
            <a:r>
              <a:rPr lang="en-US" altLang="ja-JP" dirty="0" err="1" smtClean="0"/>
              <a:t>dewhitening</a:t>
            </a:r>
            <a:r>
              <a:rPr lang="en-US" altLang="ja-JP" dirty="0" smtClean="0"/>
              <a:t> filter</a:t>
            </a:r>
            <a:r>
              <a:rPr lang="ja-JP" altLang="en-US" dirty="0" smtClean="0"/>
              <a:t>を</a:t>
            </a:r>
            <a:r>
              <a:rPr lang="ja-JP" altLang="en-US" dirty="0" smtClean="0"/>
              <a:t>導入</a:t>
            </a:r>
            <a:r>
              <a:rPr lang="ja-JP" altLang="en-US" dirty="0" smtClean="0"/>
              <a:t>することにより、高周波でのノイズを軽減</a:t>
            </a:r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9" y="1295400"/>
            <a:ext cx="6496572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CLIO</a:t>
            </a:r>
            <a:r>
              <a:rPr lang="ja-JP" altLang="en-US" dirty="0" smtClean="0"/>
              <a:t>への</a:t>
            </a:r>
            <a:r>
              <a:rPr lang="ja-JP" altLang="en-US" dirty="0" smtClean="0"/>
              <a:t>実機</a:t>
            </a:r>
            <a:r>
              <a:rPr lang="ja-JP" altLang="en-US" dirty="0" smtClean="0"/>
              <a:t>の</a:t>
            </a:r>
            <a:r>
              <a:rPr lang="ja-JP" altLang="en-US" dirty="0" smtClean="0"/>
              <a:t>導入計画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stage,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stage</a:t>
            </a:r>
            <a:r>
              <a:rPr lang="ja-JP" altLang="en-US" dirty="0" smtClean="0"/>
              <a:t>に分ける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0000FF"/>
                </a:solidFill>
              </a:rPr>
              <a:t>1</a:t>
            </a:r>
            <a:r>
              <a:rPr lang="en-US" altLang="ja-JP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dirty="0" smtClean="0">
                <a:solidFill>
                  <a:srgbClr val="0000FF"/>
                </a:solidFill>
              </a:rPr>
              <a:t> stage</a:t>
            </a:r>
            <a:r>
              <a:rPr lang="ja-JP" altLang="en-US" dirty="0" smtClean="0">
                <a:solidFill>
                  <a:srgbClr val="0000FF"/>
                </a:solidFill>
              </a:rPr>
              <a:t>の目標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Per arm</a:t>
            </a:r>
            <a:r>
              <a:rPr lang="ja-JP" altLang="en-US" dirty="0" smtClean="0">
                <a:solidFill>
                  <a:srgbClr val="0000FF"/>
                </a:solidFill>
              </a:rPr>
              <a:t>の制御（</a:t>
            </a:r>
            <a:r>
              <a:rPr lang="en-US" altLang="ja-JP" dirty="0" smtClean="0">
                <a:solidFill>
                  <a:srgbClr val="0000FF"/>
                </a:solidFill>
              </a:rPr>
              <a:t>Mass</a:t>
            </a:r>
            <a:r>
              <a:rPr lang="ja-JP" altLang="en-US" dirty="0" smtClean="0">
                <a:solidFill>
                  <a:srgbClr val="0000FF"/>
                </a:solidFill>
              </a:rPr>
              <a:t>に返すのみ）をデジタル化し、</a:t>
            </a:r>
            <a:r>
              <a:rPr lang="en-US" altLang="ja-JP" dirty="0" smtClean="0">
                <a:solidFill>
                  <a:srgbClr val="0000FF"/>
                </a:solidFill>
              </a:rPr>
              <a:t>Gain </a:t>
            </a:r>
            <a:r>
              <a:rPr lang="ja-JP" altLang="en-US" dirty="0" smtClean="0">
                <a:solidFill>
                  <a:srgbClr val="0000FF"/>
                </a:solidFill>
              </a:rPr>
              <a:t>調整と </a:t>
            </a:r>
            <a:r>
              <a:rPr lang="en-US" altLang="ja-JP" dirty="0" smtClean="0">
                <a:solidFill>
                  <a:srgbClr val="0000FF"/>
                </a:solidFill>
              </a:rPr>
              <a:t>Whitening/De-whitening filter on/off</a:t>
            </a:r>
            <a:r>
              <a:rPr lang="ja-JP" altLang="en-US" dirty="0" smtClean="0">
                <a:solidFill>
                  <a:srgbClr val="0000FF"/>
                </a:solidFill>
              </a:rPr>
              <a:t>をコンピュータから操作する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FF"/>
                </a:solidFill>
              </a:rPr>
              <a:t>キャリブレーションも含めてアナログと同じ感度をデジタル上で出す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FF"/>
                </a:solidFill>
              </a:rPr>
              <a:t>長期モニターチャンネルの設置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2"/>
            <a:r>
              <a:rPr lang="ja-JP" altLang="en-US" dirty="0" smtClean="0">
                <a:solidFill>
                  <a:srgbClr val="0000FF"/>
                </a:solidFill>
              </a:rPr>
              <a:t>レーザーパワー、温度、地面振動</a:t>
            </a:r>
            <a:r>
              <a:rPr lang="ja-JP" altLang="ja-JP" dirty="0" smtClean="0">
                <a:solidFill>
                  <a:srgbClr val="0000FF"/>
                </a:solidFill>
              </a:rPr>
              <a:t>、</a:t>
            </a:r>
            <a:r>
              <a:rPr lang="ja-JP" altLang="en-US" dirty="0" smtClean="0">
                <a:solidFill>
                  <a:srgbClr val="0000FF"/>
                </a:solidFill>
              </a:rPr>
              <a:t>音を</a:t>
            </a:r>
            <a:r>
              <a:rPr lang="en-US" altLang="ja-JP" dirty="0" smtClean="0">
                <a:solidFill>
                  <a:srgbClr val="0000FF"/>
                </a:solidFill>
              </a:rPr>
              <a:t>16 or 64Hz</a:t>
            </a:r>
            <a:r>
              <a:rPr lang="ja-JP" altLang="en-US" dirty="0" smtClean="0">
                <a:solidFill>
                  <a:srgbClr val="0000FF"/>
                </a:solidFill>
              </a:rPr>
              <a:t>程度でモニター、記録する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endParaRPr lang="en-US" altLang="ja-JP" dirty="0" smtClean="0">
              <a:solidFill>
                <a:srgbClr val="008000"/>
              </a:solidFill>
            </a:endParaRPr>
          </a:p>
          <a:p>
            <a:r>
              <a:rPr lang="en-US" altLang="ja-JP" dirty="0" smtClean="0">
                <a:solidFill>
                  <a:srgbClr val="008000"/>
                </a:solidFill>
              </a:rPr>
              <a:t>2</a:t>
            </a:r>
            <a:r>
              <a:rPr lang="en-US" altLang="ja-JP" baseline="30000" dirty="0" smtClean="0">
                <a:solidFill>
                  <a:srgbClr val="008000"/>
                </a:solidFill>
              </a:rPr>
              <a:t>nd</a:t>
            </a:r>
            <a:r>
              <a:rPr lang="en-US" altLang="ja-JP" dirty="0" smtClean="0">
                <a:solidFill>
                  <a:srgbClr val="008000"/>
                </a:solidFill>
              </a:rPr>
              <a:t> stage</a:t>
            </a:r>
            <a:r>
              <a:rPr lang="ja-JP" altLang="en-US" dirty="0" smtClean="0">
                <a:solidFill>
                  <a:srgbClr val="008000"/>
                </a:solidFill>
              </a:rPr>
              <a:t>の目標</a:t>
            </a:r>
            <a:r>
              <a:rPr lang="en-US" altLang="ja-JP" dirty="0" smtClean="0">
                <a:solidFill>
                  <a:srgbClr val="008000"/>
                </a:solidFill>
              </a:rPr>
              <a:t> (2009</a:t>
            </a:r>
            <a:r>
              <a:rPr lang="ja-JP" altLang="en-US" dirty="0" smtClean="0">
                <a:solidFill>
                  <a:srgbClr val="008000"/>
                </a:solidFill>
              </a:rPr>
              <a:t>年</a:t>
            </a:r>
            <a:r>
              <a:rPr lang="en-US" altLang="ja-JP" dirty="0" smtClean="0">
                <a:solidFill>
                  <a:srgbClr val="008000"/>
                </a:solidFill>
              </a:rPr>
              <a:t>7</a:t>
            </a:r>
            <a:r>
              <a:rPr lang="ja-JP" altLang="en-US" dirty="0" smtClean="0">
                <a:solidFill>
                  <a:srgbClr val="008000"/>
                </a:solidFill>
              </a:rPr>
              <a:t>月以降</a:t>
            </a:r>
            <a:r>
              <a:rPr lang="en-US" altLang="ja-JP" dirty="0" smtClean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altLang="ja-JP" dirty="0" smtClean="0">
                <a:solidFill>
                  <a:srgbClr val="008000"/>
                </a:solidFill>
              </a:rPr>
              <a:t>In-line</a:t>
            </a:r>
            <a:r>
              <a:rPr lang="ja-JP" altLang="en-US" dirty="0" smtClean="0">
                <a:solidFill>
                  <a:srgbClr val="008000"/>
                </a:solidFill>
              </a:rPr>
              <a:t>から</a:t>
            </a:r>
            <a:r>
              <a:rPr lang="en-US" altLang="ja-JP" dirty="0" smtClean="0">
                <a:solidFill>
                  <a:srgbClr val="008000"/>
                </a:solidFill>
              </a:rPr>
              <a:t>MC end</a:t>
            </a:r>
            <a:r>
              <a:rPr lang="ja-JP" altLang="en-US" dirty="0" smtClean="0">
                <a:solidFill>
                  <a:srgbClr val="008000"/>
                </a:solidFill>
              </a:rPr>
              <a:t>へ返す信号のデジタル化、</a:t>
            </a:r>
            <a:r>
              <a:rPr lang="en-US" altLang="ja-JP" dirty="0" smtClean="0">
                <a:solidFill>
                  <a:srgbClr val="008000"/>
                </a:solidFill>
              </a:rPr>
              <a:t>In-line</a:t>
            </a:r>
            <a:r>
              <a:rPr lang="ja-JP" altLang="en-US" dirty="0" smtClean="0">
                <a:solidFill>
                  <a:srgbClr val="008000"/>
                </a:solidFill>
              </a:rPr>
              <a:t>から</a:t>
            </a:r>
            <a:r>
              <a:rPr lang="en-US" altLang="ja-JP" dirty="0" smtClean="0">
                <a:solidFill>
                  <a:srgbClr val="008000"/>
                </a:solidFill>
              </a:rPr>
              <a:t>MC </a:t>
            </a:r>
            <a:r>
              <a:rPr lang="en-US" altLang="ja-JP" dirty="0" err="1" smtClean="0">
                <a:solidFill>
                  <a:srgbClr val="008000"/>
                </a:solidFill>
              </a:rPr>
              <a:t>feedaround</a:t>
            </a:r>
            <a:r>
              <a:rPr lang="ja-JP" altLang="en-US" dirty="0" smtClean="0">
                <a:solidFill>
                  <a:srgbClr val="008000"/>
                </a:solidFill>
              </a:rPr>
              <a:t>、</a:t>
            </a:r>
            <a:r>
              <a:rPr lang="en-US" altLang="ja-JP" dirty="0" smtClean="0">
                <a:solidFill>
                  <a:srgbClr val="008000"/>
                </a:solidFill>
              </a:rPr>
              <a:t>MC servo</a:t>
            </a:r>
            <a:r>
              <a:rPr lang="ja-JP" altLang="en-US" dirty="0" smtClean="0">
                <a:solidFill>
                  <a:srgbClr val="008000"/>
                </a:solidFill>
              </a:rPr>
              <a:t>の</a:t>
            </a:r>
            <a:r>
              <a:rPr lang="en-US" altLang="ja-JP" dirty="0" smtClean="0">
                <a:solidFill>
                  <a:srgbClr val="008000"/>
                </a:solidFill>
              </a:rPr>
              <a:t>Gain</a:t>
            </a:r>
            <a:r>
              <a:rPr lang="ja-JP" altLang="en-US" dirty="0" smtClean="0">
                <a:solidFill>
                  <a:srgbClr val="008000"/>
                </a:solidFill>
              </a:rPr>
              <a:t>、</a:t>
            </a:r>
            <a:r>
              <a:rPr lang="en-US" altLang="ja-JP" dirty="0" smtClean="0">
                <a:solidFill>
                  <a:srgbClr val="008000"/>
                </a:solidFill>
              </a:rPr>
              <a:t>Boost</a:t>
            </a:r>
            <a:r>
              <a:rPr lang="ja-JP" altLang="en-US" dirty="0" smtClean="0">
                <a:solidFill>
                  <a:srgbClr val="008000"/>
                </a:solidFill>
              </a:rPr>
              <a:t>の切り替えをコンピュータから操作する</a:t>
            </a:r>
            <a:endParaRPr lang="en-US" altLang="ja-JP" dirty="0" smtClean="0">
              <a:solidFill>
                <a:srgbClr val="008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8000"/>
                </a:solidFill>
              </a:rPr>
              <a:t>アラインメント信号の</a:t>
            </a:r>
            <a:r>
              <a:rPr lang="ja-JP" altLang="en-US" dirty="0" smtClean="0">
                <a:solidFill>
                  <a:srgbClr val="008000"/>
                </a:solidFill>
              </a:rPr>
              <a:t>デジタル化</a:t>
            </a:r>
            <a:endParaRPr lang="en-US" altLang="ja-JP" dirty="0" smtClean="0">
              <a:solidFill>
                <a:srgbClr val="008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Summary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CLIO</a:t>
            </a:r>
            <a:r>
              <a:rPr lang="ja-JP" altLang="en-US" dirty="0" smtClean="0"/>
              <a:t>にデジタル制御を導入するため、</a:t>
            </a:r>
            <a:r>
              <a:rPr lang="en-US" altLang="ja-JP" dirty="0" smtClean="0"/>
              <a:t>LIGO</a:t>
            </a:r>
            <a:r>
              <a:rPr lang="ja-JP" altLang="en-US" dirty="0" smtClean="0"/>
              <a:t>との共同開発でセンタールームを制御する分のシンプルなシステムを開発した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ノイズ的</a:t>
            </a:r>
            <a:r>
              <a:rPr lang="ja-JP" altLang="en-US" dirty="0" smtClean="0"/>
              <a:t>にもかなり素直なシステムであり、</a:t>
            </a:r>
            <a:r>
              <a:rPr lang="en-US" altLang="ja-JP" dirty="0" smtClean="0"/>
              <a:t>whitening</a:t>
            </a:r>
            <a:r>
              <a:rPr lang="ja-JP" altLang="en-US" dirty="0" smtClean="0"/>
              <a:t>、</a:t>
            </a:r>
            <a:r>
              <a:rPr lang="en-US" altLang="ja-JP" dirty="0" err="1" smtClean="0"/>
              <a:t>dewhitening</a:t>
            </a:r>
            <a:r>
              <a:rPr lang="en-US" altLang="ja-JP" dirty="0" smtClean="0"/>
              <a:t> filter</a:t>
            </a:r>
            <a:r>
              <a:rPr lang="ja-JP" altLang="en-US" dirty="0" smtClean="0"/>
              <a:t>を導入することで</a:t>
            </a:r>
            <a:r>
              <a:rPr lang="en-US" altLang="ja-JP" dirty="0" smtClean="0"/>
              <a:t>CLIO</a:t>
            </a:r>
            <a:r>
              <a:rPr lang="ja-JP" altLang="en-US" dirty="0" smtClean="0"/>
              <a:t>において十分なノイズパフォーマンスが得られると期待できる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ハード</a:t>
            </a:r>
            <a:r>
              <a:rPr lang="ja-JP" altLang="en-US" dirty="0" smtClean="0"/>
              <a:t>は出来上がったが、そこに入れる</a:t>
            </a:r>
            <a:r>
              <a:rPr lang="ja-JP" altLang="en-US" dirty="0" smtClean="0">
                <a:solidFill>
                  <a:srgbClr val="FF0000"/>
                </a:solidFill>
              </a:rPr>
              <a:t>ソフトの開発</a:t>
            </a:r>
            <a:r>
              <a:rPr lang="ja-JP" altLang="en-US" dirty="0" smtClean="0"/>
              <a:t>がこれからは必要である</a:t>
            </a:r>
            <a:endParaRPr lang="en-US" altLang="ja-JP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457200" y="3930650"/>
            <a:ext cx="8229600" cy="2470150"/>
          </a:xfrm>
          <a:prstGeom prst="roundRect">
            <a:avLst/>
          </a:prstGeom>
          <a:gradFill>
            <a:gsLst>
              <a:gs pos="0">
                <a:srgbClr val="FF6600"/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本研究の目的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RSE</a:t>
            </a:r>
            <a:r>
              <a:rPr lang="ja-JP" altLang="en-US" dirty="0" smtClean="0"/>
              <a:t>という複雑な制御を必要とする</a:t>
            </a:r>
            <a:r>
              <a:rPr lang="en-US" altLang="ja-JP" dirty="0" smtClean="0"/>
              <a:t>LCGT</a:t>
            </a:r>
            <a:r>
              <a:rPr lang="ja-JP" altLang="en-US" dirty="0" smtClean="0"/>
              <a:t>ではデジタル制御は必須である</a:t>
            </a:r>
            <a:endParaRPr lang="en-US" altLang="ja-JP" dirty="0" smtClean="0"/>
          </a:p>
          <a:p>
            <a:r>
              <a:rPr lang="en-US" altLang="ja-JP" dirty="0" smtClean="0"/>
              <a:t>LCGT</a:t>
            </a:r>
            <a:r>
              <a:rPr lang="ja-JP" altLang="en-US" dirty="0" smtClean="0"/>
              <a:t>と同じような制御帯域幅である</a:t>
            </a:r>
            <a:r>
              <a:rPr lang="en-US" altLang="ja-JP" dirty="0" smtClean="0">
                <a:solidFill>
                  <a:srgbClr val="FF0000"/>
                </a:solidFill>
              </a:rPr>
              <a:t>CLIO</a:t>
            </a:r>
            <a:r>
              <a:rPr lang="ja-JP" altLang="en-US" dirty="0" smtClean="0">
                <a:solidFill>
                  <a:srgbClr val="FF0000"/>
                </a:solidFill>
              </a:rPr>
              <a:t>にデジタル制御システムを導入</a:t>
            </a:r>
            <a:r>
              <a:rPr lang="ja-JP" altLang="en-US" dirty="0" smtClean="0"/>
              <a:t>し、技術を蓄積する</a:t>
            </a:r>
            <a:endParaRPr lang="en-US" altLang="ja-JP" dirty="0" smtClean="0"/>
          </a:p>
          <a:p>
            <a:r>
              <a:rPr lang="en-US" altLang="ja-JP" dirty="0" smtClean="0"/>
              <a:t>CLIO</a:t>
            </a:r>
            <a:r>
              <a:rPr lang="ja-JP" altLang="en-US" dirty="0" smtClean="0"/>
              <a:t>が</a:t>
            </a:r>
            <a:r>
              <a:rPr lang="en-US" altLang="ja-JP" dirty="0" smtClean="0"/>
              <a:t>LCGT</a:t>
            </a:r>
            <a:r>
              <a:rPr lang="ja-JP" altLang="en-US" dirty="0" smtClean="0"/>
              <a:t>のデジタル部のプロトタイプとなる</a:t>
            </a:r>
            <a:endParaRPr lang="en-US" altLang="ja-JP" dirty="0" smtClean="0"/>
          </a:p>
          <a:p>
            <a:endParaRPr lang="en-US" altLang="ja-JP" dirty="0" smtClean="0"/>
          </a:p>
          <a:p>
            <a:pPr algn="ctr">
              <a:buNone/>
            </a:pP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現</a:t>
            </a:r>
            <a:r>
              <a:rPr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CLIO</a:t>
            </a:r>
            <a:r>
              <a:rPr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の問題点</a:t>
            </a:r>
            <a:endParaRPr lang="en-US" altLang="ja-JP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ja-JP" altLang="en-US" dirty="0" smtClean="0"/>
              <a:t>最高感度が持続しない、不安定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ヒューマンエラーによるロックアクイジションの失敗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温度や、レーザーパワー等の長期モニターがないため、トラブルシューティングがしにくい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2" y="152401"/>
            <a:ext cx="5486398" cy="685800"/>
          </a:xfrm>
        </p:spPr>
        <p:txBody>
          <a:bodyPr>
            <a:noAutofit/>
          </a:bodyPr>
          <a:lstStyle/>
          <a:p>
            <a:r>
              <a:rPr lang="en-US" altLang="ja-JP" sz="2600" dirty="0" smtClean="0"/>
              <a:t>CLIO</a:t>
            </a:r>
            <a:r>
              <a:rPr lang="ja-JP" altLang="en-US" sz="2600" dirty="0" smtClean="0"/>
              <a:t>用デジタル制御システムの構築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endParaRPr lang="ja-JP" altLang="en-US" sz="26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pic>
        <p:nvPicPr>
          <p:cNvPr id="6" name="図 5" descr="P10202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5" y="1219204"/>
            <a:ext cx="5689595" cy="4267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47360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F00"/>
                </a:solidFill>
              </a:rPr>
              <a:t>ADC/DAC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3810004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F00"/>
                </a:solidFill>
              </a:rPr>
              <a:t>AI filter</a:t>
            </a:r>
            <a:r>
              <a:rPr kumimoji="1" lang="en-US" altLang="ja-JP" dirty="0" smtClean="0">
                <a:solidFill>
                  <a:srgbClr val="00FF00"/>
                </a:solidFill>
              </a:rPr>
              <a:t>s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7902" y="4126472"/>
            <a:ext cx="103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F00"/>
                </a:solidFill>
              </a:rPr>
              <a:t>AA filter</a:t>
            </a:r>
            <a:r>
              <a:rPr kumimoji="1" lang="en-US" altLang="ja-JP" dirty="0" smtClean="0">
                <a:solidFill>
                  <a:srgbClr val="00FF00"/>
                </a:solidFill>
              </a:rPr>
              <a:t>s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267204"/>
            <a:ext cx="112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FF00"/>
                </a:solidFill>
              </a:rPr>
              <a:t>timing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41960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F00"/>
                </a:solidFill>
              </a:rPr>
              <a:t>Real time PC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1" y="571002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Caltech</a:t>
            </a:r>
            <a:r>
              <a:rPr lang="ja-JP" altLang="en-US" sz="2400" dirty="0" smtClean="0">
                <a:solidFill>
                  <a:srgbClr val="FF0000"/>
                </a:solidFill>
              </a:rPr>
              <a:t>にて</a:t>
            </a:r>
            <a:r>
              <a:rPr lang="en-US" altLang="ja-JP" sz="2400" dirty="0" smtClean="0">
                <a:solidFill>
                  <a:srgbClr val="FF0000"/>
                </a:solidFill>
              </a:rPr>
              <a:t>CLIO</a:t>
            </a:r>
            <a:r>
              <a:rPr lang="ja-JP" altLang="en-US" sz="2400" dirty="0" smtClean="0">
                <a:solidFill>
                  <a:srgbClr val="FF0000"/>
                </a:solidFill>
              </a:rPr>
              <a:t>センタールーム分</a:t>
            </a:r>
            <a:r>
              <a:rPr lang="ja-JP" altLang="en-US" sz="2400" dirty="0" smtClean="0">
                <a:solidFill>
                  <a:srgbClr val="FF0000"/>
                </a:solidFill>
              </a:rPr>
              <a:t>のシステムを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</a:rPr>
              <a:t>スクラッチから</a:t>
            </a:r>
            <a:r>
              <a:rPr lang="ja-JP" altLang="en-US" sz="2400" dirty="0" smtClean="0">
                <a:solidFill>
                  <a:srgbClr val="FF0000"/>
                </a:solidFill>
              </a:rPr>
              <a:t>構築</a:t>
            </a:r>
            <a:r>
              <a:rPr lang="ja-JP" altLang="en-US" sz="2400" dirty="0" smtClean="0">
                <a:solidFill>
                  <a:srgbClr val="FF0000"/>
                </a:solidFill>
              </a:rPr>
              <a:t>した、現在輸送準備中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2841625" cy="4800600"/>
          </a:xfrm>
        </p:spPr>
        <p:txBody>
          <a:bodyPr>
            <a:normAutofit fontScale="70000" lnSpcReduction="20000"/>
          </a:bodyPr>
          <a:lstStyle/>
          <a:p>
            <a:pPr marL="166688" indent="-166688"/>
            <a:r>
              <a:rPr lang="en-US" altLang="ja-JP" dirty="0" smtClean="0"/>
              <a:t>LIGO</a:t>
            </a:r>
            <a:r>
              <a:rPr lang="ja-JP" altLang="en-US" dirty="0" smtClean="0"/>
              <a:t>は</a:t>
            </a:r>
            <a:r>
              <a:rPr lang="ja-JP" altLang="en-US" dirty="0" smtClean="0"/>
              <a:t>デジタル制御を有効に使い、</a:t>
            </a:r>
            <a:r>
              <a:rPr lang="ja-JP" altLang="en-US" dirty="0" smtClean="0"/>
              <a:t>複</a:t>
            </a:r>
            <a:r>
              <a:rPr lang="ja-JP" altLang="en-US" dirty="0" smtClean="0"/>
              <a:t>数台の感度を同じにできる技術がある</a:t>
            </a:r>
            <a:endParaRPr lang="en-US" altLang="ja-JP" dirty="0" smtClean="0"/>
          </a:p>
          <a:p>
            <a:pPr marL="166688" indent="-166688"/>
            <a:r>
              <a:rPr lang="ja-JP" altLang="en-US" dirty="0" smtClean="0"/>
              <a:t>近年</a:t>
            </a:r>
            <a:r>
              <a:rPr lang="en-US" altLang="ja-JP" dirty="0" err="1" smtClean="0"/>
              <a:t>AdLIGO</a:t>
            </a:r>
            <a:r>
              <a:rPr lang="ja-JP" altLang="en-US" dirty="0" smtClean="0"/>
              <a:t>用にコンパクトなデジタル制御システムを開発した</a:t>
            </a:r>
            <a:endParaRPr lang="en-US" altLang="ja-JP" dirty="0" smtClean="0"/>
          </a:p>
          <a:p>
            <a:pPr marL="166688" indent="-166688"/>
            <a:r>
              <a:rPr lang="en-US" altLang="ja-JP" dirty="0" smtClean="0"/>
              <a:t>LASTI, 40m OMC, GEO, Australia, </a:t>
            </a:r>
            <a:r>
              <a:rPr lang="en-US" altLang="ja-JP" dirty="0" err="1" smtClean="0"/>
              <a:t>eLIGO</a:t>
            </a:r>
            <a:r>
              <a:rPr lang="en-US" altLang="ja-JP" dirty="0" smtClean="0"/>
              <a:t> OMC, ISI</a:t>
            </a:r>
            <a:r>
              <a:rPr lang="ja-JP" altLang="en-US" dirty="0" smtClean="0"/>
              <a:t>等への導入実績がある</a:t>
            </a:r>
            <a:endParaRPr lang="en-US" altLang="ja-JP" dirty="0" smtClean="0"/>
          </a:p>
          <a:p>
            <a:pPr marL="166688" indent="-166688"/>
            <a:r>
              <a:rPr lang="en-US" altLang="ja-JP" dirty="0" smtClean="0"/>
              <a:t>LIGO</a:t>
            </a:r>
            <a:r>
              <a:rPr lang="ja-JP" altLang="en-US" dirty="0" smtClean="0"/>
              <a:t>との共同開発で</a:t>
            </a:r>
            <a:r>
              <a:rPr lang="en-US" altLang="ja-JP" dirty="0" smtClean="0"/>
              <a:t>CLIO</a:t>
            </a:r>
            <a:r>
              <a:rPr lang="ja-JP" altLang="en-US" dirty="0" smtClean="0"/>
              <a:t>用に</a:t>
            </a:r>
            <a:r>
              <a:rPr lang="en-US" altLang="ja-JP" dirty="0" err="1" smtClean="0"/>
              <a:t>AdLIGO</a:t>
            </a:r>
            <a:r>
              <a:rPr lang="ja-JP" altLang="en-US" dirty="0" smtClean="0"/>
              <a:t>と同等のデジタルシステムを構築する</a:t>
            </a:r>
            <a:endParaRPr lang="en-US" altLang="ja-JP" dirty="0" smtClean="0"/>
          </a:p>
          <a:p>
            <a:pPr marL="166688" indent="-166688"/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68313" y="1125538"/>
            <a:ext cx="8229600" cy="3065462"/>
          </a:xfrm>
          <a:prstGeom prst="round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effectLst>
            <a:outerShdw blurRad="463550" dist="241300" dir="24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68312" y="4343400"/>
            <a:ext cx="8229600" cy="203835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effectLst>
            <a:outerShdw blurRad="463550" dist="241300" dir="24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4294967295"/>
          </p:nvPr>
        </p:nvSpPr>
        <p:spPr>
          <a:xfrm>
            <a:off x="-36513" y="6524625"/>
            <a:ext cx="1871663" cy="288925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JGW-G09033001-00</a:t>
            </a:r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294967295"/>
          </p:nvPr>
        </p:nvSpPr>
        <p:spPr>
          <a:xfrm>
            <a:off x="1331913" y="6559550"/>
            <a:ext cx="7056437" cy="215900"/>
          </a:xfrm>
          <a:prstGeom prst="rect">
            <a:avLst/>
          </a:prstGeom>
        </p:spPr>
        <p:txBody>
          <a:bodyPr/>
          <a:lstStyle/>
          <a:p>
            <a:r>
              <a:rPr lang="en-US" altLang="ja-JP" smtClean="0"/>
              <a:t>2009/3/30 日本物理学会第64回年次大会,  宮川　治</a:t>
            </a:r>
            <a:endParaRPr lang="ja-JP" altLang="en-US" b="1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 smtClean="0"/>
              <a:t>デジタルシステム</a:t>
            </a:r>
            <a:r>
              <a:rPr lang="ja-JP" altLang="en-US" dirty="0" smtClean="0"/>
              <a:t>の利点と欠点</a:t>
            </a:r>
            <a:endParaRPr lang="ja-JP" altLang="en-US" sz="32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9" y="1125538"/>
            <a:ext cx="7935913" cy="5256212"/>
          </a:xfrm>
        </p:spPr>
        <p:txBody>
          <a:bodyPr>
            <a:normAutofit fontScale="62500" lnSpcReduction="20000"/>
          </a:bodyPr>
          <a:lstStyle/>
          <a:p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ひと言で言うと、「干渉計へのアクセスのしやすさを提供する」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フィルターの設計制作が簡単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ゲイン、信号等の切り替えの自動化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スクリプト化</a:t>
            </a:r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全パラメータの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記憶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開発された技術を簡単にコピーできる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干渉計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全体を把握出来る人を増やす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初心者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でもほんの少しの訓練で干渉計が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触れる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誰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がやっても最適化のレベルが毎回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同じで、その状態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が長く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続く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長期観測時等のための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オペレーター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制度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の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採用の</a:t>
            </a:r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可能性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tx2">
                    <a:lumMod val="75000"/>
                  </a:schemeClr>
                </a:solidFill>
              </a:rPr>
              <a:t>感度向上のための時間の短縮につながる</a:t>
            </a:r>
            <a:endParaRPr lang="en-US" altLang="ja-JP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altLang="ja-JP" dirty="0" smtClean="0"/>
          </a:p>
          <a:p>
            <a:r>
              <a:rPr lang="ja-JP" altLang="en-US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一ヶ所動かないとすべてのループがとまることがよくある</a:t>
            </a:r>
          </a:p>
          <a:p>
            <a:r>
              <a:rPr lang="ja-JP" altLang="en-US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デジタル固有の問題がある</a:t>
            </a:r>
            <a:r>
              <a:rPr lang="en-US" altLang="ja-JP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(</a:t>
            </a:r>
            <a:r>
              <a:rPr lang="ja-JP" altLang="en-US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ゼロ割、ゼロゲインによる遅延など</a:t>
            </a:r>
            <a:r>
              <a:rPr lang="en-US" altLang="ja-JP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)</a:t>
            </a:r>
          </a:p>
          <a:p>
            <a:r>
              <a:rPr lang="ja-JP" altLang="en-US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遅い</a:t>
            </a:r>
            <a:r>
              <a:rPr lang="en-US" altLang="ja-JP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(16kHz</a:t>
            </a:r>
            <a:r>
              <a:rPr lang="ja-JP" altLang="en-US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サンプリングで</a:t>
            </a:r>
            <a:r>
              <a:rPr lang="en-US" altLang="ja-JP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UGF=300~400Hz)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  <a:cs typeface="ＭＳ Ｐゴシック" pitchFamily="-107" charset="-128"/>
              </a:rPr>
              <a:t>LCGT</a:t>
            </a:r>
            <a:r>
              <a:rPr lang="ja-JP" altLang="en-US" dirty="0" smtClean="0">
                <a:solidFill>
                  <a:srgbClr val="000000"/>
                </a:solidFill>
                <a:cs typeface="ＭＳ Ｐゴシック" pitchFamily="-107" charset="-128"/>
              </a:rPr>
              <a:t>、</a:t>
            </a:r>
            <a:r>
              <a:rPr lang="en-US" altLang="ja-JP" dirty="0" smtClean="0">
                <a:solidFill>
                  <a:srgbClr val="000000"/>
                </a:solidFill>
                <a:cs typeface="ＭＳ Ｐゴシック" pitchFamily="-107" charset="-128"/>
              </a:rPr>
              <a:t>CLIO</a:t>
            </a:r>
            <a:r>
              <a:rPr lang="ja-JP" altLang="en-US" dirty="0" smtClean="0">
                <a:solidFill>
                  <a:srgbClr val="000000"/>
                </a:solidFill>
                <a:cs typeface="ＭＳ Ｐゴシック" pitchFamily="-107" charset="-128"/>
              </a:rPr>
              <a:t>なら大丈夫</a:t>
            </a:r>
          </a:p>
          <a:p>
            <a:r>
              <a:rPr lang="en-US" altLang="ja-JP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ADC</a:t>
            </a:r>
            <a:r>
              <a:rPr lang="ja-JP" altLang="en-US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、</a:t>
            </a:r>
            <a:r>
              <a:rPr lang="en-US" altLang="ja-JP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DAC</a:t>
            </a:r>
            <a:r>
              <a:rPr lang="ja-JP" altLang="en-US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のノイズが大きい、</a:t>
            </a:r>
            <a:r>
              <a:rPr lang="en-US" altLang="ja-JP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alias, </a:t>
            </a:r>
            <a:r>
              <a:rPr lang="en-US" altLang="ja-JP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image</a:t>
            </a:r>
            <a:r>
              <a:rPr lang="ja-JP" altLang="en-US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が</a:t>
            </a:r>
            <a:r>
              <a:rPr lang="ja-JP" altLang="en-US" dirty="0" smtClean="0">
                <a:solidFill>
                  <a:srgbClr val="FF0066"/>
                </a:solidFill>
                <a:ea typeface="ＭＳ Ｐゴシック" pitchFamily="-107" charset="-128"/>
                <a:cs typeface="ＭＳ Ｐゴシック" pitchFamily="-107" charset="-128"/>
              </a:rPr>
              <a:t>ある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  <a:cs typeface="ＭＳ Ｐゴシック" pitchFamily="-107" charset="-128"/>
              </a:rPr>
              <a:t>whitening, </a:t>
            </a:r>
            <a:r>
              <a:rPr lang="en-US" altLang="ja-JP" dirty="0" err="1" smtClean="0">
                <a:solidFill>
                  <a:srgbClr val="000000"/>
                </a:solidFill>
                <a:cs typeface="ＭＳ Ｐゴシック" pitchFamily="-107" charset="-128"/>
              </a:rPr>
              <a:t>dewhitening</a:t>
            </a:r>
            <a:r>
              <a:rPr lang="en-US" altLang="ja-JP" dirty="0" smtClean="0">
                <a:solidFill>
                  <a:srgbClr val="000000"/>
                </a:solidFill>
                <a:cs typeface="ＭＳ Ｐゴシック" pitchFamily="-107" charset="-128"/>
              </a:rPr>
              <a:t>, anti alias, anti imaging filter</a:t>
            </a:r>
            <a:r>
              <a:rPr lang="ja-JP" altLang="en-US" dirty="0" smtClean="0">
                <a:solidFill>
                  <a:srgbClr val="000000"/>
                </a:solidFill>
                <a:cs typeface="ＭＳ Ｐゴシック" pitchFamily="-107" charset="-128"/>
              </a:rPr>
              <a:t>が必要</a:t>
            </a:r>
            <a:endParaRPr lang="en-US" altLang="ja-JP" dirty="0" smtClean="0">
              <a:solidFill>
                <a:srgbClr val="000000"/>
              </a:solidFill>
              <a:cs typeface="ＭＳ Ｐゴシック" pitchFamily="-107" charset="-128"/>
            </a:endParaRPr>
          </a:p>
          <a:p>
            <a:endParaRPr lang="en-US" altLang="ja-JP" dirty="0" smtClean="0"/>
          </a:p>
          <a:p>
            <a:pPr lvl="1"/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3" name="Rectangle 93"/>
          <p:cNvSpPr>
            <a:spLocks noChangeArrowheads="1"/>
          </p:cNvSpPr>
          <p:nvPr/>
        </p:nvSpPr>
        <p:spPr bwMode="auto">
          <a:xfrm>
            <a:off x="304800" y="2774950"/>
            <a:ext cx="5400675" cy="242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214" name="Rectangle 94"/>
          <p:cNvSpPr>
            <a:spLocks noChangeArrowheads="1"/>
          </p:cNvSpPr>
          <p:nvPr/>
        </p:nvSpPr>
        <p:spPr bwMode="auto">
          <a:xfrm>
            <a:off x="762000" y="2856032"/>
            <a:ext cx="4755357" cy="11190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834232" y="2911475"/>
            <a:ext cx="194468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共振器長制御</a:t>
            </a:r>
            <a:endParaRPr kumimoji="1" lang="en-US" altLang="ja-JP" sz="20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645130" name="Text Box 10"/>
          <p:cNvSpPr txBox="1">
            <a:spLocks noChangeArrowheads="1"/>
          </p:cNvSpPr>
          <p:nvPr/>
        </p:nvSpPr>
        <p:spPr bwMode="auto">
          <a:xfrm>
            <a:off x="3124200" y="4251322"/>
            <a:ext cx="2393157" cy="656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720"/>
              </a:lnSpc>
              <a:spcBef>
                <a:spcPct val="50000"/>
              </a:spcBef>
            </a:pPr>
            <a:r>
              <a:rPr kumimoji="1" lang="en-US" altLang="ja-JP" sz="1600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Frame </a:t>
            </a:r>
            <a:r>
              <a:rPr kumimoji="1"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Builder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 </a:t>
            </a:r>
          </a:p>
          <a:p>
            <a:pPr algn="ctr" eaLnBrk="1" hangingPunct="1">
              <a:lnSpc>
                <a:spcPts val="1720"/>
              </a:lnSpc>
              <a:spcBef>
                <a:spcPct val="50000"/>
              </a:spcBef>
            </a:pPr>
            <a:r>
              <a:rPr kumimoji="1" lang="ja-JP" altLang="en-US" sz="16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主</a:t>
            </a:r>
            <a:r>
              <a:rPr kumimoji="1" lang="ja-JP" altLang="en-US" sz="1600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に</a:t>
            </a:r>
            <a:r>
              <a:rPr kumimoji="1" lang="ja-JP" altLang="en-US" sz="16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リアルタイムデータ</a:t>
            </a:r>
            <a:r>
              <a:rPr kumimoji="1"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 </a:t>
            </a:r>
            <a:endParaRPr kumimoji="1" lang="en-US" altLang="ja-JP" sz="16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645131" name="Text Box 11"/>
          <p:cNvSpPr txBox="1">
            <a:spLocks noChangeArrowheads="1"/>
          </p:cNvSpPr>
          <p:nvPr/>
        </p:nvSpPr>
        <p:spPr bwMode="auto">
          <a:xfrm>
            <a:off x="381001" y="4262438"/>
            <a:ext cx="260667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EPICS</a:t>
            </a: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　主にスイッチ                          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 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(gain</a:t>
            </a:r>
            <a:r>
              <a:rPr kumimoji="1" lang="en-US" altLang="ja-JP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, filter</a:t>
            </a: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設定</a:t>
            </a:r>
            <a:r>
              <a:rPr kumimoji="1" lang="en-US" altLang="ja-JP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)</a:t>
            </a:r>
          </a:p>
        </p:txBody>
      </p:sp>
      <p:sp>
        <p:nvSpPr>
          <p:cNvPr id="645132" name="Text Box 12"/>
          <p:cNvSpPr txBox="1">
            <a:spLocks noChangeArrowheads="1"/>
          </p:cNvSpPr>
          <p:nvPr/>
        </p:nvSpPr>
        <p:spPr bwMode="auto">
          <a:xfrm>
            <a:off x="2628900" y="5349875"/>
            <a:ext cx="12954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TCP / IP</a:t>
            </a:r>
          </a:p>
        </p:txBody>
      </p:sp>
      <p:sp>
        <p:nvSpPr>
          <p:cNvPr id="645134" name="Line 14"/>
          <p:cNvSpPr>
            <a:spLocks noChangeShapeType="1"/>
          </p:cNvSpPr>
          <p:nvPr/>
        </p:nvSpPr>
        <p:spPr bwMode="auto">
          <a:xfrm>
            <a:off x="2124075" y="4953000"/>
            <a:ext cx="465931" cy="396875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 type="arrow" w="sm" len="sm"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35" name="Line 15"/>
          <p:cNvSpPr>
            <a:spLocks noChangeShapeType="1"/>
          </p:cNvSpPr>
          <p:nvPr/>
        </p:nvSpPr>
        <p:spPr bwMode="auto">
          <a:xfrm flipV="1">
            <a:off x="3996531" y="4953000"/>
            <a:ext cx="288131" cy="396874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 type="arrow" w="sm" len="sm"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611188" y="6032500"/>
            <a:ext cx="647700" cy="41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PC</a:t>
            </a:r>
          </a:p>
        </p:txBody>
      </p:sp>
      <p:sp>
        <p:nvSpPr>
          <p:cNvPr id="645137" name="Line 17"/>
          <p:cNvSpPr>
            <a:spLocks noChangeShapeType="1"/>
          </p:cNvSpPr>
          <p:nvPr/>
        </p:nvSpPr>
        <p:spPr bwMode="auto">
          <a:xfrm flipV="1">
            <a:off x="1258888" y="5746749"/>
            <a:ext cx="1512887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38" name="Text Box 18"/>
          <p:cNvSpPr txBox="1">
            <a:spLocks noChangeArrowheads="1"/>
          </p:cNvSpPr>
          <p:nvPr/>
        </p:nvSpPr>
        <p:spPr bwMode="auto">
          <a:xfrm>
            <a:off x="1727200" y="5162490"/>
            <a:ext cx="8636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000" dirty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64Hz</a:t>
            </a:r>
          </a:p>
        </p:txBody>
      </p:sp>
      <p:sp>
        <p:nvSpPr>
          <p:cNvPr id="645139" name="Text Box 19"/>
          <p:cNvSpPr txBox="1">
            <a:spLocks noChangeArrowheads="1"/>
          </p:cNvSpPr>
          <p:nvPr/>
        </p:nvSpPr>
        <p:spPr bwMode="auto">
          <a:xfrm>
            <a:off x="4248943" y="5197475"/>
            <a:ext cx="10080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000" dirty="0">
                <a:solidFill>
                  <a:srgbClr val="990099"/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16kHz</a:t>
            </a:r>
          </a:p>
        </p:txBody>
      </p:sp>
      <p:sp>
        <p:nvSpPr>
          <p:cNvPr id="645144" name="Rectangle 24"/>
          <p:cNvSpPr>
            <a:spLocks noChangeArrowheads="1"/>
          </p:cNvSpPr>
          <p:nvPr/>
        </p:nvSpPr>
        <p:spPr bwMode="auto">
          <a:xfrm>
            <a:off x="304800" y="1390710"/>
            <a:ext cx="5400675" cy="6364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45" name="Text Box 25"/>
          <p:cNvSpPr txBox="1">
            <a:spLocks noChangeArrowheads="1"/>
          </p:cNvSpPr>
          <p:nvPr/>
        </p:nvSpPr>
        <p:spPr bwMode="auto">
          <a:xfrm>
            <a:off x="304800" y="990600"/>
            <a:ext cx="115411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2000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干渉計</a:t>
            </a:r>
          </a:p>
        </p:txBody>
      </p:sp>
      <p:sp>
        <p:nvSpPr>
          <p:cNvPr id="645182" name="Text Box 62"/>
          <p:cNvSpPr txBox="1">
            <a:spLocks noChangeArrowheads="1"/>
          </p:cNvSpPr>
          <p:nvPr/>
        </p:nvSpPr>
        <p:spPr bwMode="auto">
          <a:xfrm>
            <a:off x="1476375" y="6032500"/>
            <a:ext cx="647700" cy="41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PC</a:t>
            </a:r>
          </a:p>
        </p:txBody>
      </p:sp>
      <p:sp>
        <p:nvSpPr>
          <p:cNvPr id="645183" name="Text Box 63"/>
          <p:cNvSpPr txBox="1">
            <a:spLocks noChangeArrowheads="1"/>
          </p:cNvSpPr>
          <p:nvPr/>
        </p:nvSpPr>
        <p:spPr bwMode="auto">
          <a:xfrm>
            <a:off x="2339975" y="6032500"/>
            <a:ext cx="647700" cy="41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PC</a:t>
            </a:r>
          </a:p>
        </p:txBody>
      </p:sp>
      <p:sp>
        <p:nvSpPr>
          <p:cNvPr id="645184" name="Text Box 64"/>
          <p:cNvSpPr txBox="1">
            <a:spLocks noChangeArrowheads="1"/>
          </p:cNvSpPr>
          <p:nvPr/>
        </p:nvSpPr>
        <p:spPr bwMode="auto">
          <a:xfrm>
            <a:off x="5364163" y="6032500"/>
            <a:ext cx="647700" cy="41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PC</a:t>
            </a:r>
          </a:p>
        </p:txBody>
      </p:sp>
      <p:sp>
        <p:nvSpPr>
          <p:cNvPr id="645185" name="Line 65"/>
          <p:cNvSpPr>
            <a:spLocks noChangeShapeType="1"/>
          </p:cNvSpPr>
          <p:nvPr/>
        </p:nvSpPr>
        <p:spPr bwMode="auto">
          <a:xfrm flipV="1">
            <a:off x="2124075" y="5746749"/>
            <a:ext cx="1000125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86" name="Line 66"/>
          <p:cNvSpPr>
            <a:spLocks noChangeShapeType="1"/>
          </p:cNvSpPr>
          <p:nvPr/>
        </p:nvSpPr>
        <p:spPr bwMode="auto">
          <a:xfrm flipV="1">
            <a:off x="2987675" y="5746749"/>
            <a:ext cx="365125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87" name="Line 67"/>
          <p:cNvSpPr>
            <a:spLocks noChangeShapeType="1"/>
          </p:cNvSpPr>
          <p:nvPr/>
        </p:nvSpPr>
        <p:spPr bwMode="auto">
          <a:xfrm>
            <a:off x="3706812" y="5746750"/>
            <a:ext cx="1657351" cy="2857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88" name="Line 68"/>
          <p:cNvSpPr>
            <a:spLocks noChangeShapeType="1"/>
          </p:cNvSpPr>
          <p:nvPr/>
        </p:nvSpPr>
        <p:spPr bwMode="auto">
          <a:xfrm>
            <a:off x="3132138" y="6248400"/>
            <a:ext cx="2049462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4104481" y="3975101"/>
            <a:ext cx="360362" cy="288925"/>
            <a:chOff x="703" y="1888"/>
            <a:chExt cx="227" cy="182"/>
          </a:xfrm>
        </p:grpSpPr>
        <p:grpSp>
          <p:nvGrpSpPr>
            <p:cNvPr id="13" name="Group 72"/>
            <p:cNvGrpSpPr>
              <a:grpSpLocks/>
            </p:cNvGrpSpPr>
            <p:nvPr/>
          </p:nvGrpSpPr>
          <p:grpSpPr bwMode="auto">
            <a:xfrm>
              <a:off x="703" y="1889"/>
              <a:ext cx="227" cy="181"/>
              <a:chOff x="612" y="1434"/>
              <a:chExt cx="227" cy="272"/>
            </a:xfrm>
          </p:grpSpPr>
          <p:sp>
            <p:nvSpPr>
              <p:cNvPr id="645193" name="Rectangle 73"/>
              <p:cNvSpPr>
                <a:spLocks noChangeArrowheads="1"/>
              </p:cNvSpPr>
              <p:nvPr/>
            </p:nvSpPr>
            <p:spPr bwMode="auto">
              <a:xfrm>
                <a:off x="612" y="1434"/>
                <a:ext cx="91" cy="272"/>
              </a:xfrm>
              <a:prstGeom prst="rect">
                <a:avLst/>
              </a:prstGeom>
              <a:solidFill>
                <a:srgbClr val="FF99CC">
                  <a:alpha val="70000"/>
                </a:srgbClr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194" name="Rectangle 74"/>
              <p:cNvSpPr>
                <a:spLocks noChangeArrowheads="1"/>
              </p:cNvSpPr>
              <p:nvPr/>
            </p:nvSpPr>
            <p:spPr bwMode="auto">
              <a:xfrm>
                <a:off x="748" y="1434"/>
                <a:ext cx="91" cy="272"/>
              </a:xfrm>
              <a:prstGeom prst="rect">
                <a:avLst/>
              </a:prstGeom>
              <a:solidFill>
                <a:srgbClr val="FF99CC">
                  <a:alpha val="70000"/>
                </a:srgbClr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45195" name="Line 75"/>
            <p:cNvSpPr>
              <a:spLocks noChangeShapeType="1"/>
            </p:cNvSpPr>
            <p:nvPr/>
          </p:nvSpPr>
          <p:spPr bwMode="auto">
            <a:xfrm>
              <a:off x="748" y="1888"/>
              <a:ext cx="0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196" name="Line 76"/>
            <p:cNvSpPr>
              <a:spLocks noChangeShapeType="1"/>
            </p:cNvSpPr>
            <p:nvPr/>
          </p:nvSpPr>
          <p:spPr bwMode="auto">
            <a:xfrm>
              <a:off x="884" y="1888"/>
              <a:ext cx="0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1447800" y="3973513"/>
            <a:ext cx="360362" cy="288925"/>
            <a:chOff x="703" y="1888"/>
            <a:chExt cx="227" cy="182"/>
          </a:xfrm>
        </p:grpSpPr>
        <p:grpSp>
          <p:nvGrpSpPr>
            <p:cNvPr id="15" name="Group 78"/>
            <p:cNvGrpSpPr>
              <a:grpSpLocks/>
            </p:cNvGrpSpPr>
            <p:nvPr/>
          </p:nvGrpSpPr>
          <p:grpSpPr bwMode="auto">
            <a:xfrm>
              <a:off x="703" y="1889"/>
              <a:ext cx="227" cy="181"/>
              <a:chOff x="612" y="1434"/>
              <a:chExt cx="227" cy="272"/>
            </a:xfrm>
          </p:grpSpPr>
          <p:sp>
            <p:nvSpPr>
              <p:cNvPr id="645199" name="Rectangle 79"/>
              <p:cNvSpPr>
                <a:spLocks noChangeArrowheads="1"/>
              </p:cNvSpPr>
              <p:nvPr/>
            </p:nvSpPr>
            <p:spPr bwMode="auto">
              <a:xfrm>
                <a:off x="612" y="1434"/>
                <a:ext cx="91" cy="272"/>
              </a:xfrm>
              <a:prstGeom prst="rect">
                <a:avLst/>
              </a:prstGeom>
              <a:solidFill>
                <a:srgbClr val="FF99CC">
                  <a:alpha val="70000"/>
                </a:srgbClr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200" name="Rectangle 80"/>
              <p:cNvSpPr>
                <a:spLocks noChangeArrowheads="1"/>
              </p:cNvSpPr>
              <p:nvPr/>
            </p:nvSpPr>
            <p:spPr bwMode="auto">
              <a:xfrm>
                <a:off x="748" y="1434"/>
                <a:ext cx="91" cy="272"/>
              </a:xfrm>
              <a:prstGeom prst="rect">
                <a:avLst/>
              </a:prstGeom>
              <a:solidFill>
                <a:srgbClr val="FF99CC">
                  <a:alpha val="70000"/>
                </a:srgbClr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45201" name="Line 81"/>
            <p:cNvSpPr>
              <a:spLocks noChangeShapeType="1"/>
            </p:cNvSpPr>
            <p:nvPr/>
          </p:nvSpPr>
          <p:spPr bwMode="auto">
            <a:xfrm>
              <a:off x="748" y="1888"/>
              <a:ext cx="0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2" name="Line 82"/>
            <p:cNvSpPr>
              <a:spLocks noChangeShapeType="1"/>
            </p:cNvSpPr>
            <p:nvPr/>
          </p:nvSpPr>
          <p:spPr bwMode="auto">
            <a:xfrm>
              <a:off x="884" y="1888"/>
              <a:ext cx="0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6" name="Group 83"/>
          <p:cNvGrpSpPr>
            <a:grpSpLocks/>
          </p:cNvGrpSpPr>
          <p:nvPr/>
        </p:nvGrpSpPr>
        <p:grpSpPr bwMode="auto">
          <a:xfrm>
            <a:off x="2411413" y="6294438"/>
            <a:ext cx="503237" cy="503237"/>
            <a:chOff x="476" y="2024"/>
            <a:chExt cx="317" cy="317"/>
          </a:xfrm>
        </p:grpSpPr>
        <p:sp>
          <p:nvSpPr>
            <p:cNvPr id="645204" name="AutoShape 84"/>
            <p:cNvSpPr>
              <a:spLocks noChangeArrowheads="1"/>
            </p:cNvSpPr>
            <p:nvPr/>
          </p:nvSpPr>
          <p:spPr bwMode="auto">
            <a:xfrm>
              <a:off x="521" y="2206"/>
              <a:ext cx="227" cy="135"/>
            </a:xfrm>
            <a:prstGeom prst="roundRect">
              <a:avLst>
                <a:gd name="adj" fmla="val 16667"/>
              </a:avLst>
            </a:prstGeom>
            <a:solidFill>
              <a:srgbClr val="00CCFF">
                <a:alpha val="70000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5" name="Oval 85"/>
            <p:cNvSpPr>
              <a:spLocks noChangeArrowheads="1"/>
            </p:cNvSpPr>
            <p:nvPr/>
          </p:nvSpPr>
          <p:spPr bwMode="auto">
            <a:xfrm>
              <a:off x="567" y="2160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6" name="AutoShape 86"/>
            <p:cNvSpPr>
              <a:spLocks noChangeArrowheads="1"/>
            </p:cNvSpPr>
            <p:nvPr/>
          </p:nvSpPr>
          <p:spPr bwMode="auto">
            <a:xfrm>
              <a:off x="476" y="2115"/>
              <a:ext cx="45" cy="181"/>
            </a:xfrm>
            <a:prstGeom prst="roundRect">
              <a:avLst>
                <a:gd name="adj" fmla="val 16667"/>
              </a:avLst>
            </a:prstGeom>
            <a:solidFill>
              <a:srgbClr val="00CCFF">
                <a:alpha val="70000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7" name="AutoShape 87"/>
            <p:cNvSpPr>
              <a:spLocks noChangeArrowheads="1"/>
            </p:cNvSpPr>
            <p:nvPr/>
          </p:nvSpPr>
          <p:spPr bwMode="auto">
            <a:xfrm>
              <a:off x="748" y="2115"/>
              <a:ext cx="45" cy="181"/>
            </a:xfrm>
            <a:prstGeom prst="roundRect">
              <a:avLst>
                <a:gd name="adj" fmla="val 16667"/>
              </a:avLst>
            </a:prstGeom>
            <a:solidFill>
              <a:srgbClr val="00CCFF">
                <a:alpha val="70000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8" name="Oval 88"/>
            <p:cNvSpPr>
              <a:spLocks noChangeArrowheads="1"/>
            </p:cNvSpPr>
            <p:nvPr/>
          </p:nvSpPr>
          <p:spPr bwMode="auto">
            <a:xfrm>
              <a:off x="476" y="2024"/>
              <a:ext cx="45" cy="91"/>
            </a:xfrm>
            <a:prstGeom prst="ellipse">
              <a:avLst/>
            </a:prstGeom>
            <a:solidFill>
              <a:srgbClr val="FFCC99">
                <a:alpha val="70000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9" name="Oval 89"/>
            <p:cNvSpPr>
              <a:spLocks noChangeArrowheads="1"/>
            </p:cNvSpPr>
            <p:nvPr/>
          </p:nvSpPr>
          <p:spPr bwMode="auto">
            <a:xfrm>
              <a:off x="748" y="2024"/>
              <a:ext cx="45" cy="91"/>
            </a:xfrm>
            <a:prstGeom prst="ellipse">
              <a:avLst/>
            </a:prstGeom>
            <a:solidFill>
              <a:srgbClr val="FFCC99">
                <a:alpha val="70000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2914651" y="1475343"/>
            <a:ext cx="273685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SUS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等各種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アクチュエータ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95" name="Text Box 25"/>
          <p:cNvSpPr txBox="1">
            <a:spLocks noChangeArrowheads="1"/>
          </p:cNvSpPr>
          <p:nvPr/>
        </p:nvSpPr>
        <p:spPr bwMode="auto">
          <a:xfrm>
            <a:off x="304798" y="2374840"/>
            <a:ext cx="1530351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r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Real time PC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96" name="Text Box 6"/>
          <p:cNvSpPr txBox="1">
            <a:spLocks noChangeArrowheads="1"/>
          </p:cNvSpPr>
          <p:nvPr/>
        </p:nvSpPr>
        <p:spPr bwMode="auto">
          <a:xfrm>
            <a:off x="834232" y="3463985"/>
            <a:ext cx="194468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角度制御</a:t>
            </a:r>
            <a:endParaRPr kumimoji="1" lang="en-US" altLang="ja-JP" sz="20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cxnSp>
        <p:nvCxnSpPr>
          <p:cNvPr id="100" name="直線矢印コネクタ 99"/>
          <p:cNvCxnSpPr/>
          <p:nvPr/>
        </p:nvCxnSpPr>
        <p:spPr>
          <a:xfrm rot="5400000">
            <a:off x="1532334" y="2377677"/>
            <a:ext cx="1034257" cy="1588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 rot="16200000" flipH="1">
            <a:off x="1643032" y="2651095"/>
            <a:ext cx="1587558" cy="1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588963" y="1475343"/>
            <a:ext cx="203993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PD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等各種センサー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cxnSp>
        <p:nvCxnSpPr>
          <p:cNvPr id="104" name="直線矢印コネクタ 103"/>
          <p:cNvCxnSpPr/>
          <p:nvPr/>
        </p:nvCxnSpPr>
        <p:spPr>
          <a:xfrm rot="16200000">
            <a:off x="3845688" y="2569399"/>
            <a:ext cx="1451035" cy="1588"/>
          </a:xfrm>
          <a:prstGeom prst="straightConnector1">
            <a:avLst/>
          </a:prstGeom>
          <a:ln w="57150" cmpd="sng"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3734595" y="3063875"/>
            <a:ext cx="1671637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Suspension control</a:t>
            </a:r>
          </a:p>
        </p:txBody>
      </p:sp>
      <p:sp>
        <p:nvSpPr>
          <p:cNvPr id="105" name="右矢印 104"/>
          <p:cNvSpPr/>
          <p:nvPr/>
        </p:nvSpPr>
        <p:spPr>
          <a:xfrm>
            <a:off x="2872980" y="3344803"/>
            <a:ext cx="844152" cy="481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2636044" y="2836051"/>
            <a:ext cx="1152525" cy="53262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020"/>
              </a:lnSpc>
              <a:spcBef>
                <a:spcPct val="50000"/>
              </a:spcBef>
            </a:pPr>
            <a:r>
              <a:rPr kumimoji="1" lang="en-US" altLang="ja-JP" sz="20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16kHz</a:t>
            </a:r>
          </a:p>
          <a:p>
            <a:pPr algn="ctr" eaLnBrk="1" hangingPunct="1">
              <a:lnSpc>
                <a:spcPts val="1020"/>
              </a:lnSpc>
              <a:spcBef>
                <a:spcPct val="50000"/>
              </a:spcBef>
            </a:pPr>
            <a:r>
              <a:rPr kumimoji="1" lang="en-US" altLang="ja-JP" sz="2000" b="1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loop</a:t>
            </a:r>
            <a:endParaRPr kumimoji="1" lang="en-US" altLang="ja-JP" sz="2000" b="1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1" name="Text Box 6"/>
          <p:cNvSpPr txBox="1">
            <a:spLocks noChangeArrowheads="1"/>
          </p:cNvSpPr>
          <p:nvPr/>
        </p:nvSpPr>
        <p:spPr bwMode="auto">
          <a:xfrm>
            <a:off x="1905000" y="2101334"/>
            <a:ext cx="685006" cy="1846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w</a:t>
            </a: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hitening</a:t>
            </a:r>
            <a:endParaRPr kumimoji="1" lang="en-US" altLang="ja-JP" sz="12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3" name="タイトル 1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デジタル制御の概念図</a:t>
            </a:r>
            <a:endParaRPr lang="ja-JP" alt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5901531" y="1123117"/>
            <a:ext cx="29797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kumimoji="1" lang="en-US" altLang="ja-JP" sz="2000" dirty="0" smtClean="0"/>
              <a:t>Real time PC</a:t>
            </a:r>
            <a:r>
              <a:rPr kumimoji="1" lang="ja-JP" altLang="en-US" sz="2000" dirty="0" smtClean="0"/>
              <a:t>内に</a:t>
            </a:r>
            <a:r>
              <a:rPr kumimoji="1" lang="en-US" altLang="ja-JP" sz="2000" dirty="0" smtClean="0"/>
              <a:t>16kHz</a:t>
            </a:r>
            <a:r>
              <a:rPr kumimoji="1" lang="ja-JP" altLang="en-US" sz="2000" dirty="0" smtClean="0"/>
              <a:t>で回る</a:t>
            </a:r>
            <a:r>
              <a:rPr kumimoji="1" lang="ja-JP" altLang="en-US" sz="2000" dirty="0" smtClean="0">
                <a:solidFill>
                  <a:srgbClr val="0000FF"/>
                </a:solidFill>
              </a:rPr>
              <a:t>速いループ</a:t>
            </a:r>
            <a:r>
              <a:rPr kumimoji="1" lang="ja-JP" altLang="en-US" sz="2000" dirty="0" smtClean="0"/>
              <a:t>がある</a:t>
            </a:r>
            <a:endParaRPr kumimoji="1" lang="en-US" altLang="ja-JP" sz="2000" dirty="0" smtClean="0"/>
          </a:p>
          <a:p>
            <a:pPr marL="169863" indent="-169863">
              <a:buFont typeface="Arial"/>
              <a:buChar char="•"/>
            </a:pPr>
            <a:endParaRPr lang="en-US" altLang="ja-JP" sz="2000" dirty="0" smtClean="0"/>
          </a:p>
          <a:p>
            <a:pPr marL="169863" indent="-169863">
              <a:buFont typeface="Arial"/>
              <a:buChar char="•"/>
            </a:pPr>
            <a:r>
              <a:rPr lang="ja-JP" altLang="en-US" sz="2000" dirty="0" smtClean="0"/>
              <a:t>そこにアクセスする方法は</a:t>
            </a:r>
            <a:r>
              <a:rPr lang="en-US" altLang="ja-JP" sz="2000" dirty="0" smtClean="0">
                <a:solidFill>
                  <a:srgbClr val="008000"/>
                </a:solidFill>
              </a:rPr>
              <a:t>EPICS</a:t>
            </a:r>
            <a:r>
              <a:rPr lang="ja-JP" altLang="en-US" sz="2000" dirty="0" smtClean="0"/>
              <a:t>を使う</a:t>
            </a:r>
            <a:r>
              <a:rPr lang="ja-JP" altLang="en-US" sz="2000" dirty="0" smtClean="0">
                <a:solidFill>
                  <a:srgbClr val="008000"/>
                </a:solidFill>
              </a:rPr>
              <a:t>遅いアクセス</a:t>
            </a:r>
            <a:r>
              <a:rPr lang="ja-JP" altLang="en-US" sz="2000" dirty="0" smtClean="0"/>
              <a:t>と、</a:t>
            </a:r>
            <a:r>
              <a:rPr lang="en-US" altLang="ja-JP" sz="2000" dirty="0" smtClean="0">
                <a:solidFill>
                  <a:srgbClr val="660066"/>
                </a:solidFill>
              </a:rPr>
              <a:t>Frame Builder</a:t>
            </a:r>
            <a:r>
              <a:rPr lang="ja-JP" altLang="en-US" sz="2000" dirty="0" smtClean="0"/>
              <a:t>を使う</a:t>
            </a:r>
            <a:r>
              <a:rPr lang="ja-JP" altLang="en-US" sz="2000" dirty="0" smtClean="0">
                <a:solidFill>
                  <a:srgbClr val="660066"/>
                </a:solidFill>
              </a:rPr>
              <a:t>速いアクセス</a:t>
            </a:r>
            <a:r>
              <a:rPr lang="ja-JP" altLang="en-US" sz="2000" dirty="0" smtClean="0"/>
              <a:t>がある</a:t>
            </a:r>
            <a:endParaRPr lang="en-US" altLang="ja-JP" sz="2000" dirty="0" smtClean="0"/>
          </a:p>
          <a:p>
            <a:pPr marL="169863" indent="-169863">
              <a:buFont typeface="Arial"/>
              <a:buChar char="•"/>
            </a:pPr>
            <a:endParaRPr lang="en-US" altLang="ja-JP" sz="2000" dirty="0" smtClean="0"/>
          </a:p>
          <a:p>
            <a:pPr marL="169863" indent="-169863">
              <a:buFont typeface="Arial"/>
              <a:buChar char="•"/>
            </a:pPr>
            <a:r>
              <a:rPr kumimoji="1" lang="ja-JP" altLang="en-US" sz="2000" dirty="0" smtClean="0"/>
              <a:t>別に用意した</a:t>
            </a:r>
            <a:r>
              <a:rPr kumimoji="1" lang="ja-JP" altLang="en-US" sz="2000" dirty="0" smtClean="0">
                <a:solidFill>
                  <a:srgbClr val="FF6600"/>
                </a:solidFill>
              </a:rPr>
              <a:t>任意の</a:t>
            </a:r>
            <a:r>
              <a:rPr kumimoji="1" lang="en-US" altLang="ja-JP" sz="2000" dirty="0" smtClean="0">
                <a:solidFill>
                  <a:srgbClr val="FF6600"/>
                </a:solidFill>
              </a:rPr>
              <a:t>PC</a:t>
            </a:r>
            <a:r>
              <a:rPr kumimoji="1" lang="ja-JP" altLang="en-US" sz="2000" dirty="0" smtClean="0"/>
              <a:t>からネットワークを</a:t>
            </a:r>
            <a:r>
              <a:rPr kumimoji="1" lang="ja-JP" altLang="en-US" sz="2000" dirty="0" smtClean="0"/>
              <a:t>通して</a:t>
            </a:r>
            <a:r>
              <a:rPr kumimoji="1" lang="ja-JP" altLang="en-US" sz="2000" dirty="0" smtClean="0"/>
              <a:t>データ、制御に</a:t>
            </a:r>
            <a:r>
              <a:rPr kumimoji="1" lang="ja-JP" altLang="en-US" sz="2000" dirty="0" smtClean="0"/>
              <a:t>アクセス</a:t>
            </a:r>
            <a:r>
              <a:rPr kumimoji="1" lang="ja-JP" altLang="en-US" sz="2000" dirty="0" smtClean="0"/>
              <a:t>可能</a:t>
            </a:r>
            <a:endParaRPr kumimoji="1" lang="ja-JP" altLang="en-US" sz="2000" dirty="0"/>
          </a:p>
        </p:txBody>
      </p:sp>
      <p:sp>
        <p:nvSpPr>
          <p:cNvPr id="115" name="Text Box 6"/>
          <p:cNvSpPr txBox="1">
            <a:spLocks noChangeArrowheads="1"/>
          </p:cNvSpPr>
          <p:nvPr/>
        </p:nvSpPr>
        <p:spPr bwMode="auto">
          <a:xfrm>
            <a:off x="1905000" y="2329934"/>
            <a:ext cx="685006" cy="1846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AA</a:t>
            </a:r>
            <a:endParaRPr kumimoji="1" lang="en-US" altLang="ja-JP" sz="12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6" name="Text Box 6"/>
          <p:cNvSpPr txBox="1">
            <a:spLocks noChangeArrowheads="1"/>
          </p:cNvSpPr>
          <p:nvPr/>
        </p:nvSpPr>
        <p:spPr bwMode="auto">
          <a:xfrm>
            <a:off x="1905000" y="2558534"/>
            <a:ext cx="685006" cy="1846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ADC</a:t>
            </a:r>
            <a:endParaRPr kumimoji="1" lang="en-US" altLang="ja-JP" sz="12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7" name="Text Box 6"/>
          <p:cNvSpPr txBox="1">
            <a:spLocks noChangeArrowheads="1"/>
          </p:cNvSpPr>
          <p:nvPr/>
        </p:nvSpPr>
        <p:spPr bwMode="auto">
          <a:xfrm>
            <a:off x="4191794" y="2101334"/>
            <a:ext cx="685006" cy="1692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sz="1100" dirty="0" err="1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dew</a:t>
            </a:r>
            <a:r>
              <a:rPr kumimoji="1" lang="en-US" altLang="ja-JP" sz="1100" dirty="0" err="1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hitening</a:t>
            </a:r>
            <a:endParaRPr kumimoji="1" lang="en-US" altLang="ja-JP" sz="11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4191000" y="2329934"/>
            <a:ext cx="685006" cy="1846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AI</a:t>
            </a:r>
            <a:endParaRPr kumimoji="1" lang="en-US" altLang="ja-JP" sz="12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9" name="Text Box 6"/>
          <p:cNvSpPr txBox="1">
            <a:spLocks noChangeArrowheads="1"/>
          </p:cNvSpPr>
          <p:nvPr/>
        </p:nvSpPr>
        <p:spPr bwMode="auto">
          <a:xfrm>
            <a:off x="4191794" y="2558534"/>
            <a:ext cx="685006" cy="1846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DAC</a:t>
            </a:r>
            <a:endParaRPr kumimoji="1" lang="en-US" altLang="ja-JP" sz="12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167936" y="5304393"/>
            <a:ext cx="136475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Data storage</a:t>
            </a:r>
            <a:endParaRPr kumimoji="1" lang="ja-JP" alt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179047" y="5715000"/>
            <a:ext cx="240456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16kHz full data(</a:t>
            </a:r>
            <a:r>
              <a:rPr lang="ja-JP" altLang="en-US" dirty="0" smtClean="0"/>
              <a:t>数日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1second data</a:t>
            </a:r>
          </a:p>
          <a:p>
            <a:r>
              <a:rPr lang="en-US" altLang="ja-JP" dirty="0" smtClean="0"/>
              <a:t>1minute data</a:t>
            </a:r>
            <a:r>
              <a:rPr lang="ja-JP" altLang="en-US" dirty="0" smtClean="0"/>
              <a:t>（永久）</a:t>
            </a:r>
            <a:endParaRPr kumimoji="1" lang="ja-JP" altLang="en-US" dirty="0"/>
          </a:p>
        </p:txBody>
      </p:sp>
      <p:sp>
        <p:nvSpPr>
          <p:cNvPr id="122" name="左右矢印 121"/>
          <p:cNvSpPr/>
          <p:nvPr/>
        </p:nvSpPr>
        <p:spPr>
          <a:xfrm rot="1897820">
            <a:off x="5342372" y="4910089"/>
            <a:ext cx="893379" cy="442390"/>
          </a:xfrm>
          <a:prstGeom prst="leftRightArrow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411163" y="2971801"/>
            <a:ext cx="8424862" cy="3384554"/>
          </a:xfrm>
          <a:prstGeom prst="roundRect">
            <a:avLst/>
          </a:prstGeom>
          <a:effectLst>
            <a:outerShdw blurRad="128905" dist="111887" dir="3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57288"/>
            <a:ext cx="8424862" cy="53276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Mail loop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Matlab</a:t>
            </a: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の</a:t>
            </a:r>
            <a:r>
              <a:rPr lang="en-US" altLang="ja-JP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Simulink</a:t>
            </a: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を利用した</a:t>
            </a:r>
            <a:r>
              <a:rPr lang="en-US" altLang="ja-JP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GUI</a:t>
            </a: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で構築、</a:t>
            </a:r>
            <a:r>
              <a:rPr lang="en-US" altLang="ja-JP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gcc</a:t>
            </a: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でコンパイル、</a:t>
            </a:r>
            <a:r>
              <a:rPr lang="en-US" altLang="ja-JP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Real time Linux</a:t>
            </a: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上で動く</a:t>
            </a:r>
            <a:endParaRPr lang="en-US" altLang="ja-JP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基本パーツは</a:t>
            </a:r>
            <a:r>
              <a:rPr lang="en-US" altLang="ja-JP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ADC, DAC, filter, gain, switch, matrix, test point, excitation, </a:t>
            </a: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及び</a:t>
            </a:r>
            <a:r>
              <a:rPr lang="en-US" altLang="ja-JP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Simulink</a:t>
            </a: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のライブラリ（四則演算等）</a:t>
            </a:r>
            <a:r>
              <a:rPr lang="ja-JP" altLang="ja-JP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、</a:t>
            </a:r>
            <a:r>
              <a:rPr lang="en-US" altLang="ja-JP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c</a:t>
            </a: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言語ルーチンの利用も</a:t>
            </a: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可</a:t>
            </a:r>
            <a:endParaRPr lang="en-US" altLang="ja-JP" dirty="0" smtClean="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ja-JP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CLIO</a:t>
            </a:r>
            <a:r>
              <a:rPr lang="ja-JP" alt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用テストループはコンパイル済み、</a:t>
            </a:r>
            <a:r>
              <a:rPr lang="ja-JP" alt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神岡で本格的なコードを書く必要がある</a:t>
            </a:r>
            <a:r>
              <a:rPr lang="en-US" altLang="ja-JP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en-US" altLang="ja-JP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dirty="0" smtClean="0">
                <a:solidFill>
                  <a:srgbClr val="660066"/>
                </a:solidFill>
                <a:ea typeface="ＭＳ Ｐゴシック" charset="-128"/>
                <a:cs typeface="ＭＳ Ｐゴシック" charset="-128"/>
              </a:rPr>
              <a:t>Frame Builder</a:t>
            </a:r>
            <a:r>
              <a:rPr lang="ja-JP" altLang="en-US" dirty="0" smtClean="0">
                <a:solidFill>
                  <a:srgbClr val="660066"/>
                </a:solidFill>
                <a:ea typeface="ＭＳ Ｐゴシック" charset="-128"/>
                <a:cs typeface="ＭＳ Ｐゴシック" charset="-128"/>
              </a:rPr>
              <a:t>を利用した測定、解析ツール群</a:t>
            </a:r>
            <a:endParaRPr lang="en-US" altLang="ja-JP" dirty="0" smtClean="0">
              <a:solidFill>
                <a:srgbClr val="660066"/>
              </a:solidFill>
              <a:ea typeface="ＭＳ Ｐゴシック" charset="-128"/>
              <a:cs typeface="ＭＳ Ｐゴシック" charset="-128"/>
            </a:endParaRPr>
          </a:p>
          <a:p>
            <a:pPr marL="222250" indent="-2222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 dirty="0" err="1" smtClean="0">
                <a:solidFill>
                  <a:srgbClr val="800040"/>
                </a:solidFill>
                <a:ea typeface="ＭＳ Ｐゴシック" charset="-128"/>
                <a:cs typeface="ＭＳ Ｐゴシック" charset="-128"/>
              </a:rPr>
              <a:t>Dataviewer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波形測定、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oscilloscope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のようなもの</a:t>
            </a: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現在だけでなく過去のデータも参照可能</a:t>
            </a: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 marL="222250" indent="-22225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altLang="ja-JP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ja-JP" altLang="nb-NO" dirty="0" smtClean="0">
                <a:solidFill>
                  <a:srgbClr val="800040"/>
                </a:solidFill>
                <a:ea typeface="ＭＳ Ｐゴシック" charset="-128"/>
                <a:cs typeface="ＭＳ Ｐゴシック" charset="-128"/>
              </a:rPr>
              <a:t>デジタル</a:t>
            </a:r>
            <a:r>
              <a:rPr lang="nb-NO" altLang="ja-JP" dirty="0">
                <a:solidFill>
                  <a:srgbClr val="800040"/>
                </a:solidFill>
                <a:ea typeface="ＭＳ Ｐゴシック" charset="-128"/>
                <a:cs typeface="ＭＳ Ｐゴシック" charset="-128"/>
              </a:rPr>
              <a:t>FFT</a:t>
            </a:r>
            <a:r>
              <a:rPr lang="ja-JP" altLang="nb-NO" dirty="0" smtClean="0">
                <a:solidFill>
                  <a:srgbClr val="800040"/>
                </a:solidFill>
                <a:ea typeface="ＭＳ Ｐゴシック" charset="-128"/>
                <a:cs typeface="ＭＳ Ｐゴシック" charset="-128"/>
              </a:rPr>
              <a:t>アナライザ</a:t>
            </a:r>
            <a:endParaRPr lang="nb-NO" altLang="ja-JP" dirty="0" smtClean="0">
              <a:solidFill>
                <a:srgbClr val="800040"/>
              </a:solidFill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 smtClean="0">
                <a:cs typeface="ＭＳ Ｐゴシック" charset="-128"/>
              </a:rPr>
              <a:t>ノイズレベル</a:t>
            </a:r>
            <a:r>
              <a:rPr lang="ja-JP" altLang="en-US" dirty="0">
                <a:cs typeface="ＭＳ Ｐゴシック" charset="-128"/>
              </a:rPr>
              <a:t>測定（</a:t>
            </a:r>
            <a:r>
              <a:rPr lang="en-US" altLang="ja-JP" dirty="0">
                <a:cs typeface="ＭＳ Ｐゴシック" charset="-128"/>
              </a:rPr>
              <a:t>FFT</a:t>
            </a:r>
            <a:r>
              <a:rPr lang="ja-JP" altLang="en-US" dirty="0">
                <a:cs typeface="ＭＳ Ｐゴシック" charset="-128"/>
              </a:rPr>
              <a:t>）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ja-JP" altLang="en-US" dirty="0">
                <a:cs typeface="ＭＳ Ｐゴシック" charset="-128"/>
              </a:rPr>
              <a:t>任意の範囲で</a:t>
            </a:r>
            <a:r>
              <a:rPr lang="en-US" altLang="ja-JP" dirty="0">
                <a:cs typeface="ＭＳ Ｐゴシック" charset="-128"/>
              </a:rPr>
              <a:t>Open loop</a:t>
            </a:r>
            <a:r>
              <a:rPr lang="ja-JP" altLang="en-US" dirty="0">
                <a:cs typeface="ＭＳ Ｐゴシック" charset="-128"/>
              </a:rPr>
              <a:t>、</a:t>
            </a:r>
            <a:r>
              <a:rPr lang="en-US" altLang="ja-JP" dirty="0">
                <a:cs typeface="ＭＳ Ｐゴシック" charset="-128"/>
              </a:rPr>
              <a:t>Close loop</a:t>
            </a:r>
            <a:r>
              <a:rPr lang="ja-JP" altLang="en-US" dirty="0">
                <a:cs typeface="ＭＳ Ｐゴシック" charset="-128"/>
              </a:rPr>
              <a:t>伝達関数測定（</a:t>
            </a:r>
            <a:r>
              <a:rPr lang="en-US" altLang="ja-JP" dirty="0">
                <a:cs typeface="ＭＳ Ｐゴシック" charset="-128"/>
              </a:rPr>
              <a:t>swept sine</a:t>
            </a:r>
            <a:r>
              <a:rPr lang="ja-JP" altLang="en-US" dirty="0" smtClean="0">
                <a:cs typeface="ＭＳ Ｐゴシック" charset="-128"/>
              </a:rPr>
              <a:t>）</a:t>
            </a:r>
            <a:endParaRPr lang="en-US" altLang="ja-JP" dirty="0" smtClean="0">
              <a:cs typeface="ＭＳ Ｐゴシック" charset="-128"/>
            </a:endParaRPr>
          </a:p>
          <a:p>
            <a:pPr marL="287338" indent="-28733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 dirty="0" err="1" smtClean="0">
                <a:solidFill>
                  <a:srgbClr val="800040"/>
                </a:solidFill>
                <a:ea typeface="ＭＳ Ｐゴシック" charset="-128"/>
                <a:cs typeface="ＭＳ Ｐゴシック" charset="-128"/>
              </a:rPr>
              <a:t>Foton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ja-JP" altLang="en-US" dirty="0" smtClean="0">
                <a:cs typeface="ＭＳ Ｐゴシック" charset="-128"/>
              </a:rPr>
              <a:t>デジタルフィルタ作成ツール</a:t>
            </a:r>
          </a:p>
          <a:p>
            <a:pPr marL="633413" lvl="1" indent="282575">
              <a:lnSpc>
                <a:spcPct val="120000"/>
              </a:lnSpc>
              <a:spcBef>
                <a:spcPts val="0"/>
              </a:spcBef>
              <a:buFont typeface="Wingdings" charset="2"/>
              <a:buAutoNum type="arabicPeriod"/>
            </a:pPr>
            <a:r>
              <a:rPr lang="ja-JP" altLang="en-US" dirty="0" smtClean="0">
                <a:cs typeface="ＭＳ Ｐゴシック" charset="-128"/>
              </a:rPr>
              <a:t>フィルタの形選択（</a:t>
            </a:r>
            <a:r>
              <a:rPr lang="en-US" altLang="ja-JP" dirty="0" smtClean="0">
                <a:cs typeface="ＭＳ Ｐゴシック" charset="-128"/>
              </a:rPr>
              <a:t>ZPK</a:t>
            </a:r>
            <a:r>
              <a:rPr lang="ja-JP" altLang="en-US" dirty="0" smtClean="0">
                <a:cs typeface="ＭＳ Ｐゴシック" charset="-128"/>
              </a:rPr>
              <a:t>、</a:t>
            </a:r>
            <a:r>
              <a:rPr lang="en-US" altLang="ja-JP" dirty="0" smtClean="0">
                <a:cs typeface="ＭＳ Ｐゴシック" charset="-128"/>
              </a:rPr>
              <a:t>Notch</a:t>
            </a:r>
            <a:r>
              <a:rPr lang="ja-JP" altLang="en-US" dirty="0" smtClean="0">
                <a:cs typeface="ＭＳ Ｐゴシック" charset="-128"/>
              </a:rPr>
              <a:t>、</a:t>
            </a:r>
            <a:r>
              <a:rPr lang="en-US" altLang="ja-JP" dirty="0" err="1" smtClean="0">
                <a:cs typeface="ＭＳ Ｐゴシック" charset="-128"/>
              </a:rPr>
              <a:t>Resgain,　BW</a:t>
            </a:r>
            <a:r>
              <a:rPr lang="ja-JP" altLang="en-US" dirty="0" smtClean="0">
                <a:cs typeface="ＭＳ Ｐゴシック" charset="-128"/>
              </a:rPr>
              <a:t>、</a:t>
            </a:r>
            <a:r>
              <a:rPr lang="en-US" altLang="ja-JP" dirty="0" err="1" smtClean="0">
                <a:cs typeface="ＭＳ Ｐゴシック" charset="-128"/>
              </a:rPr>
              <a:t>Elip</a:t>
            </a:r>
            <a:r>
              <a:rPr lang="ja-JP" altLang="en-US" dirty="0" smtClean="0">
                <a:cs typeface="ＭＳ Ｐゴシック" charset="-128"/>
              </a:rPr>
              <a:t>、</a:t>
            </a:r>
            <a:r>
              <a:rPr lang="en-US" altLang="ja-JP" dirty="0" err="1" smtClean="0">
                <a:cs typeface="ＭＳ Ｐゴシック" charset="-128"/>
              </a:rPr>
              <a:t>Chev</a:t>
            </a:r>
            <a:r>
              <a:rPr lang="ja-JP" altLang="en-US" dirty="0" smtClean="0">
                <a:cs typeface="ＭＳ Ｐゴシック" charset="-128"/>
              </a:rPr>
              <a:t>、</a:t>
            </a:r>
            <a:r>
              <a:rPr lang="en-US" altLang="ja-JP" dirty="0" smtClean="0">
                <a:cs typeface="ＭＳ Ｐゴシック" charset="-128"/>
              </a:rPr>
              <a:t>Comb…</a:t>
            </a:r>
            <a:r>
              <a:rPr lang="ja-JP" altLang="en-US" dirty="0" smtClean="0">
                <a:cs typeface="ＭＳ Ｐゴシック" charset="-128"/>
              </a:rPr>
              <a:t>）</a:t>
            </a:r>
          </a:p>
          <a:p>
            <a:pPr marL="633413" lvl="1" indent="282575">
              <a:lnSpc>
                <a:spcPct val="120000"/>
              </a:lnSpc>
              <a:spcBef>
                <a:spcPts val="0"/>
              </a:spcBef>
              <a:buFont typeface="Wingdings" charset="2"/>
              <a:buAutoNum type="arabicPeriod"/>
            </a:pPr>
            <a:r>
              <a:rPr lang="ja-JP" altLang="en-US" dirty="0" smtClean="0">
                <a:cs typeface="ＭＳ Ｐゴシック" charset="-128"/>
              </a:rPr>
              <a:t>その場でプロット（確認）</a:t>
            </a:r>
            <a:endParaRPr lang="en-US" altLang="ja-JP" dirty="0" smtClean="0">
              <a:cs typeface="ＭＳ Ｐゴシック" charset="-128"/>
            </a:endParaRPr>
          </a:p>
          <a:p>
            <a:pPr marL="633413" lvl="1" indent="282575">
              <a:lnSpc>
                <a:spcPct val="120000"/>
              </a:lnSpc>
              <a:spcBef>
                <a:spcPts val="0"/>
              </a:spcBef>
              <a:buFont typeface="Wingdings" charset="2"/>
              <a:buAutoNum type="arabicPeriod"/>
            </a:pPr>
            <a:r>
              <a:rPr lang="ja-JP" altLang="en-US" dirty="0" smtClean="0">
                <a:cs typeface="ＭＳ Ｐゴシック" charset="-128"/>
              </a:rPr>
              <a:t>ロックを落とさずに作ったフィルターをループに適用可能</a:t>
            </a:r>
            <a:endParaRPr lang="en-US" altLang="ja-JP" dirty="0" smtClean="0">
              <a:cs typeface="ＭＳ Ｐゴシック" charset="-128"/>
            </a:endParaRPr>
          </a:p>
          <a:p>
            <a:pPr marL="1295400" lvl="2" indent="-381000">
              <a:lnSpc>
                <a:spcPct val="120000"/>
              </a:lnSpc>
              <a:spcBef>
                <a:spcPts val="0"/>
              </a:spcBef>
              <a:buFont typeface="Wingdings" charset="2"/>
              <a:buAutoNum type="arabicPeriod"/>
            </a:pPr>
            <a:endParaRPr lang="ja-JP" altLang="en-US" dirty="0" smtClean="0">
              <a:cs typeface="ＭＳ Ｐゴシック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ja-JP" altLang="en-US" dirty="0" smtClean="0">
              <a:cs typeface="ＭＳ Ｐゴシック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ja-JP" altLang="en-US" dirty="0">
              <a:cs typeface="ＭＳ Ｐゴシック" charset="-128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速いループ</a:t>
            </a:r>
            <a:r>
              <a:rPr lang="en-US" altLang="ja-JP" dirty="0" smtClean="0"/>
              <a:t>: ~16kHz</a:t>
            </a:r>
            <a:endParaRPr lang="ja-JP" alt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Test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test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pic>
        <p:nvPicPr>
          <p:cNvPr id="7" name="図 6" descr="P1020259a.JPG"/>
          <p:cNvPicPr>
            <a:picLocks noChangeAspect="1"/>
          </p:cNvPicPr>
          <p:nvPr/>
        </p:nvPicPr>
        <p:blipFill>
          <a:blip r:embed="rId2">
            <a:lum bright="31000" contrast="25000"/>
          </a:blip>
          <a:stretch>
            <a:fillRect/>
          </a:stretch>
        </p:blipFill>
        <p:spPr>
          <a:xfrm>
            <a:off x="39465" y="0"/>
            <a:ext cx="90650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ea typeface="ＭＳ Ｐゴシック" charset="-128"/>
                <a:cs typeface="ＭＳ Ｐゴシック" charset="-128"/>
              </a:rPr>
              <a:t>Foton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altLang="ja-JP" dirty="0">
                <a:ea typeface="ＭＳ Ｐゴシック" charset="-128"/>
                <a:cs typeface="ＭＳ Ｐゴシック" charset="-128"/>
              </a:rPr>
              <a:t>--</a:t>
            </a:r>
            <a:r>
              <a:rPr lang="en-US" altLang="ja-JP" sz="1600" dirty="0">
                <a:ea typeface="ＭＳ Ｐゴシック" charset="-128"/>
                <a:cs typeface="ＭＳ Ｐゴシック" charset="-128"/>
              </a:rPr>
              <a:t>Digital filter generator--</a:t>
            </a:r>
          </a:p>
        </p:txBody>
      </p:sp>
      <p:pic>
        <p:nvPicPr>
          <p:cNvPr id="5" name="図 4" descr="f_xarm_feedback_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3" y="1066800"/>
            <a:ext cx="6938497" cy="5486400"/>
          </a:xfrm>
          <a:prstGeom prst="rect">
            <a:avLst/>
          </a:prstGeom>
        </p:spPr>
      </p:pic>
      <p:pic>
        <p:nvPicPr>
          <p:cNvPr id="6" name="図 5" descr="f_xarm_feedback_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066800"/>
            <a:ext cx="6111577" cy="5169137"/>
          </a:xfrm>
          <a:prstGeom prst="rect">
            <a:avLst/>
          </a:prstGeom>
        </p:spPr>
      </p:pic>
      <p:pic>
        <p:nvPicPr>
          <p:cNvPr id="7" name="図 6" descr="f_xarm_feedback_p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02" y="1066800"/>
            <a:ext cx="6938497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81000" y="1828800"/>
            <a:ext cx="8424862" cy="3276600"/>
          </a:xfrm>
          <a:prstGeom prst="roundRect">
            <a:avLst/>
          </a:prstGeom>
          <a:effectLst>
            <a:outerShdw blurRad="167005" dist="124587" dir="24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424862" cy="541020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solidFill>
                  <a:srgbClr val="3366FF"/>
                </a:solidFill>
                <a:ea typeface="ＭＳ Ｐゴシック" charset="-128"/>
                <a:cs typeface="ＭＳ Ｐゴシック" charset="-128"/>
              </a:rPr>
              <a:t>EPICS</a:t>
            </a:r>
            <a:r>
              <a:rPr lang="ja-JP" altLang="en-US" dirty="0" smtClean="0">
                <a:solidFill>
                  <a:srgbClr val="3366FF"/>
                </a:solidFill>
                <a:ea typeface="ＭＳ Ｐゴシック" charset="-128"/>
                <a:cs typeface="ＭＳ Ｐゴシック" charset="-128"/>
              </a:rPr>
              <a:t>で管理されている、主に速いループのモニタ、スクリプト制御のためのループ</a:t>
            </a:r>
            <a:endParaRPr lang="en-US" altLang="ja-JP" dirty="0" smtClean="0">
              <a:solidFill>
                <a:srgbClr val="3366FF"/>
              </a:solidFill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その他様々な制御コマンドを一般的な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UNIX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スクリプト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(</a:t>
            </a:r>
            <a:r>
              <a:rPr lang="en-US" altLang="ja-JP" dirty="0" err="1" smtClean="0">
                <a:ea typeface="ＭＳ Ｐゴシック" charset="-128"/>
                <a:cs typeface="ＭＳ Ｐゴシック" charset="-128"/>
              </a:rPr>
              <a:t>sh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altLang="ja-JP" dirty="0" err="1" smtClean="0">
                <a:ea typeface="ＭＳ Ｐゴシック" charset="-128"/>
                <a:cs typeface="ＭＳ Ｐゴシック" charset="-128"/>
              </a:rPr>
              <a:t>perl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, python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等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)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に記述することによる、干渉計オペレーションの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自動化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→</a:t>
            </a:r>
            <a:r>
              <a:rPr lang="en-US" altLang="ja-JP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CLIO</a:t>
            </a:r>
            <a:r>
              <a:rPr lang="ja-JP" altLang="en-US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用のスクリプトを書く必要がある</a:t>
            </a:r>
            <a:endParaRPr lang="en-US" altLang="ja-JP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例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ロックアクイジションスクリプト、ダウンスクリプト、アラインメント自動調整、復調位相自動調整、ビームセンタリング自動調整</a:t>
            </a:r>
          </a:p>
          <a:p>
            <a:pPr marL="1295400" lvl="2" indent="-381000">
              <a:buFont typeface="Wingdings" charset="2"/>
              <a:buAutoNum type="arabicPeriod"/>
            </a:pPr>
            <a:endParaRPr lang="ja-JP" altLang="en-US" dirty="0" smtClean="0"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ja-JP" altLang="en-US" dirty="0" smtClean="0">
              <a:cs typeface="ＭＳ Ｐゴシック" charset="-128"/>
            </a:endParaRPr>
          </a:p>
          <a:p>
            <a:pPr lvl="1">
              <a:lnSpc>
                <a:spcPct val="90000"/>
              </a:lnSpc>
            </a:pPr>
            <a:endParaRPr lang="ja-JP" altLang="en-US" dirty="0">
              <a:cs typeface="ＭＳ Ｐゴシック" charset="-128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遅いループ</a:t>
            </a:r>
            <a:r>
              <a:rPr lang="en-US" altLang="ja-JP" dirty="0" smtClean="0"/>
              <a:t>: ~64Hz</a:t>
            </a:r>
            <a:endParaRPr lang="ja-JP" alt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JGW-G09033001-00</a:t>
            </a:r>
            <a:endParaRPr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163" y="1752601"/>
            <a:ext cx="8424862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ja-JP" sz="3840" dirty="0" smtClean="0">
                <a:solidFill>
                  <a:schemeClr val="accent3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Software</a:t>
            </a:r>
            <a:r>
              <a:rPr lang="ja-JP" altLang="en-US" sz="3840" dirty="0" smtClean="0">
                <a:solidFill>
                  <a:schemeClr val="accent3">
                    <a:lumMod val="50000"/>
                  </a:schemeClr>
                </a:solidFill>
                <a:ea typeface="ＭＳ Ｐゴシック" charset="-128"/>
                <a:cs typeface="ＭＳ Ｐゴシック" charset="-128"/>
              </a:rPr>
              <a:t>の一例</a:t>
            </a:r>
            <a:endParaRPr lang="en-US" altLang="ja-JP" sz="3840" dirty="0" smtClean="0">
              <a:solidFill>
                <a:schemeClr val="accent3">
                  <a:lumMod val="5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r>
              <a:rPr lang="en-US" altLang="ja-JP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MEDM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: graphical user interface</a:t>
            </a:r>
          </a:p>
          <a:p>
            <a:pPr lvl="1" indent="171450">
              <a:buFont typeface="Arial"/>
              <a:buChar char="•"/>
            </a:pP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EPICS</a:t>
            </a: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チャンネルを利用し、マニュアルでゲインを変えたり、スイッチをオンオフしたりできる</a:t>
            </a: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 lvl="1" indent="171450">
              <a:buFont typeface="Arial"/>
              <a:buChar char="•"/>
            </a:pPr>
            <a:r>
              <a:rPr lang="ja-JP" altLang="en-US" dirty="0" smtClean="0">
                <a:ea typeface="ＭＳ Ｐゴシック" charset="-128"/>
                <a:cs typeface="ＭＳ Ｐゴシック" charset="-128"/>
              </a:rPr>
              <a:t>ボタンを押すことでスクリプトを呼び出すこともできる</a:t>
            </a:r>
            <a:endParaRPr lang="en-US" altLang="ja-JP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r>
              <a:rPr lang="en-US" altLang="ja-JP" dirty="0" err="1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Ezcademod</a:t>
            </a:r>
            <a:r>
              <a:rPr lang="en-US" altLang="ja-JP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ja-JP" altLang="en-US" dirty="0" smtClean="0">
                <a:cs typeface="ＭＳ Ｐゴシック" charset="-128"/>
              </a:rPr>
              <a:t>デジタル変調復調</a:t>
            </a:r>
            <a:endParaRPr lang="en-US" altLang="ja-JP" dirty="0" smtClean="0">
              <a:cs typeface="ＭＳ Ｐゴシック" charset="-128"/>
            </a:endParaRPr>
          </a:p>
          <a:p>
            <a:pPr lvl="1" indent="171450">
              <a:buFont typeface="Arial"/>
              <a:buChar char="•"/>
            </a:pPr>
            <a:r>
              <a:rPr lang="en-US" altLang="ja-JP" dirty="0" smtClean="0">
                <a:cs typeface="ＭＳ Ｐゴシック" charset="-128"/>
              </a:rPr>
              <a:t>shell</a:t>
            </a:r>
            <a:r>
              <a:rPr lang="ja-JP" altLang="en-US" dirty="0" smtClean="0">
                <a:cs typeface="ＭＳ Ｐゴシック" charset="-128"/>
              </a:rPr>
              <a:t>上で走るコマンドの一つ、スクリプト内で使うこともできる</a:t>
            </a:r>
          </a:p>
          <a:p>
            <a:pPr lvl="1" indent="171450">
              <a:buFont typeface="Arial"/>
              <a:buChar char="•"/>
            </a:pPr>
            <a:r>
              <a:rPr lang="ja-JP" altLang="en-US" dirty="0" smtClean="0">
                <a:cs typeface="ＭＳ Ｐゴシック" charset="-128"/>
              </a:rPr>
              <a:t>使用例</a:t>
            </a:r>
            <a:r>
              <a:rPr lang="en-US" altLang="ja-JP" dirty="0" smtClean="0">
                <a:cs typeface="ＭＳ Ｐゴシック" charset="-128"/>
              </a:rPr>
              <a:t>: </a:t>
            </a:r>
            <a:r>
              <a:rPr lang="ja-JP" altLang="en-US" dirty="0" smtClean="0">
                <a:cs typeface="ＭＳ Ｐゴシック" charset="-128"/>
              </a:rPr>
              <a:t>ロック後、鏡の角度をゆらして変調</a:t>
            </a:r>
            <a:r>
              <a:rPr lang="ja-JP" altLang="ja-JP" dirty="0" smtClean="0">
                <a:cs typeface="ＭＳ Ｐゴシック" charset="-128"/>
              </a:rPr>
              <a:t>、</a:t>
            </a:r>
            <a:r>
              <a:rPr lang="ja-JP" altLang="en-US" dirty="0" smtClean="0">
                <a:cs typeface="ＭＳ Ｐゴシック" charset="-128"/>
              </a:rPr>
              <a:t>透過光を復調</a:t>
            </a:r>
            <a:r>
              <a:rPr lang="en-US" altLang="ja-JP" dirty="0" smtClean="0">
                <a:cs typeface="ＭＳ Ｐゴシック" charset="-128"/>
              </a:rPr>
              <a:t>→</a:t>
            </a:r>
            <a:r>
              <a:rPr lang="ja-JP" altLang="en-US" dirty="0" smtClean="0">
                <a:cs typeface="ＭＳ Ｐゴシック" charset="-128"/>
              </a:rPr>
              <a:t>復調信号を鏡の角度に返しアライメントが最適になるよう制御</a:t>
            </a:r>
            <a:endParaRPr lang="en-US" altLang="ja-JP" dirty="0" smtClean="0">
              <a:cs typeface="ＭＳ Ｐゴシック" charset="-128"/>
            </a:endParaRPr>
          </a:p>
          <a:p>
            <a:pPr>
              <a:buNone/>
            </a:pPr>
            <a:r>
              <a:rPr lang="en-US" altLang="ja-JP" dirty="0" smtClean="0">
                <a:solidFill>
                  <a:srgbClr val="008000"/>
                </a:solidFill>
                <a:cs typeface="ＭＳ Ｐゴシック" charset="-128"/>
              </a:rPr>
              <a:t>BURT</a:t>
            </a:r>
            <a:r>
              <a:rPr lang="en-US" altLang="ja-JP" dirty="0" smtClean="0">
                <a:cs typeface="ＭＳ Ｐゴシック" charset="-128"/>
              </a:rPr>
              <a:t>: </a:t>
            </a:r>
            <a:r>
              <a:rPr lang="ja-JP" altLang="en-US" dirty="0" smtClean="0">
                <a:cs typeface="ＭＳ Ｐゴシック" charset="-128"/>
              </a:rPr>
              <a:t>干渉計パラメータの記録（デフォルトで</a:t>
            </a:r>
            <a:r>
              <a:rPr lang="en-US" altLang="ja-JP" dirty="0" smtClean="0">
                <a:cs typeface="ＭＳ Ｐゴシック" charset="-128"/>
              </a:rPr>
              <a:t>10</a:t>
            </a:r>
            <a:r>
              <a:rPr lang="ja-JP" altLang="en-US" dirty="0" smtClean="0">
                <a:cs typeface="ＭＳ Ｐゴシック" charset="-128"/>
              </a:rPr>
              <a:t>分毎）、任意の時間を再現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24151</TotalTime>
  <Words>1611</Words>
  <Application>Microsoft Macintosh PowerPoint</Application>
  <PresentationFormat>画面に合わせる (4:3)</PresentationFormat>
  <Paragraphs>189</Paragraphs>
  <Slides>14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Theme</vt:lpstr>
      <vt:lpstr>低温レーザー干渉計CLIO(19) Digital制御</vt:lpstr>
      <vt:lpstr>本研究の目的 </vt:lpstr>
      <vt:lpstr>CLIO用デジタル制御システムの構築 </vt:lpstr>
      <vt:lpstr>デジタルシステムの利点と欠点</vt:lpstr>
      <vt:lpstr>デジタル制御の概念図</vt:lpstr>
      <vt:lpstr>速いループ: ~16kHz</vt:lpstr>
      <vt:lpstr>Test </vt:lpstr>
      <vt:lpstr>Foton --Digital filter generator--</vt:lpstr>
      <vt:lpstr>遅いループ: ~64Hz</vt:lpstr>
      <vt:lpstr>Test </vt:lpstr>
      <vt:lpstr>全ループの遅延特性 </vt:lpstr>
      <vt:lpstr>ADC/DACのノイズパフォーマンス </vt:lpstr>
      <vt:lpstr>CLIOへの実機の導入計画</vt:lpstr>
      <vt:lpstr>Summary 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CLIO task 分担（素案）</dc:title>
  <dc:creator>Osamu</dc:creator>
  <cp:lastModifiedBy>Osamu Miyakawa</cp:lastModifiedBy>
  <cp:revision>108</cp:revision>
  <cp:lastPrinted>2008-12-04T01:37:10Z</cp:lastPrinted>
  <dcterms:created xsi:type="dcterms:W3CDTF">2009-03-27T12:24:16Z</dcterms:created>
  <dcterms:modified xsi:type="dcterms:W3CDTF">2009-03-29T01:31:12Z</dcterms:modified>
</cp:coreProperties>
</file>